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204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6328B-C852-4AE2-944A-2C11B2F3ED2F}" type="datetimeFigureOut">
              <a:rPr lang="en-GB" smtClean="0"/>
              <a:t>19/09/2018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0D613-9B51-4A3F-8C5C-B6B0D73E6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013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6328B-C852-4AE2-944A-2C11B2F3ED2F}" type="datetimeFigureOut">
              <a:rPr lang="en-GB" smtClean="0"/>
              <a:t>19/09/2018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0D613-9B51-4A3F-8C5C-B6B0D73E6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183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6328B-C852-4AE2-944A-2C11B2F3ED2F}" type="datetimeFigureOut">
              <a:rPr lang="en-GB" smtClean="0"/>
              <a:t>19/09/2018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0D613-9B51-4A3F-8C5C-B6B0D73E6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586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6328B-C852-4AE2-944A-2C11B2F3ED2F}" type="datetimeFigureOut">
              <a:rPr lang="en-GB" smtClean="0"/>
              <a:t>19/09/2018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0D613-9B51-4A3F-8C5C-B6B0D73E6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155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6328B-C852-4AE2-944A-2C11B2F3ED2F}" type="datetimeFigureOut">
              <a:rPr lang="en-GB" smtClean="0"/>
              <a:t>19/09/2018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0D613-9B51-4A3F-8C5C-B6B0D73E6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121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6328B-C852-4AE2-944A-2C11B2F3ED2F}" type="datetimeFigureOut">
              <a:rPr lang="en-GB" smtClean="0"/>
              <a:t>19/09/2018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0D613-9B51-4A3F-8C5C-B6B0D73E6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573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6328B-C852-4AE2-944A-2C11B2F3ED2F}" type="datetimeFigureOut">
              <a:rPr lang="en-GB" smtClean="0"/>
              <a:t>19/09/2018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0D613-9B51-4A3F-8C5C-B6B0D73E6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944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6328B-C852-4AE2-944A-2C11B2F3ED2F}" type="datetimeFigureOut">
              <a:rPr lang="en-GB" smtClean="0"/>
              <a:t>19/09/2018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0D613-9B51-4A3F-8C5C-B6B0D73E6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0756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6328B-C852-4AE2-944A-2C11B2F3ED2F}" type="datetimeFigureOut">
              <a:rPr lang="en-GB" smtClean="0"/>
              <a:t>19/09/2018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0D613-9B51-4A3F-8C5C-B6B0D73E6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685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6328B-C852-4AE2-944A-2C11B2F3ED2F}" type="datetimeFigureOut">
              <a:rPr lang="en-GB" smtClean="0"/>
              <a:t>19/09/2018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0D613-9B51-4A3F-8C5C-B6B0D73E6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148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6328B-C852-4AE2-944A-2C11B2F3ED2F}" type="datetimeFigureOut">
              <a:rPr lang="en-GB" smtClean="0"/>
              <a:t>19/09/2018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0D613-9B51-4A3F-8C5C-B6B0D73E6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7766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352" y="228600"/>
            <a:ext cx="10687049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812800" y="1600200"/>
            <a:ext cx="10566400" cy="4419600"/>
          </a:xfrm>
        </p:spPr>
        <p:txBody>
          <a:bodyPr rtlCol="0"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BABE4C-6137-480A-BED3-38A9C481D102}" type="datetime1">
              <a:rPr lang="en-US" altLang="en-US"/>
              <a:pPr>
                <a:defRPr/>
              </a:pPr>
              <a:t>9/19/2018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352BD5-FBCE-4803-AD5E-E49362E6440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12625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36328B-C852-4AE2-944A-2C11B2F3ED2F}" type="datetimeFigureOut">
              <a:rPr lang="en-GB" smtClean="0"/>
              <a:t>19/09/2018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20D613-9B51-4A3F-8C5C-B6B0D73E6C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720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8020"/>
            <a:ext cx="8734425" cy="352422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en-GB" altLang="en-US" sz="2500" b="1" u="sng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ＭＳ Ｐゴシック" panose="020B0600070205080204" pitchFamily="34" charset="-128"/>
              </a:rPr>
              <a:t>ADT </a:t>
            </a:r>
            <a:r>
              <a:rPr lang="en-GB" altLang="en-US" sz="2500" b="1" u="sng" dirty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ＭＳ Ｐゴシック" panose="020B0600070205080204" pitchFamily="34" charset="-128"/>
              </a:rPr>
              <a:t>Course Structure </a:t>
            </a:r>
            <a:r>
              <a:rPr lang="en-GB" altLang="en-US" sz="2500" b="1" u="sng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ＭＳ Ｐゴシック" panose="020B0600070205080204" pitchFamily="34" charset="-128"/>
              </a:rPr>
              <a:t>2018-19: KS3</a:t>
            </a:r>
            <a:r>
              <a:rPr lang="en-GB" altLang="en-US" dirty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ＭＳ Ｐゴシック" panose="020B0600070205080204" pitchFamily="34" charset="-128"/>
              </a:rPr>
              <a:t/>
            </a:r>
            <a:br>
              <a:rPr lang="en-GB" altLang="en-US" dirty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ＭＳ Ｐゴシック" panose="020B0600070205080204" pitchFamily="34" charset="-128"/>
              </a:rPr>
            </a:br>
            <a:endParaRPr lang="en-US" altLang="en-US" dirty="0">
              <a:solidFill>
                <a:schemeClr val="tx2">
                  <a:lumMod val="75000"/>
                  <a:lumOff val="25000"/>
                </a:schemeClr>
              </a:solidFill>
              <a:latin typeface="+mn-lt"/>
              <a:ea typeface="ＭＳ Ｐゴシック" panose="020B0600070205080204" pitchFamily="34" charset="-128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9942664"/>
              </p:ext>
            </p:extLst>
          </p:nvPr>
        </p:nvGraphicFramePr>
        <p:xfrm>
          <a:off x="-1" y="440694"/>
          <a:ext cx="12192001" cy="6381202"/>
        </p:xfrm>
        <a:graphic>
          <a:graphicData uri="http://schemas.openxmlformats.org/drawingml/2006/table">
            <a:tbl>
              <a:tblPr/>
              <a:tblGrid>
                <a:gridCol w="706582">
                  <a:extLst>
                    <a:ext uri="{9D8B030D-6E8A-4147-A177-3AD203B41FA5}">
                      <a16:colId xmlns:a16="http://schemas.microsoft.com/office/drawing/2014/main" val="1690217454"/>
                    </a:ext>
                  </a:extLst>
                </a:gridCol>
                <a:gridCol w="26605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173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537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953795">
                  <a:extLst>
                    <a:ext uri="{9D8B030D-6E8A-4147-A177-3AD203B41FA5}">
                      <a16:colId xmlns:a16="http://schemas.microsoft.com/office/drawing/2014/main" val="1306470822"/>
                    </a:ext>
                  </a:extLst>
                </a:gridCol>
              </a:tblGrid>
              <a:tr h="29681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Subject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11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Year 7: Tool Kit</a:t>
                      </a:r>
                      <a:endParaRPr kumimoji="0" lang="en-US" altLang="en-US" sz="1100" b="1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11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Year 8: Celebration </a:t>
                      </a:r>
                      <a:endParaRPr kumimoji="0" lang="en-US" altLang="en-US" sz="1100" b="1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11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Year 9: Identity</a:t>
                      </a:r>
                      <a:endParaRPr kumimoji="0" lang="en-GB" altLang="en-US" sz="1100" b="1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altLang="en-US" sz="11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Year 9: GCSE Rotation </a:t>
                      </a:r>
                      <a:endParaRPr kumimoji="0" lang="en-GB" altLang="en-US" sz="1100" b="1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8610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Design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800" b="1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Slim Line torch AR  </a:t>
                      </a:r>
                      <a:r>
                        <a:rPr lang="en-GB" sz="800" b="1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AO*</a:t>
                      </a:r>
                    </a:p>
                    <a:p>
                      <a:pPr lvl="0"/>
                      <a:r>
                        <a:rPr lang="en-GB" sz="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*Investigating a brief</a:t>
                      </a:r>
                    </a:p>
                    <a:p>
                      <a:pPr lvl="0"/>
                      <a:r>
                        <a:rPr lang="en-GB" sz="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Product analysis</a:t>
                      </a:r>
                    </a:p>
                    <a:p>
                      <a:pPr lvl="0"/>
                      <a:r>
                        <a:rPr lang="en-GB" sz="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basic electrical components</a:t>
                      </a:r>
                    </a:p>
                    <a:p>
                      <a:pPr lvl="0"/>
                      <a:r>
                        <a:rPr lang="en-GB" sz="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*Generating ideas</a:t>
                      </a:r>
                    </a:p>
                    <a:p>
                      <a:pPr lvl="0"/>
                      <a:r>
                        <a:rPr lang="en-GB" sz="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Task planning</a:t>
                      </a:r>
                    </a:p>
                    <a:p>
                      <a:pPr lvl="0"/>
                      <a:r>
                        <a:rPr lang="en-GB" sz="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Practical - modelling and making</a:t>
                      </a:r>
                    </a:p>
                    <a:p>
                      <a:pPr lvl="0"/>
                      <a:r>
                        <a:rPr lang="en-GB" sz="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*Evaluating</a:t>
                      </a:r>
                    </a:p>
                    <a:p>
                      <a:r>
                        <a:rPr lang="en-GB" sz="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Packaging design</a:t>
                      </a:r>
                      <a:endParaRPr kumimoji="0" lang="en-GB" altLang="en-US" sz="1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Calibri" pitchFamily="34" charset="0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800" b="1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Pocket puzzle – Manufacturing process</a:t>
                      </a:r>
                      <a:r>
                        <a:rPr lang="en-GB" sz="800" b="1" u="sng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comparison AR &amp; AC  </a:t>
                      </a:r>
                      <a:r>
                        <a:rPr lang="en-GB" sz="800" b="1" u="non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AO*</a:t>
                      </a:r>
                      <a:endParaRPr lang="en-GB" sz="800" b="1" u="none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en-GB" sz="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*Research – mind maps,</a:t>
                      </a:r>
                    </a:p>
                    <a:p>
                      <a:r>
                        <a:rPr lang="en-GB" sz="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product analysis, specification</a:t>
                      </a:r>
                    </a:p>
                    <a:p>
                      <a:pPr lvl="0"/>
                      <a:r>
                        <a:rPr lang="en-GB" sz="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*Generating ideas</a:t>
                      </a:r>
                    </a:p>
                    <a:p>
                      <a:pPr lvl="0"/>
                      <a:r>
                        <a:rPr lang="en-GB" sz="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Planning</a:t>
                      </a:r>
                    </a:p>
                    <a:p>
                      <a:pPr lvl="0"/>
                      <a:r>
                        <a:rPr lang="en-GB" sz="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Manufacturing processes</a:t>
                      </a:r>
                    </a:p>
                    <a:p>
                      <a:pPr lvl="0"/>
                      <a:r>
                        <a:rPr lang="en-GB" sz="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*Making</a:t>
                      </a:r>
                    </a:p>
                    <a:p>
                      <a:pPr lvl="0"/>
                      <a:r>
                        <a:rPr lang="en-GB" sz="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*Evaluation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800" b="1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Clock</a:t>
                      </a:r>
                      <a:r>
                        <a:rPr lang="en-GB" sz="800" b="1" u="sng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Project</a:t>
                      </a:r>
                      <a:r>
                        <a:rPr lang="en-GB" sz="800" b="1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 Identity </a:t>
                      </a:r>
                      <a:r>
                        <a:rPr lang="en-GB" sz="800" b="1" u="sng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  </a:t>
                      </a:r>
                      <a:r>
                        <a:rPr lang="en-GB" sz="800" b="1" u="non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AO*</a:t>
                      </a:r>
                      <a:endParaRPr lang="en-GB" sz="800" b="1" u="none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en-GB" sz="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*Research – mind maps,</a:t>
                      </a:r>
                    </a:p>
                    <a:p>
                      <a:r>
                        <a:rPr lang="en-GB" sz="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product analysis, specification</a:t>
                      </a:r>
                    </a:p>
                    <a:p>
                      <a:pPr lvl="0"/>
                      <a:r>
                        <a:rPr lang="en-GB" sz="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*Generating ideas</a:t>
                      </a:r>
                    </a:p>
                    <a:p>
                      <a:pPr lvl="0"/>
                      <a:r>
                        <a:rPr lang="en-GB" sz="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Planning</a:t>
                      </a:r>
                    </a:p>
                    <a:p>
                      <a:pPr lvl="0"/>
                      <a:r>
                        <a:rPr lang="en-GB" sz="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Manufacturing processes</a:t>
                      </a:r>
                    </a:p>
                    <a:p>
                      <a:pPr lvl="0"/>
                      <a:r>
                        <a:rPr lang="en-GB" sz="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*Making</a:t>
                      </a:r>
                    </a:p>
                    <a:p>
                      <a:pPr lvl="0"/>
                      <a:r>
                        <a:rPr lang="en-GB" sz="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*Evaluation</a:t>
                      </a:r>
                    </a:p>
                    <a:p>
                      <a:pPr lvl="0" algn="ctr" defTabSz="914400" eaLnBrk="1" fontAlgn="base" latinLnBrk="0" hangingPunct="1">
                        <a:buNone/>
                        <a:tabLst/>
                      </a:pPr>
                      <a:endParaRPr kumimoji="0" lang="en-GB" sz="800" b="0" i="0" u="sng" strike="noStrike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defTabSz="914400" eaLnBrk="1" fontAlgn="base" latinLnBrk="0" hangingPunct="1">
                        <a:buNone/>
                        <a:tabLst/>
                      </a:pPr>
                      <a:r>
                        <a:rPr kumimoji="0" lang="en-GB" sz="800" b="0" i="0" u="sng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Mobile Phone Holder</a:t>
                      </a:r>
                    </a:p>
                    <a:p>
                      <a:pPr lvl="0" defTabSz="914400" eaLnBrk="1" fontAlgn="base" latinLnBrk="0" hangingPunct="1">
                        <a:buNone/>
                        <a:tabLst/>
                      </a:pPr>
                      <a:r>
                        <a:rPr kumimoji="0" lang="en-GB" sz="8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*Research </a:t>
                      </a:r>
                      <a:endParaRPr kumimoji="0" lang="en-US" sz="800" b="0" i="0" u="none" strike="noStrike" cap="none" normalizeH="0" baseline="0" noProof="0" dirty="0" smtClean="0">
                        <a:ln>
                          <a:noFill/>
                        </a:ln>
                        <a:effectLst/>
                        <a:latin typeface="+mn-lt"/>
                      </a:endParaRPr>
                    </a:p>
                    <a:p>
                      <a:pPr lvl="0" algn="l" defTabSz="914400" eaLnBrk="1" fontAlgn="base" latinLnBrk="0" hangingPunct="1">
                        <a:buNone/>
                        <a:tabLst/>
                      </a:pPr>
                      <a:r>
                        <a:rPr kumimoji="0" lang="en-GB" sz="8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*Iterative Design Principles.</a:t>
                      </a:r>
                      <a:endParaRPr kumimoji="0" lang="en-GB" sz="800" normalizeH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lvl="0" defTabSz="914400" eaLnBrk="1" fontAlgn="base" latinLnBrk="0" hangingPunct="1">
                        <a:buNone/>
                        <a:tabLst/>
                      </a:pPr>
                      <a:r>
                        <a:rPr kumimoji="0" lang="en-GB" sz="8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*Generating ideas</a:t>
                      </a:r>
                      <a:endParaRPr kumimoji="0" lang="en-US" sz="800" b="0" i="0" u="none" strike="noStrike" cap="none" normalizeH="0" baseline="0" noProof="0" dirty="0" smtClean="0">
                        <a:ln>
                          <a:noFill/>
                        </a:ln>
                        <a:effectLst/>
                        <a:latin typeface="+mn-lt"/>
                      </a:endParaRPr>
                    </a:p>
                    <a:p>
                      <a:pPr lvl="0" defTabSz="914400" eaLnBrk="1" fontAlgn="base" latinLnBrk="0" hangingPunct="1">
                        <a:buNone/>
                        <a:tabLst/>
                      </a:pPr>
                      <a:r>
                        <a:rPr kumimoji="0" lang="en-GB" sz="8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Planning</a:t>
                      </a:r>
                      <a:endParaRPr kumimoji="0" lang="en-US" sz="800" b="0" i="0" u="none" strike="noStrike" cap="none" normalizeH="0" baseline="0" noProof="0" dirty="0" smtClean="0">
                        <a:ln>
                          <a:noFill/>
                        </a:ln>
                        <a:effectLst/>
                        <a:latin typeface="+mn-lt"/>
                      </a:endParaRPr>
                    </a:p>
                    <a:p>
                      <a:pPr lvl="0" defTabSz="914400" eaLnBrk="1" fontAlgn="base" latinLnBrk="0" hangingPunct="1">
                        <a:buNone/>
                        <a:tabLst/>
                      </a:pPr>
                      <a:r>
                        <a:rPr kumimoji="0" lang="en-GB" sz="8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Modelling with re-cycled materials</a:t>
                      </a:r>
                    </a:p>
                    <a:p>
                      <a:pPr lvl="0" defTabSz="914400" eaLnBrk="1" fontAlgn="base" latinLnBrk="0" hangingPunct="1">
                        <a:buNone/>
                        <a:tabLst/>
                      </a:pPr>
                      <a:r>
                        <a:rPr kumimoji="0" lang="en-GB" sz="8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Manufacturing processes</a:t>
                      </a:r>
                      <a:endParaRPr kumimoji="0" lang="en-US" sz="800" b="0" i="0" u="none" strike="noStrike" cap="none" normalizeH="0" baseline="0" noProof="0" dirty="0" smtClean="0">
                        <a:ln>
                          <a:noFill/>
                        </a:ln>
                        <a:effectLst/>
                        <a:latin typeface="+mn-lt"/>
                      </a:endParaRPr>
                    </a:p>
                    <a:p>
                      <a:pPr lvl="0" defTabSz="914400" eaLnBrk="1" fontAlgn="base" latinLnBrk="0" hangingPunct="1">
                        <a:buNone/>
                        <a:tabLst/>
                      </a:pPr>
                      <a:r>
                        <a:rPr kumimoji="0" lang="en-GB" sz="8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*Making</a:t>
                      </a:r>
                      <a:endParaRPr kumimoji="0" lang="en-US" sz="800" b="0" i="0" u="none" strike="noStrike" cap="none" normalizeH="0" baseline="0" noProof="0" dirty="0" smtClean="0">
                        <a:ln>
                          <a:noFill/>
                        </a:ln>
                        <a:effectLst/>
                        <a:latin typeface="+mn-lt"/>
                      </a:endParaRPr>
                    </a:p>
                    <a:p>
                      <a:pPr lvl="0" defTabSz="914400" eaLnBrk="1" fontAlgn="base" latinLnBrk="0" hangingPunct="1">
                        <a:buNone/>
                        <a:tabLst/>
                      </a:pPr>
                      <a:r>
                        <a:rPr kumimoji="0" lang="en-GB" sz="8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*Evaluation</a:t>
                      </a:r>
                      <a:endParaRPr kumimoji="0" lang="en-GB" sz="800" normalizeH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lvl="0" algn="ctr" defTabSz="914400" eaLnBrk="1" fontAlgn="base" latinLnBrk="0" hangingPunct="1">
                        <a:buNone/>
                        <a:tabLst/>
                      </a:pPr>
                      <a:endParaRPr kumimoji="0" lang="en-GB" sz="800" b="0" i="0" u="sng" strike="noStrike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9098392"/>
                  </a:ext>
                </a:extLst>
              </a:tr>
              <a:tr h="117722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Food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800" b="1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Introduction to food and nutrition CL  AO*</a:t>
                      </a:r>
                    </a:p>
                    <a:p>
                      <a:pPr marL="0" lvl="0" indent="0">
                        <a:buFontTx/>
                        <a:buNone/>
                      </a:pPr>
                      <a:r>
                        <a:rPr lang="en-GB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*Health, Safety and hygiene </a:t>
                      </a:r>
                    </a:p>
                    <a:p>
                      <a:pPr marL="0" lvl="0" indent="0">
                        <a:buFontTx/>
                        <a:buNone/>
                      </a:pPr>
                      <a:r>
                        <a:rPr lang="en-GB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*Cooking a range of  dishes using different equipment and cooking</a:t>
                      </a:r>
                      <a:r>
                        <a:rPr lang="en-GB" sz="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methods</a:t>
                      </a: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>
                        <a:buFontTx/>
                        <a:buNone/>
                      </a:pPr>
                      <a:r>
                        <a:rPr lang="en-GB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Recipe</a:t>
                      </a:r>
                      <a:r>
                        <a:rPr lang="en-GB" sz="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investigation</a:t>
                      </a: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>
                        <a:buFontTx/>
                        <a:buNone/>
                      </a:pPr>
                      <a:r>
                        <a:rPr lang="en-GB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*The Eat-well Guide</a:t>
                      </a:r>
                    </a:p>
                    <a:p>
                      <a:pPr marL="0" lvl="0" indent="0">
                        <a:buFontTx/>
                        <a:buNone/>
                      </a:pPr>
                      <a:r>
                        <a:rPr lang="en-GB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*Sensory Analysis</a:t>
                      </a:r>
                    </a:p>
                    <a:p>
                      <a:pPr marL="0" lvl="0" indent="0">
                        <a:buFontTx/>
                        <a:buNone/>
                      </a:pPr>
                      <a:r>
                        <a:rPr lang="en-GB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 miles and seasonality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Foods around the world (Diet and health)  CL &amp; AR  </a:t>
                      </a:r>
                      <a:r>
                        <a:rPr lang="en-GB" sz="800" b="1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AO*</a:t>
                      </a:r>
                    </a:p>
                    <a:p>
                      <a:pPr lvl="0"/>
                      <a:r>
                        <a:rPr lang="en-GB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*Re-capping on Health, Safety and hygiene</a:t>
                      </a:r>
                    </a:p>
                    <a:p>
                      <a:pPr lvl="0"/>
                      <a:r>
                        <a:rPr lang="en-GB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*Functions of nutrients </a:t>
                      </a:r>
                    </a:p>
                    <a:p>
                      <a:pPr lvl="0"/>
                      <a:r>
                        <a:rPr lang="en-GB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Working safely with raw meat/cross contamination</a:t>
                      </a:r>
                    </a:p>
                    <a:p>
                      <a:pPr lvl="0"/>
                      <a:r>
                        <a:rPr lang="en-GB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Knowledge and understanding of staple foods</a:t>
                      </a:r>
                    </a:p>
                    <a:p>
                      <a:pPr lvl="0"/>
                      <a:r>
                        <a:rPr lang="en-GB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*Food science investigations</a:t>
                      </a:r>
                    </a:p>
                    <a:p>
                      <a:pPr lvl="0"/>
                      <a:r>
                        <a:rPr lang="en-GB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*Cooking a range of dishes involving increasing difficulty</a:t>
                      </a:r>
                    </a:p>
                    <a:p>
                      <a:pPr lvl="0"/>
                      <a:r>
                        <a:rPr lang="en-GB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*Evaluating practical outcomes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800" b="1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Making food choices  CL  AO*</a:t>
                      </a:r>
                    </a:p>
                    <a:p>
                      <a:pPr lvl="0"/>
                      <a:r>
                        <a:rPr lang="en-GB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*Re-capping on Health, Safety and hygiene </a:t>
                      </a:r>
                    </a:p>
                    <a:p>
                      <a:pPr lvl="0"/>
                      <a:r>
                        <a:rPr lang="en-GB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*Sensory Analysis</a:t>
                      </a:r>
                    </a:p>
                    <a:p>
                      <a:pPr lvl="0"/>
                      <a:r>
                        <a:rPr lang="en-GB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Understanding Food packaging and labelling</a:t>
                      </a:r>
                    </a:p>
                    <a:p>
                      <a:pPr lvl="0"/>
                      <a:r>
                        <a:rPr lang="en-GB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*Dietary needs </a:t>
                      </a:r>
                    </a:p>
                    <a:p>
                      <a:pPr lvl="0"/>
                      <a:r>
                        <a:rPr lang="en-GB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 science investigations</a:t>
                      </a:r>
                    </a:p>
                    <a:p>
                      <a:r>
                        <a:rPr lang="en-GB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*Cooking a range of challenging and healthy dishes</a:t>
                      </a:r>
                      <a:endParaRPr kumimoji="0" lang="en-GB" altLang="en-US" sz="100" b="0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 u="sng" dirty="0" smtClean="0"/>
                        <a:t>International Cuisine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800" dirty="0" smtClean="0"/>
                        <a:t>Researching the task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800" dirty="0" smtClean="0"/>
                        <a:t>Demonstrating technical skills</a:t>
                      </a:r>
                      <a:r>
                        <a:rPr lang="en-GB" sz="800" baseline="0" dirty="0" smtClean="0"/>
                        <a:t> </a:t>
                      </a:r>
                      <a:r>
                        <a:rPr lang="en-GB" sz="800" dirty="0" smtClean="0"/>
                        <a:t>(Through selecting and making  dishes)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800" dirty="0" smtClean="0"/>
                        <a:t>Planning for the final menu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800" dirty="0" smtClean="0"/>
                        <a:t>Producing a time plan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800" dirty="0" smtClean="0"/>
                        <a:t>Making final dishes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800" dirty="0" smtClean="0"/>
                        <a:t>Analysing and evaluation</a:t>
                      </a:r>
                    </a:p>
                    <a:p>
                      <a:endParaRPr kumimoji="0" lang="en-GB" altLang="en-US" sz="100" b="0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2223406"/>
                  </a:ext>
                </a:extLst>
              </a:tr>
              <a:tr h="169613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Art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Tool Box of Skills - Art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AO1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Mind map and collage. Research about relevant artist.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AO2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Finger painting pepper using colour theory skills, printing, painting. Planning AO4.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AO3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Drawing of sweets and pencil case / artist study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AO4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 Sweet Painting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Celebration – Day of the Dead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AO1 </a:t>
                      </a:r>
                      <a:r>
                        <a:rPr kumimoji="0" lang="en-GB" altLang="en-US" sz="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Moodboard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 about the theme / Research about relevant artist.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AO2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Workshops: Poly Printing, Black and White pattern page, Ink and Wax Resist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AO3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Drawing skulls from observation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AO4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Create a fabric Day of the Dead Skull </a:t>
                      </a:r>
                      <a:r>
                        <a:rPr kumimoji="0" lang="en-GB" altLang="en-US" sz="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Plushie</a:t>
                      </a:r>
                      <a:endParaRPr kumimoji="0" lang="en-GB" altLang="en-U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Portraiture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AO1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 </a:t>
                      </a:r>
                      <a:r>
                        <a:rPr kumimoji="0" lang="en-GB" altLang="en-US" sz="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Moodboard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 about the theme / Research about relevant artist.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AO2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Workshops to create Pop Art Portrait: Collage, Painting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AO3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Drawing self portrait from careful observation.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AO4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Self Portrait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800" b="0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Food </a:t>
                      </a:r>
                      <a:endParaRPr kumimoji="0" lang="en-GB" altLang="en-US" sz="8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AO1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 Combined </a:t>
                      </a:r>
                      <a:r>
                        <a:rPr kumimoji="0" lang="en-GB" altLang="en-US" sz="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Moodboard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 and mind map about the theme / Research about relevant artist.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AO2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Workshops – observational drawing from life in a variety of materials.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AO3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 Observational Drawing in a variety of materials derived from pupils own photography.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AO4</a:t>
                      </a:r>
                      <a:r>
                        <a:rPr kumimoji="0" lang="en-GB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Final Piece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9981683"/>
                  </a:ext>
                </a:extLst>
              </a:tr>
              <a:tr h="186212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Textiles </a:t>
                      </a:r>
                      <a:endParaRPr kumimoji="0" lang="en-US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S.McGillan</a:t>
                      </a:r>
                      <a:endParaRPr kumimoji="0" lang="en-US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Petri-Textiles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AO1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Mind map and collage with primary sources about the theme / Research about relevant artist.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AO2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Workshops: Applique and hand embroidery / Needle felting and encapsulation / Hoop weaving / Fabric Manipulation / Plan AO4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AO3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Drawing of cells / artist study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AO4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Create a fabric ‘petri-dish’ showcasing strongest skills from workshops / Evaluation of project</a:t>
                      </a:r>
                      <a:endParaRPr kumimoji="0" lang="en-GB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</a:endParaRP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Party Material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AO1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Mind map and collage with primary sources about the theme / Research about relevant artist.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AO2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Workshops: Applique and fabric dyeing / Embroidery / Plan AO4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AO3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Drawing of food packaging / artist study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AO4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Create a fabric food item showcasing strongest skills from workshops / Evaluation of project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Fabric Faces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AO1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Mind map and collage with primary sources about the theme / Research about relevant artist.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AO2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Workshops: Encapsulation, free-machine embroidery and Fabric collage / Pattern cutting and Hand embroidery / Plan AO4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AO3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Drawing of facial feature / artist study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AO4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Create a stitched portrait showcasing strongest skills from workshops / Evaluation of project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Fruit and Veg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AO1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Mind map and collage with primary sources about the theme / Research about relevant artist.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AO2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Workshops: Tie dye / Press print / Plan AO4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AO3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Mono-Printing pepper / Batik cabbage  / Screen-Printing kiwi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AO4 </a:t>
                      </a:r>
                      <a:r>
                        <a:rPr kumimoji="0" lang="en-GB" alt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</a:rPr>
                        <a:t>Create fabric panel of fruit or veg close-up showcasing strongest skills from workshops / Evaluation of project</a:t>
                      </a:r>
                    </a:p>
                  </a:txBody>
                  <a:tcPr marL="91439" marR="91439"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6883417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7830" y="6259484"/>
            <a:ext cx="482130" cy="472713"/>
          </a:xfrm>
          <a:prstGeom prst="ellipse">
            <a:avLst/>
          </a:prstGeom>
        </p:spPr>
      </p:pic>
      <p:pic>
        <p:nvPicPr>
          <p:cNvPr id="10" name="Picture 6" descr="Image result for icon buttons school subjects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85" t="22637" r="41317" b="55331"/>
          <a:stretch/>
        </p:blipFill>
        <p:spPr bwMode="auto">
          <a:xfrm>
            <a:off x="145357" y="1497821"/>
            <a:ext cx="391343" cy="446553"/>
          </a:xfrm>
          <a:prstGeom prst="ellipse">
            <a:avLst/>
          </a:prstGeom>
          <a:noFill/>
          <a:ln w="381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79427" y="4480216"/>
            <a:ext cx="315919" cy="342328"/>
          </a:xfrm>
          <a:prstGeom prst="ellipse">
            <a:avLst/>
          </a:prstGeom>
          <a:ln w="76200">
            <a:solidFill>
              <a:schemeClr val="bg1"/>
            </a:solidFill>
          </a:ln>
        </p:spPr>
      </p:pic>
      <p:pic>
        <p:nvPicPr>
          <p:cNvPr id="12" name="Picture 12" descr="Image result for food icon button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427" y="2774065"/>
            <a:ext cx="315919" cy="360489"/>
          </a:xfrm>
          <a:prstGeom prst="ellipse">
            <a:avLst/>
          </a:prstGeom>
          <a:noFill/>
          <a:ln w="762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06987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495</TotalTime>
  <Words>695</Words>
  <Application>Microsoft Office PowerPoint</Application>
  <PresentationFormat>Widescreen</PresentationFormat>
  <Paragraphs>121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ＭＳ Ｐゴシック</vt:lpstr>
      <vt:lpstr>Arial</vt:lpstr>
      <vt:lpstr>Calibri</vt:lpstr>
      <vt:lpstr>Calibri Light</vt:lpstr>
      <vt:lpstr>Wingdings</vt:lpstr>
      <vt:lpstr>Office Theme</vt:lpstr>
      <vt:lpstr>ADT Course Structure 2018-19: KS3 </vt:lpstr>
    </vt:vector>
  </TitlesOfParts>
  <Company>Limehurst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McGillan</dc:creator>
  <cp:lastModifiedBy>S McGillan</cp:lastModifiedBy>
  <cp:revision>116</cp:revision>
  <dcterms:created xsi:type="dcterms:W3CDTF">2017-10-04T09:15:18Z</dcterms:created>
  <dcterms:modified xsi:type="dcterms:W3CDTF">2018-09-19T12:02:12Z</dcterms:modified>
</cp:coreProperties>
</file>