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notesSlides/notesSlide11.xml" ContentType="application/vnd.openxmlformats-officedocument.presentationml.notesSlide+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Lst>
  <p:notesMasterIdLst>
    <p:notesMasterId r:id="rId58"/>
  </p:notesMasterIdLst>
  <p:sldIdLst>
    <p:sldId id="334" r:id="rId5"/>
    <p:sldId id="259" r:id="rId6"/>
    <p:sldId id="261" r:id="rId7"/>
    <p:sldId id="351" r:id="rId8"/>
    <p:sldId id="352" r:id="rId9"/>
    <p:sldId id="353" r:id="rId10"/>
    <p:sldId id="354" r:id="rId11"/>
    <p:sldId id="355" r:id="rId12"/>
    <p:sldId id="356" r:id="rId13"/>
    <p:sldId id="365" r:id="rId14"/>
    <p:sldId id="366" r:id="rId15"/>
    <p:sldId id="359" r:id="rId16"/>
    <p:sldId id="360" r:id="rId17"/>
    <p:sldId id="361" r:id="rId18"/>
    <p:sldId id="362" r:id="rId19"/>
    <p:sldId id="263" r:id="rId20"/>
    <p:sldId id="271" r:id="rId21"/>
    <p:sldId id="264" r:id="rId22"/>
    <p:sldId id="272" r:id="rId23"/>
    <p:sldId id="266" r:id="rId24"/>
    <p:sldId id="273" r:id="rId25"/>
    <p:sldId id="265" r:id="rId26"/>
    <p:sldId id="274" r:id="rId27"/>
    <p:sldId id="268" r:id="rId28"/>
    <p:sldId id="275" r:id="rId29"/>
    <p:sldId id="269" r:id="rId30"/>
    <p:sldId id="276" r:id="rId31"/>
    <p:sldId id="270" r:id="rId32"/>
    <p:sldId id="277" r:id="rId33"/>
    <p:sldId id="337" r:id="rId34"/>
    <p:sldId id="338" r:id="rId35"/>
    <p:sldId id="339" r:id="rId36"/>
    <p:sldId id="340" r:id="rId37"/>
    <p:sldId id="341" r:id="rId38"/>
    <p:sldId id="342" r:id="rId39"/>
    <p:sldId id="343" r:id="rId40"/>
    <p:sldId id="344" r:id="rId41"/>
    <p:sldId id="363" r:id="rId42"/>
    <p:sldId id="364" r:id="rId43"/>
    <p:sldId id="349" r:id="rId44"/>
    <p:sldId id="350" r:id="rId45"/>
    <p:sldId id="367" r:id="rId46"/>
    <p:sldId id="368" r:id="rId47"/>
    <p:sldId id="369" r:id="rId48"/>
    <p:sldId id="370" r:id="rId49"/>
    <p:sldId id="371" r:id="rId50"/>
    <p:sldId id="372" r:id="rId51"/>
    <p:sldId id="373" r:id="rId52"/>
    <p:sldId id="374" r:id="rId53"/>
    <p:sldId id="375" r:id="rId54"/>
    <p:sldId id="376" r:id="rId55"/>
    <p:sldId id="377" r:id="rId56"/>
    <p:sldId id="378" r:id="rId57"/>
  </p:sldIdLst>
  <p:sldSz cx="12192000" cy="16256000"/>
  <p:notesSz cx="6888163" cy="100187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FF"/>
    <a:srgbClr val="5F5F5F"/>
    <a:srgbClr val="777777"/>
    <a:srgbClr val="FF3300"/>
    <a:srgbClr val="FF6600"/>
    <a:srgbClr val="FF9900"/>
    <a:srgbClr val="FF9933"/>
    <a:srgbClr val="FF9966"/>
    <a:srgbClr val="FFCC99"/>
    <a:srgbClr val="9966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001A5D4-A7A5-430B-AC00-50C9CDF12E01}" v="32" dt="2025-09-12T16:02:18.07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331" autoAdjust="0"/>
    <p:restoredTop sz="94660"/>
  </p:normalViewPr>
  <p:slideViewPr>
    <p:cSldViewPr snapToGrid="0">
      <p:cViewPr varScale="1">
        <p:scale>
          <a:sx n="37" d="100"/>
          <a:sy n="37" d="100"/>
        </p:scale>
        <p:origin x="2174" y="62"/>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theme" Target="theme/them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10-04T05:53:15.888"/>
    </inkml:context>
    <inkml:brush xml:id="br0">
      <inkml:brushProperty name="width" value="0.025" units="cm"/>
      <inkml:brushProperty name="height" value="0.025" units="cm"/>
      <inkml:brushProperty name="ignorePressure" value="1"/>
    </inkml:brush>
  </inkml:definitions>
  <inkml:trace contextRef="#ctx0" brushRef="#br0">1 1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10-04T05:53:16.571"/>
    </inkml:context>
    <inkml:brush xml:id="br0">
      <inkml:brushProperty name="width" value="0.025" units="cm"/>
      <inkml:brushProperty name="height" value="0.025" units="cm"/>
      <inkml:brushProperty name="ignorePressure" value="1"/>
    </inkml:brush>
  </inkml:definitions>
  <inkml:trace contextRef="#ctx0" brushRef="#br0">1 0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10-04T05:53:16.920"/>
    </inkml:context>
    <inkml:brush xml:id="br0">
      <inkml:brushProperty name="width" value="0.025" units="cm"/>
      <inkml:brushProperty name="height" value="0.025" units="cm"/>
      <inkml:brushProperty name="ignorePressure" value="1"/>
    </inkml:brush>
  </inkml:definitions>
  <inkml:trace contextRef="#ctx0" brushRef="#br0">1 0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10-04T05:53:17.370"/>
    </inkml:context>
    <inkml:brush xml:id="br0">
      <inkml:brushProperty name="width" value="0.025" units="cm"/>
      <inkml:brushProperty name="height" value="0.025" units="cm"/>
      <inkml:brushProperty name="ignorePressure" value="1"/>
    </inkml:brush>
  </inkml:definitions>
  <inkml:trace contextRef="#ctx0" brushRef="#br0">1 0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10-04T05:53:20.205"/>
    </inkml:context>
    <inkml:brush xml:id="br0">
      <inkml:brushProperty name="width" value="0.025" units="cm"/>
      <inkml:brushProperty name="height" value="0.025" units="cm"/>
      <inkml:brushProperty name="ignorePressure" value="1"/>
    </inkml:brush>
  </inkml:definitions>
  <inkml:trace contextRef="#ctx0" brushRef="#br0">0 0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10-04T05:53:20.557"/>
    </inkml:context>
    <inkml:brush xml:id="br0">
      <inkml:brushProperty name="width" value="0.025" units="cm"/>
      <inkml:brushProperty name="height" value="0.025" units="cm"/>
      <inkml:brushProperty name="ignorePressure" value="1"/>
    </inkml:brush>
  </inkml:definitions>
  <inkml:trace contextRef="#ctx0" brushRef="#br0">0 0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10-04T05:53:20.975"/>
    </inkml:context>
    <inkml:brush xml:id="br0">
      <inkml:brushProperty name="width" value="0.025" units="cm"/>
      <inkml:brushProperty name="height" value="0.025" units="cm"/>
      <inkml:brushProperty name="ignorePressure" value="1"/>
    </inkml:brush>
  </inkml:definitions>
  <inkml:trace contextRef="#ctx0" brushRef="#br0">0 0</inkml:trace>
  <inkml:trace contextRef="#ctx0" brushRef="#br0" timeOffset="1">0 0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10-04T05:53:21.328"/>
    </inkml:context>
    <inkml:brush xml:id="br0">
      <inkml:brushProperty name="width" value="0.025" units="cm"/>
      <inkml:brushProperty name="height" value="0.025" units="cm"/>
      <inkml:brushProperty name="ignorePressure" value="1"/>
    </inkml:brush>
  </inkml:definitions>
  <inkml:trace contextRef="#ctx0" brushRef="#br0">0 0</inkml:trace>
  <inkml:trace contextRef="#ctx0" brushRef="#br0" timeOffset="1">0 0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10-04T05:52:16.155"/>
    </inkml:context>
    <inkml:brush xml:id="br0">
      <inkml:brushProperty name="width" value="0.05" units="cm"/>
      <inkml:brushProperty name="height" value="0.05" units="cm"/>
      <inkml:brushProperty name="ignorePressure" value="1"/>
    </inkml:brush>
  </inkml:definitions>
  <inkml:trace contextRef="#ctx0" brushRef="#br0">0 1,'7113'0,"-7094"0</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10-04T05:52:33.710"/>
    </inkml:context>
    <inkml:brush xml:id="br0">
      <inkml:brushProperty name="width" value="0.025" units="cm"/>
      <inkml:brushProperty name="height" value="0.025" units="cm"/>
      <inkml:brushProperty name="ignorePressure" value="1"/>
    </inkml:brush>
  </inkml:definitions>
  <inkml:trace contextRef="#ctx0" brushRef="#br0">0 1</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10-04T05:52:48.392"/>
    </inkml:context>
    <inkml:brush xml:id="br0">
      <inkml:brushProperty name="width" value="0.025" units="cm"/>
      <inkml:brushProperty name="height" value="0.025" units="cm"/>
      <inkml:brushProperty name="ignorePressure" value="1"/>
    </inkml:brush>
  </inkml:definitions>
  <inkml:trace contextRef="#ctx0" brushRef="#br0">0 0,'6954'0,"-6942"0</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10-04T05:52:59.486"/>
    </inkml:context>
    <inkml:brush xml:id="br0">
      <inkml:brushProperty name="width" value="0.025" units="cm"/>
      <inkml:brushProperty name="height" value="0.025" units="cm"/>
      <inkml:brushProperty name="ignorePressure" value="1"/>
    </inkml:brush>
  </inkml:definitions>
  <inkml:trace contextRef="#ctx0" brushRef="#br0">1 1</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10-07T21:23:37.328"/>
    </inkml:context>
    <inkml:brush xml:id="br0">
      <inkml:brushProperty name="width" value="0.05" units="cm"/>
      <inkml:brushProperty name="height" value="0.05" units="cm"/>
      <inkml:brushProperty name="ignorePressure" value="1"/>
    </inkml:brush>
  </inkml:definitions>
  <inkml:trace contextRef="#ctx0" brushRef="#br0">0 1,'7113'0,"-7094"0</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10-07T21:26:29.081"/>
    </inkml:context>
    <inkml:brush xml:id="br0">
      <inkml:brushProperty name="width" value="0.05" units="cm"/>
      <inkml:brushProperty name="height" value="0.05" units="cm"/>
      <inkml:brushProperty name="ignorePressure" value="1"/>
    </inkml:brush>
  </inkml:definitions>
  <inkml:trace contextRef="#ctx0" brushRef="#br0">0 1,'6947'0,"-6929"0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5126" cy="501981"/>
          </a:xfrm>
          <a:prstGeom prst="rect">
            <a:avLst/>
          </a:prstGeom>
        </p:spPr>
        <p:txBody>
          <a:bodyPr vert="horz" lIns="63185" tIns="31593" rIns="63185" bIns="31593" rtlCol="0"/>
          <a:lstStyle>
            <a:lvl1pPr algn="l">
              <a:defRPr sz="800"/>
            </a:lvl1pPr>
          </a:lstStyle>
          <a:p>
            <a:endParaRPr lang="en-GB"/>
          </a:p>
        </p:txBody>
      </p:sp>
      <p:sp>
        <p:nvSpPr>
          <p:cNvPr id="3" name="Date Placeholder 2"/>
          <p:cNvSpPr>
            <a:spLocks noGrp="1"/>
          </p:cNvSpPr>
          <p:nvPr>
            <p:ph type="dt" idx="1"/>
          </p:nvPr>
        </p:nvSpPr>
        <p:spPr>
          <a:xfrm>
            <a:off x="3901946" y="0"/>
            <a:ext cx="2985125" cy="501981"/>
          </a:xfrm>
          <a:prstGeom prst="rect">
            <a:avLst/>
          </a:prstGeom>
        </p:spPr>
        <p:txBody>
          <a:bodyPr vert="horz" lIns="63185" tIns="31593" rIns="63185" bIns="31593" rtlCol="0"/>
          <a:lstStyle>
            <a:lvl1pPr algn="r">
              <a:defRPr sz="800"/>
            </a:lvl1pPr>
          </a:lstStyle>
          <a:p>
            <a:fld id="{87E0E5F7-C8C7-4EF3-B175-E6BB3B961E4A}" type="datetimeFigureOut">
              <a:rPr lang="en-GB" smtClean="0"/>
              <a:t>15/09/2025</a:t>
            </a:fld>
            <a:endParaRPr lang="en-GB"/>
          </a:p>
        </p:txBody>
      </p:sp>
      <p:sp>
        <p:nvSpPr>
          <p:cNvPr id="4" name="Slide Image Placeholder 3"/>
          <p:cNvSpPr>
            <a:spLocks noGrp="1" noRot="1" noChangeAspect="1"/>
          </p:cNvSpPr>
          <p:nvPr>
            <p:ph type="sldImg" idx="2"/>
          </p:nvPr>
        </p:nvSpPr>
        <p:spPr>
          <a:xfrm>
            <a:off x="2176463" y="1252538"/>
            <a:ext cx="2535237" cy="3381375"/>
          </a:xfrm>
          <a:prstGeom prst="rect">
            <a:avLst/>
          </a:prstGeom>
          <a:noFill/>
          <a:ln w="12700">
            <a:solidFill>
              <a:prstClr val="black"/>
            </a:solidFill>
          </a:ln>
        </p:spPr>
        <p:txBody>
          <a:bodyPr vert="horz" lIns="63185" tIns="31593" rIns="63185" bIns="31593" rtlCol="0" anchor="ctr"/>
          <a:lstStyle/>
          <a:p>
            <a:endParaRPr lang="en-GB"/>
          </a:p>
        </p:txBody>
      </p:sp>
      <p:sp>
        <p:nvSpPr>
          <p:cNvPr id="5" name="Notes Placeholder 4"/>
          <p:cNvSpPr>
            <a:spLocks noGrp="1"/>
          </p:cNvSpPr>
          <p:nvPr>
            <p:ph type="body" sz="quarter" idx="3"/>
          </p:nvPr>
        </p:nvSpPr>
        <p:spPr>
          <a:xfrm>
            <a:off x="688708" y="4821664"/>
            <a:ext cx="5510748" cy="3944297"/>
          </a:xfrm>
          <a:prstGeom prst="rect">
            <a:avLst/>
          </a:prstGeom>
        </p:spPr>
        <p:txBody>
          <a:bodyPr vert="horz" lIns="63185" tIns="31593" rIns="63185" bIns="31593"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516732"/>
            <a:ext cx="2985126" cy="501981"/>
          </a:xfrm>
          <a:prstGeom prst="rect">
            <a:avLst/>
          </a:prstGeom>
        </p:spPr>
        <p:txBody>
          <a:bodyPr vert="horz" lIns="63185" tIns="31593" rIns="63185" bIns="31593" rtlCol="0" anchor="b"/>
          <a:lstStyle>
            <a:lvl1pPr algn="l">
              <a:defRPr sz="800"/>
            </a:lvl1pPr>
          </a:lstStyle>
          <a:p>
            <a:endParaRPr lang="en-GB"/>
          </a:p>
        </p:txBody>
      </p:sp>
      <p:sp>
        <p:nvSpPr>
          <p:cNvPr id="7" name="Slide Number Placeholder 6"/>
          <p:cNvSpPr>
            <a:spLocks noGrp="1"/>
          </p:cNvSpPr>
          <p:nvPr>
            <p:ph type="sldNum" sz="quarter" idx="5"/>
          </p:nvPr>
        </p:nvSpPr>
        <p:spPr>
          <a:xfrm>
            <a:off x="3901946" y="9516732"/>
            <a:ext cx="2985125" cy="501981"/>
          </a:xfrm>
          <a:prstGeom prst="rect">
            <a:avLst/>
          </a:prstGeom>
        </p:spPr>
        <p:txBody>
          <a:bodyPr vert="horz" lIns="63185" tIns="31593" rIns="63185" bIns="31593" rtlCol="0" anchor="b"/>
          <a:lstStyle>
            <a:lvl1pPr algn="r">
              <a:defRPr sz="800"/>
            </a:lvl1pPr>
          </a:lstStyle>
          <a:p>
            <a:fld id="{8B6BBEDD-6A8D-46D4-9BF7-A33982B7470D}" type="slidenum">
              <a:rPr lang="en-GB" smtClean="0"/>
              <a:t>‹#›</a:t>
            </a:fld>
            <a:endParaRPr lang="en-GB"/>
          </a:p>
        </p:txBody>
      </p:sp>
    </p:spTree>
    <p:extLst>
      <p:ext uri="{BB962C8B-B14F-4D97-AF65-F5344CB8AC3E}">
        <p14:creationId xmlns:p14="http://schemas.microsoft.com/office/powerpoint/2010/main" val="28193002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Overview for the whole department </a:t>
            </a:r>
          </a:p>
        </p:txBody>
      </p:sp>
      <p:sp>
        <p:nvSpPr>
          <p:cNvPr id="4" name="Slide Number Placeholder 3"/>
          <p:cNvSpPr>
            <a:spLocks noGrp="1"/>
          </p:cNvSpPr>
          <p:nvPr>
            <p:ph type="sldNum" sz="quarter" idx="5"/>
          </p:nvPr>
        </p:nvSpPr>
        <p:spPr/>
        <p:txBody>
          <a:bodyPr/>
          <a:lstStyle/>
          <a:p>
            <a:fld id="{8B6BBEDD-6A8D-46D4-9BF7-A33982B7470D}" type="slidenum">
              <a:rPr lang="en-GB" smtClean="0"/>
              <a:t>1</a:t>
            </a:fld>
            <a:endParaRPr lang="en-GB"/>
          </a:p>
        </p:txBody>
      </p:sp>
    </p:spTree>
    <p:extLst>
      <p:ext uri="{BB962C8B-B14F-4D97-AF65-F5344CB8AC3E}">
        <p14:creationId xmlns:p14="http://schemas.microsoft.com/office/powerpoint/2010/main" val="5097240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KS3 mission statement for whole department </a:t>
            </a:r>
          </a:p>
        </p:txBody>
      </p:sp>
      <p:sp>
        <p:nvSpPr>
          <p:cNvPr id="4" name="Slide Number Placeholder 3"/>
          <p:cNvSpPr>
            <a:spLocks noGrp="1"/>
          </p:cNvSpPr>
          <p:nvPr>
            <p:ph type="sldNum" sz="quarter" idx="5"/>
          </p:nvPr>
        </p:nvSpPr>
        <p:spPr/>
        <p:txBody>
          <a:bodyPr/>
          <a:lstStyle/>
          <a:p>
            <a:fld id="{8B6BBEDD-6A8D-46D4-9BF7-A33982B7470D}" type="slidenum">
              <a:rPr lang="en-GB" smtClean="0"/>
              <a:t>2</a:t>
            </a:fld>
            <a:endParaRPr lang="en-GB"/>
          </a:p>
        </p:txBody>
      </p:sp>
    </p:spTree>
    <p:extLst>
      <p:ext uri="{BB962C8B-B14F-4D97-AF65-F5344CB8AC3E}">
        <p14:creationId xmlns:p14="http://schemas.microsoft.com/office/powerpoint/2010/main" val="23470691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KS4 mission statement and overview for whole department </a:t>
            </a:r>
          </a:p>
        </p:txBody>
      </p:sp>
      <p:sp>
        <p:nvSpPr>
          <p:cNvPr id="4" name="Slide Number Placeholder 3"/>
          <p:cNvSpPr>
            <a:spLocks noGrp="1"/>
          </p:cNvSpPr>
          <p:nvPr>
            <p:ph type="sldNum" sz="quarter" idx="5"/>
          </p:nvPr>
        </p:nvSpPr>
        <p:spPr/>
        <p:txBody>
          <a:bodyPr/>
          <a:lstStyle/>
          <a:p>
            <a:fld id="{8B6BBEDD-6A8D-46D4-9BF7-A33982B7470D}" type="slidenum">
              <a:rPr lang="en-GB" smtClean="0"/>
              <a:t>3</a:t>
            </a:fld>
            <a:endParaRPr lang="en-GB"/>
          </a:p>
        </p:txBody>
      </p:sp>
    </p:spTree>
    <p:extLst>
      <p:ext uri="{BB962C8B-B14F-4D97-AF65-F5344CB8AC3E}">
        <p14:creationId xmlns:p14="http://schemas.microsoft.com/office/powerpoint/2010/main" val="14457295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Art starts here</a:t>
            </a:r>
          </a:p>
        </p:txBody>
      </p:sp>
      <p:sp>
        <p:nvSpPr>
          <p:cNvPr id="4" name="Slide Number Placeholder 3"/>
          <p:cNvSpPr>
            <a:spLocks noGrp="1"/>
          </p:cNvSpPr>
          <p:nvPr>
            <p:ph type="sldNum" sz="quarter" idx="5"/>
          </p:nvPr>
        </p:nvSpPr>
        <p:spPr/>
        <p:txBody>
          <a:bodyPr/>
          <a:lstStyle/>
          <a:p>
            <a:fld id="{8B6BBEDD-6A8D-46D4-9BF7-A33982B7470D}" type="slidenum">
              <a:rPr lang="en-GB" smtClean="0"/>
              <a:t>4</a:t>
            </a:fld>
            <a:endParaRPr lang="en-GB"/>
          </a:p>
        </p:txBody>
      </p:sp>
    </p:spTree>
    <p:extLst>
      <p:ext uri="{BB962C8B-B14F-4D97-AF65-F5344CB8AC3E}">
        <p14:creationId xmlns:p14="http://schemas.microsoft.com/office/powerpoint/2010/main" val="19574822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B6BBEDD-6A8D-46D4-9BF7-A33982B7470D}" type="slidenum">
              <a:rPr lang="en-GB" smtClean="0"/>
              <a:t>5</a:t>
            </a:fld>
            <a:endParaRPr lang="en-GB"/>
          </a:p>
        </p:txBody>
      </p:sp>
    </p:spTree>
    <p:extLst>
      <p:ext uri="{BB962C8B-B14F-4D97-AF65-F5344CB8AC3E}">
        <p14:creationId xmlns:p14="http://schemas.microsoft.com/office/powerpoint/2010/main" val="34959070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B6BBEDD-6A8D-46D4-9BF7-A33982B7470D}" type="slidenum">
              <a:rPr lang="en-GB" smtClean="0"/>
              <a:t>6</a:t>
            </a:fld>
            <a:endParaRPr lang="en-GB"/>
          </a:p>
        </p:txBody>
      </p:sp>
    </p:spTree>
    <p:extLst>
      <p:ext uri="{BB962C8B-B14F-4D97-AF65-F5344CB8AC3E}">
        <p14:creationId xmlns:p14="http://schemas.microsoft.com/office/powerpoint/2010/main" val="38181091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B6BBEDD-6A8D-46D4-9BF7-A33982B7470D}" type="slidenum">
              <a:rPr lang="en-GB" smtClean="0"/>
              <a:t>7</a:t>
            </a:fld>
            <a:endParaRPr lang="en-GB"/>
          </a:p>
        </p:txBody>
      </p:sp>
    </p:spTree>
    <p:extLst>
      <p:ext uri="{BB962C8B-B14F-4D97-AF65-F5344CB8AC3E}">
        <p14:creationId xmlns:p14="http://schemas.microsoft.com/office/powerpoint/2010/main" val="14350889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B6BBEDD-6A8D-46D4-9BF7-A33982B7470D}" type="slidenum">
              <a:rPr lang="en-GB" smtClean="0"/>
              <a:t>8</a:t>
            </a:fld>
            <a:endParaRPr lang="en-GB"/>
          </a:p>
        </p:txBody>
      </p:sp>
    </p:spTree>
    <p:extLst>
      <p:ext uri="{BB962C8B-B14F-4D97-AF65-F5344CB8AC3E}">
        <p14:creationId xmlns:p14="http://schemas.microsoft.com/office/powerpoint/2010/main" val="14206905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B6BBEDD-6A8D-46D4-9BF7-A33982B7470D}" type="slidenum">
              <a:rPr lang="en-GB" smtClean="0"/>
              <a:t>9</a:t>
            </a:fld>
            <a:endParaRPr lang="en-GB"/>
          </a:p>
        </p:txBody>
      </p:sp>
    </p:spTree>
    <p:extLst>
      <p:ext uri="{BB962C8B-B14F-4D97-AF65-F5344CB8AC3E}">
        <p14:creationId xmlns:p14="http://schemas.microsoft.com/office/powerpoint/2010/main" val="36114135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B6BBEDD-6A8D-46D4-9BF7-A33982B7470D}" type="slidenum">
              <a:rPr kumimoji="0" lang="en-GB" sz="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10</a:t>
            </a:fld>
            <a:endParaRPr kumimoji="0" lang="en-GB" sz="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714264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B6BBEDD-6A8D-46D4-9BF7-A33982B7470D}" type="slidenum">
              <a:rPr kumimoji="0" lang="en-GB" sz="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11</a:t>
            </a:fld>
            <a:endParaRPr kumimoji="0" lang="en-GB" sz="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092968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B6BBEDD-6A8D-46D4-9BF7-A33982B7470D}" type="slidenum">
              <a:rPr lang="en-GB" smtClean="0"/>
              <a:t>12</a:t>
            </a:fld>
            <a:endParaRPr lang="en-GB"/>
          </a:p>
        </p:txBody>
      </p:sp>
    </p:spTree>
    <p:extLst>
      <p:ext uri="{BB962C8B-B14F-4D97-AF65-F5344CB8AC3E}">
        <p14:creationId xmlns:p14="http://schemas.microsoft.com/office/powerpoint/2010/main" val="9881718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defTabSz="315925">
              <a:defRPr/>
            </a:pPr>
            <a:fld id="{8B6BBEDD-6A8D-46D4-9BF7-A33982B7470D}" type="slidenum">
              <a:rPr lang="en-GB">
                <a:solidFill>
                  <a:prstClr val="black"/>
                </a:solidFill>
                <a:latin typeface="Calibri" panose="020F0502020204030204"/>
              </a:rPr>
              <a:pPr defTabSz="315925">
                <a:defRPr/>
              </a:pPr>
              <a:t>13</a:t>
            </a:fld>
            <a:endParaRPr lang="en-GB">
              <a:solidFill>
                <a:prstClr val="black"/>
              </a:solidFill>
              <a:latin typeface="Calibri" panose="020F0502020204030204"/>
            </a:endParaRPr>
          </a:p>
        </p:txBody>
      </p:sp>
    </p:spTree>
    <p:extLst>
      <p:ext uri="{BB962C8B-B14F-4D97-AF65-F5344CB8AC3E}">
        <p14:creationId xmlns:p14="http://schemas.microsoft.com/office/powerpoint/2010/main" val="9429365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B6BBEDD-6A8D-46D4-9BF7-A33982B7470D}" type="slidenum">
              <a:rPr lang="en-GB" smtClean="0"/>
              <a:t>14</a:t>
            </a:fld>
            <a:endParaRPr lang="en-GB"/>
          </a:p>
        </p:txBody>
      </p:sp>
    </p:spTree>
    <p:extLst>
      <p:ext uri="{BB962C8B-B14F-4D97-AF65-F5344CB8AC3E}">
        <p14:creationId xmlns:p14="http://schemas.microsoft.com/office/powerpoint/2010/main" val="35419862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defTabSz="315925">
              <a:defRPr/>
            </a:pPr>
            <a:fld id="{8B6BBEDD-6A8D-46D4-9BF7-A33982B7470D}" type="slidenum">
              <a:rPr lang="en-GB">
                <a:solidFill>
                  <a:prstClr val="black"/>
                </a:solidFill>
                <a:latin typeface="Calibri" panose="020F0502020204030204"/>
              </a:rPr>
              <a:pPr defTabSz="315925">
                <a:defRPr/>
              </a:pPr>
              <a:t>15</a:t>
            </a:fld>
            <a:endParaRPr lang="en-GB">
              <a:solidFill>
                <a:prstClr val="black"/>
              </a:solidFill>
              <a:latin typeface="Calibri" panose="020F0502020204030204"/>
            </a:endParaRPr>
          </a:p>
        </p:txBody>
      </p:sp>
    </p:spTree>
    <p:extLst>
      <p:ext uri="{BB962C8B-B14F-4D97-AF65-F5344CB8AC3E}">
        <p14:creationId xmlns:p14="http://schemas.microsoft.com/office/powerpoint/2010/main" val="31917203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Textiles starts here</a:t>
            </a:r>
          </a:p>
        </p:txBody>
      </p:sp>
      <p:sp>
        <p:nvSpPr>
          <p:cNvPr id="4" name="Slide Number Placeholder 3"/>
          <p:cNvSpPr>
            <a:spLocks noGrp="1"/>
          </p:cNvSpPr>
          <p:nvPr>
            <p:ph type="sldNum" sz="quarter" idx="5"/>
          </p:nvPr>
        </p:nvSpPr>
        <p:spPr/>
        <p:txBody>
          <a:bodyPr/>
          <a:lstStyle/>
          <a:p>
            <a:fld id="{8B6BBEDD-6A8D-46D4-9BF7-A33982B7470D}" type="slidenum">
              <a:rPr lang="en-GB" smtClean="0"/>
              <a:t>16</a:t>
            </a:fld>
            <a:endParaRPr lang="en-GB"/>
          </a:p>
        </p:txBody>
      </p:sp>
    </p:spTree>
    <p:extLst>
      <p:ext uri="{BB962C8B-B14F-4D97-AF65-F5344CB8AC3E}">
        <p14:creationId xmlns:p14="http://schemas.microsoft.com/office/powerpoint/2010/main" val="16764641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defTabSz="315925">
              <a:defRPr/>
            </a:pPr>
            <a:fld id="{8B6BBEDD-6A8D-46D4-9BF7-A33982B7470D}" type="slidenum">
              <a:rPr lang="en-GB">
                <a:solidFill>
                  <a:prstClr val="black"/>
                </a:solidFill>
                <a:latin typeface="Calibri" panose="020F0502020204030204"/>
              </a:rPr>
              <a:pPr defTabSz="315925">
                <a:defRPr/>
              </a:pPr>
              <a:t>17</a:t>
            </a:fld>
            <a:endParaRPr lang="en-GB">
              <a:solidFill>
                <a:prstClr val="black"/>
              </a:solidFill>
              <a:latin typeface="Calibri" panose="020F0502020204030204"/>
            </a:endParaRPr>
          </a:p>
        </p:txBody>
      </p:sp>
    </p:spTree>
    <p:extLst>
      <p:ext uri="{BB962C8B-B14F-4D97-AF65-F5344CB8AC3E}">
        <p14:creationId xmlns:p14="http://schemas.microsoft.com/office/powerpoint/2010/main" val="18892839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B6BBEDD-6A8D-46D4-9BF7-A33982B7470D}" type="slidenum">
              <a:rPr lang="en-GB" smtClean="0"/>
              <a:t>18</a:t>
            </a:fld>
            <a:endParaRPr lang="en-GB"/>
          </a:p>
        </p:txBody>
      </p:sp>
    </p:spTree>
    <p:extLst>
      <p:ext uri="{BB962C8B-B14F-4D97-AF65-F5344CB8AC3E}">
        <p14:creationId xmlns:p14="http://schemas.microsoft.com/office/powerpoint/2010/main" val="12595231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defTabSz="315925">
              <a:defRPr/>
            </a:pPr>
            <a:fld id="{8B6BBEDD-6A8D-46D4-9BF7-A33982B7470D}" type="slidenum">
              <a:rPr lang="en-GB">
                <a:solidFill>
                  <a:prstClr val="black"/>
                </a:solidFill>
                <a:latin typeface="Calibri" panose="020F0502020204030204"/>
              </a:rPr>
              <a:pPr defTabSz="315925">
                <a:defRPr/>
              </a:pPr>
              <a:t>19</a:t>
            </a:fld>
            <a:endParaRPr lang="en-GB">
              <a:solidFill>
                <a:prstClr val="black"/>
              </a:solidFill>
              <a:latin typeface="Calibri" panose="020F0502020204030204"/>
            </a:endParaRPr>
          </a:p>
        </p:txBody>
      </p:sp>
    </p:spTree>
    <p:extLst>
      <p:ext uri="{BB962C8B-B14F-4D97-AF65-F5344CB8AC3E}">
        <p14:creationId xmlns:p14="http://schemas.microsoft.com/office/powerpoint/2010/main" val="382053575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B6BBEDD-6A8D-46D4-9BF7-A33982B7470D}" type="slidenum">
              <a:rPr lang="en-GB" smtClean="0"/>
              <a:t>20</a:t>
            </a:fld>
            <a:endParaRPr lang="en-GB"/>
          </a:p>
        </p:txBody>
      </p:sp>
    </p:spTree>
    <p:extLst>
      <p:ext uri="{BB962C8B-B14F-4D97-AF65-F5344CB8AC3E}">
        <p14:creationId xmlns:p14="http://schemas.microsoft.com/office/powerpoint/2010/main" val="112492664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defTabSz="315925">
              <a:defRPr/>
            </a:pPr>
            <a:fld id="{8B6BBEDD-6A8D-46D4-9BF7-A33982B7470D}" type="slidenum">
              <a:rPr lang="en-GB">
                <a:solidFill>
                  <a:prstClr val="black"/>
                </a:solidFill>
                <a:latin typeface="Calibri" panose="020F0502020204030204"/>
              </a:rPr>
              <a:pPr defTabSz="315925">
                <a:defRPr/>
              </a:pPr>
              <a:t>21</a:t>
            </a:fld>
            <a:endParaRPr lang="en-GB">
              <a:solidFill>
                <a:prstClr val="black"/>
              </a:solidFill>
              <a:latin typeface="Calibri" panose="020F0502020204030204"/>
            </a:endParaRPr>
          </a:p>
        </p:txBody>
      </p:sp>
    </p:spTree>
    <p:extLst>
      <p:ext uri="{BB962C8B-B14F-4D97-AF65-F5344CB8AC3E}">
        <p14:creationId xmlns:p14="http://schemas.microsoft.com/office/powerpoint/2010/main" val="16549107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B6BBEDD-6A8D-46D4-9BF7-A33982B7470D}" type="slidenum">
              <a:rPr lang="en-GB" smtClean="0"/>
              <a:t>22</a:t>
            </a:fld>
            <a:endParaRPr lang="en-GB"/>
          </a:p>
        </p:txBody>
      </p:sp>
    </p:spTree>
    <p:extLst>
      <p:ext uri="{BB962C8B-B14F-4D97-AF65-F5344CB8AC3E}">
        <p14:creationId xmlns:p14="http://schemas.microsoft.com/office/powerpoint/2010/main" val="20330855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defTabSz="315925">
              <a:defRPr/>
            </a:pPr>
            <a:fld id="{8B6BBEDD-6A8D-46D4-9BF7-A33982B7470D}" type="slidenum">
              <a:rPr lang="en-GB">
                <a:solidFill>
                  <a:prstClr val="black"/>
                </a:solidFill>
                <a:latin typeface="Calibri" panose="020F0502020204030204"/>
              </a:rPr>
              <a:pPr defTabSz="315925">
                <a:defRPr/>
              </a:pPr>
              <a:t>23</a:t>
            </a:fld>
            <a:endParaRPr lang="en-GB">
              <a:solidFill>
                <a:prstClr val="black"/>
              </a:solidFill>
              <a:latin typeface="Calibri" panose="020F0502020204030204"/>
            </a:endParaRPr>
          </a:p>
        </p:txBody>
      </p:sp>
    </p:spTree>
    <p:extLst>
      <p:ext uri="{BB962C8B-B14F-4D97-AF65-F5344CB8AC3E}">
        <p14:creationId xmlns:p14="http://schemas.microsoft.com/office/powerpoint/2010/main" val="22445589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B6BBEDD-6A8D-46D4-9BF7-A33982B7470D}" type="slidenum">
              <a:rPr lang="en-GB" smtClean="0"/>
              <a:t>24</a:t>
            </a:fld>
            <a:endParaRPr lang="en-GB"/>
          </a:p>
        </p:txBody>
      </p:sp>
    </p:spTree>
    <p:extLst>
      <p:ext uri="{BB962C8B-B14F-4D97-AF65-F5344CB8AC3E}">
        <p14:creationId xmlns:p14="http://schemas.microsoft.com/office/powerpoint/2010/main" val="38916459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defTabSz="315925">
              <a:defRPr/>
            </a:pPr>
            <a:fld id="{8B6BBEDD-6A8D-46D4-9BF7-A33982B7470D}" type="slidenum">
              <a:rPr lang="en-GB">
                <a:solidFill>
                  <a:prstClr val="black"/>
                </a:solidFill>
                <a:latin typeface="Calibri" panose="020F0502020204030204"/>
              </a:rPr>
              <a:pPr defTabSz="315925">
                <a:defRPr/>
              </a:pPr>
              <a:t>25</a:t>
            </a:fld>
            <a:endParaRPr lang="en-GB">
              <a:solidFill>
                <a:prstClr val="black"/>
              </a:solidFill>
              <a:latin typeface="Calibri" panose="020F0502020204030204"/>
            </a:endParaRPr>
          </a:p>
        </p:txBody>
      </p:sp>
    </p:spTree>
    <p:extLst>
      <p:ext uri="{BB962C8B-B14F-4D97-AF65-F5344CB8AC3E}">
        <p14:creationId xmlns:p14="http://schemas.microsoft.com/office/powerpoint/2010/main" val="194685037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B6BBEDD-6A8D-46D4-9BF7-A33982B7470D}" type="slidenum">
              <a:rPr lang="en-GB" smtClean="0"/>
              <a:t>26</a:t>
            </a:fld>
            <a:endParaRPr lang="en-GB"/>
          </a:p>
        </p:txBody>
      </p:sp>
    </p:spTree>
    <p:extLst>
      <p:ext uri="{BB962C8B-B14F-4D97-AF65-F5344CB8AC3E}">
        <p14:creationId xmlns:p14="http://schemas.microsoft.com/office/powerpoint/2010/main" val="10959187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defTabSz="315925">
              <a:defRPr/>
            </a:pPr>
            <a:fld id="{8B6BBEDD-6A8D-46D4-9BF7-A33982B7470D}" type="slidenum">
              <a:rPr lang="en-GB">
                <a:solidFill>
                  <a:prstClr val="black"/>
                </a:solidFill>
                <a:latin typeface="Calibri" panose="020F0502020204030204"/>
              </a:rPr>
              <a:pPr defTabSz="315925">
                <a:defRPr/>
              </a:pPr>
              <a:t>27</a:t>
            </a:fld>
            <a:endParaRPr lang="en-GB">
              <a:solidFill>
                <a:prstClr val="black"/>
              </a:solidFill>
              <a:latin typeface="Calibri" panose="020F0502020204030204"/>
            </a:endParaRPr>
          </a:p>
        </p:txBody>
      </p:sp>
    </p:spTree>
    <p:extLst>
      <p:ext uri="{BB962C8B-B14F-4D97-AF65-F5344CB8AC3E}">
        <p14:creationId xmlns:p14="http://schemas.microsoft.com/office/powerpoint/2010/main" val="389275239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B6BBEDD-6A8D-46D4-9BF7-A33982B7470D}" type="slidenum">
              <a:rPr lang="en-GB" smtClean="0"/>
              <a:t>28</a:t>
            </a:fld>
            <a:endParaRPr lang="en-GB"/>
          </a:p>
        </p:txBody>
      </p:sp>
    </p:spTree>
    <p:extLst>
      <p:ext uri="{BB962C8B-B14F-4D97-AF65-F5344CB8AC3E}">
        <p14:creationId xmlns:p14="http://schemas.microsoft.com/office/powerpoint/2010/main" val="378746806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defTabSz="315925">
              <a:defRPr/>
            </a:pPr>
            <a:fld id="{8B6BBEDD-6A8D-46D4-9BF7-A33982B7470D}" type="slidenum">
              <a:rPr lang="en-GB">
                <a:solidFill>
                  <a:prstClr val="black"/>
                </a:solidFill>
                <a:latin typeface="Calibri" panose="020F0502020204030204"/>
              </a:rPr>
              <a:pPr defTabSz="315925">
                <a:defRPr/>
              </a:pPr>
              <a:t>29</a:t>
            </a:fld>
            <a:endParaRPr lang="en-GB">
              <a:solidFill>
                <a:prstClr val="black"/>
              </a:solidFill>
              <a:latin typeface="Calibri" panose="020F0502020204030204"/>
            </a:endParaRPr>
          </a:p>
        </p:txBody>
      </p:sp>
    </p:spTree>
    <p:extLst>
      <p:ext uri="{BB962C8B-B14F-4D97-AF65-F5344CB8AC3E}">
        <p14:creationId xmlns:p14="http://schemas.microsoft.com/office/powerpoint/2010/main" val="368615668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3D Design starts here </a:t>
            </a:r>
          </a:p>
        </p:txBody>
      </p:sp>
      <p:sp>
        <p:nvSpPr>
          <p:cNvPr id="4" name="Slide Number Placeholder 3"/>
          <p:cNvSpPr>
            <a:spLocks noGrp="1"/>
          </p:cNvSpPr>
          <p:nvPr>
            <p:ph type="sldNum" sz="quarter" idx="5"/>
          </p:nvPr>
        </p:nvSpPr>
        <p:spPr/>
        <p:txBody>
          <a:bodyPr/>
          <a:lstStyle/>
          <a:p>
            <a:fld id="{8B6BBEDD-6A8D-46D4-9BF7-A33982B7470D}" type="slidenum">
              <a:rPr lang="en-GB" smtClean="0"/>
              <a:t>30</a:t>
            </a:fld>
            <a:endParaRPr lang="en-GB"/>
          </a:p>
        </p:txBody>
      </p:sp>
    </p:spTree>
    <p:extLst>
      <p:ext uri="{BB962C8B-B14F-4D97-AF65-F5344CB8AC3E}">
        <p14:creationId xmlns:p14="http://schemas.microsoft.com/office/powerpoint/2010/main" val="55315446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B6BBEDD-6A8D-46D4-9BF7-A33982B7470D}" type="slidenum">
              <a:rPr lang="en-GB" smtClean="0"/>
              <a:t>31</a:t>
            </a:fld>
            <a:endParaRPr lang="en-GB"/>
          </a:p>
        </p:txBody>
      </p:sp>
    </p:spTree>
    <p:extLst>
      <p:ext uri="{BB962C8B-B14F-4D97-AF65-F5344CB8AC3E}">
        <p14:creationId xmlns:p14="http://schemas.microsoft.com/office/powerpoint/2010/main" val="271281277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B6BBEDD-6A8D-46D4-9BF7-A33982B7470D}" type="slidenum">
              <a:rPr lang="en-GB" smtClean="0"/>
              <a:t>32</a:t>
            </a:fld>
            <a:endParaRPr lang="en-GB"/>
          </a:p>
        </p:txBody>
      </p:sp>
    </p:spTree>
    <p:extLst>
      <p:ext uri="{BB962C8B-B14F-4D97-AF65-F5344CB8AC3E}">
        <p14:creationId xmlns:p14="http://schemas.microsoft.com/office/powerpoint/2010/main" val="90183592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B6BBEDD-6A8D-46D4-9BF7-A33982B7470D}" type="slidenum">
              <a:rPr lang="en-GB" smtClean="0"/>
              <a:t>33</a:t>
            </a:fld>
            <a:endParaRPr lang="en-GB"/>
          </a:p>
        </p:txBody>
      </p:sp>
    </p:spTree>
    <p:extLst>
      <p:ext uri="{BB962C8B-B14F-4D97-AF65-F5344CB8AC3E}">
        <p14:creationId xmlns:p14="http://schemas.microsoft.com/office/powerpoint/2010/main" val="374207002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B6BBEDD-6A8D-46D4-9BF7-A33982B7470D}" type="slidenum">
              <a:rPr lang="en-GB" smtClean="0"/>
              <a:t>34</a:t>
            </a:fld>
            <a:endParaRPr lang="en-GB"/>
          </a:p>
        </p:txBody>
      </p:sp>
    </p:spTree>
    <p:extLst>
      <p:ext uri="{BB962C8B-B14F-4D97-AF65-F5344CB8AC3E}">
        <p14:creationId xmlns:p14="http://schemas.microsoft.com/office/powerpoint/2010/main" val="348156432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B6BBEDD-6A8D-46D4-9BF7-A33982B7470D}" type="slidenum">
              <a:rPr lang="en-GB" smtClean="0"/>
              <a:t>35</a:t>
            </a:fld>
            <a:endParaRPr lang="en-GB"/>
          </a:p>
        </p:txBody>
      </p:sp>
    </p:spTree>
    <p:extLst>
      <p:ext uri="{BB962C8B-B14F-4D97-AF65-F5344CB8AC3E}">
        <p14:creationId xmlns:p14="http://schemas.microsoft.com/office/powerpoint/2010/main" val="406050894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t>
            </a:r>
          </a:p>
        </p:txBody>
      </p:sp>
      <p:sp>
        <p:nvSpPr>
          <p:cNvPr id="4" name="Slide Number Placeholder 3"/>
          <p:cNvSpPr>
            <a:spLocks noGrp="1"/>
          </p:cNvSpPr>
          <p:nvPr>
            <p:ph type="sldNum" sz="quarter" idx="5"/>
          </p:nvPr>
        </p:nvSpPr>
        <p:spPr/>
        <p:txBody>
          <a:bodyPr/>
          <a:lstStyle/>
          <a:p>
            <a:fld id="{8B6BBEDD-6A8D-46D4-9BF7-A33982B7470D}" type="slidenum">
              <a:rPr lang="en-GB" smtClean="0"/>
              <a:t>36</a:t>
            </a:fld>
            <a:endParaRPr lang="en-GB"/>
          </a:p>
        </p:txBody>
      </p:sp>
    </p:spTree>
    <p:extLst>
      <p:ext uri="{BB962C8B-B14F-4D97-AF65-F5344CB8AC3E}">
        <p14:creationId xmlns:p14="http://schemas.microsoft.com/office/powerpoint/2010/main" val="220715292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defTabSz="315925">
              <a:defRPr/>
            </a:pPr>
            <a:fld id="{8B6BBEDD-6A8D-46D4-9BF7-A33982B7470D}" type="slidenum">
              <a:rPr lang="en-GB">
                <a:solidFill>
                  <a:prstClr val="black"/>
                </a:solidFill>
                <a:latin typeface="Calibri" panose="020F0502020204030204"/>
              </a:rPr>
              <a:pPr defTabSz="315925">
                <a:defRPr/>
              </a:pPr>
              <a:t>37</a:t>
            </a:fld>
            <a:endParaRPr lang="en-GB">
              <a:solidFill>
                <a:prstClr val="black"/>
              </a:solidFill>
              <a:latin typeface="Calibri" panose="020F0502020204030204"/>
            </a:endParaRPr>
          </a:p>
        </p:txBody>
      </p:sp>
    </p:spTree>
    <p:extLst>
      <p:ext uri="{BB962C8B-B14F-4D97-AF65-F5344CB8AC3E}">
        <p14:creationId xmlns:p14="http://schemas.microsoft.com/office/powerpoint/2010/main" val="409036476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B6BBEDD-6A8D-46D4-9BF7-A33982B7470D}" type="slidenum">
              <a:rPr lang="en-GB" smtClean="0"/>
              <a:t>38</a:t>
            </a:fld>
            <a:endParaRPr lang="en-GB"/>
          </a:p>
        </p:txBody>
      </p:sp>
    </p:spTree>
    <p:extLst>
      <p:ext uri="{BB962C8B-B14F-4D97-AF65-F5344CB8AC3E}">
        <p14:creationId xmlns:p14="http://schemas.microsoft.com/office/powerpoint/2010/main" val="386522581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defTabSz="315925">
              <a:defRPr/>
            </a:pPr>
            <a:fld id="{8B6BBEDD-6A8D-46D4-9BF7-A33982B7470D}" type="slidenum">
              <a:rPr lang="en-GB">
                <a:solidFill>
                  <a:prstClr val="black"/>
                </a:solidFill>
                <a:latin typeface="Calibri" panose="020F0502020204030204"/>
              </a:rPr>
              <a:pPr defTabSz="315925">
                <a:defRPr/>
              </a:pPr>
              <a:t>39</a:t>
            </a:fld>
            <a:endParaRPr lang="en-GB">
              <a:solidFill>
                <a:prstClr val="black"/>
              </a:solidFill>
              <a:latin typeface="Calibri" panose="020F0502020204030204"/>
            </a:endParaRPr>
          </a:p>
        </p:txBody>
      </p:sp>
    </p:spTree>
    <p:extLst>
      <p:ext uri="{BB962C8B-B14F-4D97-AF65-F5344CB8AC3E}">
        <p14:creationId xmlns:p14="http://schemas.microsoft.com/office/powerpoint/2010/main" val="56244342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B6BBEDD-6A8D-46D4-9BF7-A33982B7470D}" type="slidenum">
              <a:rPr lang="en-GB" smtClean="0"/>
              <a:t>40</a:t>
            </a:fld>
            <a:endParaRPr lang="en-GB"/>
          </a:p>
        </p:txBody>
      </p:sp>
    </p:spTree>
    <p:extLst>
      <p:ext uri="{BB962C8B-B14F-4D97-AF65-F5344CB8AC3E}">
        <p14:creationId xmlns:p14="http://schemas.microsoft.com/office/powerpoint/2010/main" val="242649306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defTabSz="315925">
              <a:defRPr/>
            </a:pPr>
            <a:fld id="{8B6BBEDD-6A8D-46D4-9BF7-A33982B7470D}" type="slidenum">
              <a:rPr lang="en-GB">
                <a:solidFill>
                  <a:prstClr val="black"/>
                </a:solidFill>
                <a:latin typeface="Calibri" panose="020F0502020204030204"/>
              </a:rPr>
              <a:pPr defTabSz="315925">
                <a:defRPr/>
              </a:pPr>
              <a:t>41</a:t>
            </a:fld>
            <a:endParaRPr lang="en-GB">
              <a:solidFill>
                <a:prstClr val="black"/>
              </a:solidFill>
              <a:latin typeface="Calibri" panose="020F0502020204030204"/>
            </a:endParaRPr>
          </a:p>
        </p:txBody>
      </p:sp>
    </p:spTree>
    <p:extLst>
      <p:ext uri="{BB962C8B-B14F-4D97-AF65-F5344CB8AC3E}">
        <p14:creationId xmlns:p14="http://schemas.microsoft.com/office/powerpoint/2010/main" val="32021456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Food Preparation and Nutrition starts here </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B6BBEDD-6A8D-46D4-9BF7-A33982B7470D}" type="slidenum">
              <a:rPr kumimoji="0" lang="en-GB" sz="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42</a:t>
            </a:fld>
            <a:endParaRPr kumimoji="0" lang="en-GB" sz="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613636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660416"/>
            <a:ext cx="10363200" cy="5659496"/>
          </a:xfrm>
        </p:spPr>
        <p:txBody>
          <a:bodyPr anchor="b"/>
          <a:lstStyle>
            <a:lvl1pPr algn="ctr">
              <a:defRPr sz="8000"/>
            </a:lvl1pPr>
          </a:lstStyle>
          <a:p>
            <a:r>
              <a:rPr lang="en-US"/>
              <a:t>Click to edit Master title style</a:t>
            </a:r>
          </a:p>
        </p:txBody>
      </p:sp>
      <p:sp>
        <p:nvSpPr>
          <p:cNvPr id="3" name="Subtitle 2"/>
          <p:cNvSpPr>
            <a:spLocks noGrp="1"/>
          </p:cNvSpPr>
          <p:nvPr>
            <p:ph type="subTitle" idx="1"/>
          </p:nvPr>
        </p:nvSpPr>
        <p:spPr>
          <a:xfrm>
            <a:off x="1524000" y="8538164"/>
            <a:ext cx="9144000" cy="3924769"/>
          </a:xfrm>
        </p:spPr>
        <p:txBody>
          <a:bodyPr/>
          <a:lstStyle>
            <a:lvl1pPr marL="0" indent="0" algn="ctr">
              <a:buNone/>
              <a:defRPr sz="3200"/>
            </a:lvl1pPr>
            <a:lvl2pPr marL="609585" indent="0" algn="ctr">
              <a:buNone/>
              <a:defRPr sz="2667"/>
            </a:lvl2pPr>
            <a:lvl3pPr marL="1219170" indent="0" algn="ctr">
              <a:buNone/>
              <a:defRPr sz="2400"/>
            </a:lvl3pPr>
            <a:lvl4pPr marL="1828754" indent="0" algn="ctr">
              <a:buNone/>
              <a:defRPr sz="2133"/>
            </a:lvl4pPr>
            <a:lvl5pPr marL="2438339" indent="0" algn="ctr">
              <a:buNone/>
              <a:defRPr sz="2133"/>
            </a:lvl5pPr>
            <a:lvl6pPr marL="3047924" indent="0" algn="ctr">
              <a:buNone/>
              <a:defRPr sz="2133"/>
            </a:lvl6pPr>
            <a:lvl7pPr marL="3657509" indent="0" algn="ctr">
              <a:buNone/>
              <a:defRPr sz="2133"/>
            </a:lvl7pPr>
            <a:lvl8pPr marL="4267093" indent="0" algn="ctr">
              <a:buNone/>
              <a:defRPr sz="2133"/>
            </a:lvl8pPr>
            <a:lvl9pPr marL="4876678" indent="0" algn="ctr">
              <a:buNone/>
              <a:defRPr sz="2133"/>
            </a:lvl9pPr>
          </a:lstStyle>
          <a:p>
            <a:r>
              <a:rPr lang="en-US"/>
              <a:t>Click to edit Master subtitle style</a:t>
            </a:r>
          </a:p>
        </p:txBody>
      </p:sp>
      <p:sp>
        <p:nvSpPr>
          <p:cNvPr id="4" name="Date Placeholder 3"/>
          <p:cNvSpPr>
            <a:spLocks noGrp="1"/>
          </p:cNvSpPr>
          <p:nvPr>
            <p:ph type="dt" sz="half" idx="10"/>
          </p:nvPr>
        </p:nvSpPr>
        <p:spPr/>
        <p:txBody>
          <a:bodyPr/>
          <a:lstStyle/>
          <a:p>
            <a:fld id="{0452ED6A-05BA-4DD8-BF5A-86EDCC63DB01}" type="datetimeFigureOut">
              <a:rPr lang="en-GB" smtClean="0"/>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61CCA5-CF5B-475C-AC12-7D1059ABB719}" type="slidenum">
              <a:rPr lang="en-GB" smtClean="0"/>
              <a:t>‹#›</a:t>
            </a:fld>
            <a:endParaRPr lang="en-GB"/>
          </a:p>
        </p:txBody>
      </p:sp>
    </p:spTree>
    <p:extLst>
      <p:ext uri="{BB962C8B-B14F-4D97-AF65-F5344CB8AC3E}">
        <p14:creationId xmlns:p14="http://schemas.microsoft.com/office/powerpoint/2010/main" val="37698699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452ED6A-05BA-4DD8-BF5A-86EDCC63DB01}" type="datetimeFigureOut">
              <a:rPr lang="en-GB" smtClean="0"/>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61CCA5-CF5B-475C-AC12-7D1059ABB719}" type="slidenum">
              <a:rPr lang="en-GB" smtClean="0"/>
              <a:t>‹#›</a:t>
            </a:fld>
            <a:endParaRPr lang="en-GB"/>
          </a:p>
        </p:txBody>
      </p:sp>
    </p:spTree>
    <p:extLst>
      <p:ext uri="{BB962C8B-B14F-4D97-AF65-F5344CB8AC3E}">
        <p14:creationId xmlns:p14="http://schemas.microsoft.com/office/powerpoint/2010/main" val="35743128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4052716"/>
            <a:ext cx="10515600" cy="6762043"/>
          </a:xfrm>
        </p:spPr>
        <p:txBody>
          <a:bodyPr anchor="b"/>
          <a:lstStyle>
            <a:lvl1pPr>
              <a:defRPr sz="8000"/>
            </a:lvl1pPr>
          </a:lstStyle>
          <a:p>
            <a:r>
              <a:rPr lang="en-US"/>
              <a:t>Click to edit Master title style</a:t>
            </a:r>
          </a:p>
        </p:txBody>
      </p:sp>
      <p:sp>
        <p:nvSpPr>
          <p:cNvPr id="3" name="Text Placeholder 2"/>
          <p:cNvSpPr>
            <a:spLocks noGrp="1"/>
          </p:cNvSpPr>
          <p:nvPr>
            <p:ph type="body" idx="1"/>
          </p:nvPr>
        </p:nvSpPr>
        <p:spPr>
          <a:xfrm>
            <a:off x="831851" y="10878731"/>
            <a:ext cx="10515600" cy="3555999"/>
          </a:xfrm>
        </p:spPr>
        <p:txBody>
          <a:bodyPr/>
          <a:lstStyle>
            <a:lvl1pPr marL="0" indent="0">
              <a:buNone/>
              <a:defRPr sz="3200">
                <a:solidFill>
                  <a:schemeClr val="tx1"/>
                </a:solidFill>
              </a:defRPr>
            </a:lvl1pPr>
            <a:lvl2pPr marL="609585" indent="0">
              <a:buNone/>
              <a:defRPr sz="2667">
                <a:solidFill>
                  <a:schemeClr val="tx1">
                    <a:tint val="75000"/>
                  </a:schemeClr>
                </a:solidFill>
              </a:defRPr>
            </a:lvl2pPr>
            <a:lvl3pPr marL="1219170" indent="0">
              <a:buNone/>
              <a:defRPr sz="2400">
                <a:solidFill>
                  <a:schemeClr val="tx1">
                    <a:tint val="75000"/>
                  </a:schemeClr>
                </a:solidFill>
              </a:defRPr>
            </a:lvl3pPr>
            <a:lvl4pPr marL="1828754" indent="0">
              <a:buNone/>
              <a:defRPr sz="2133">
                <a:solidFill>
                  <a:schemeClr val="tx1">
                    <a:tint val="75000"/>
                  </a:schemeClr>
                </a:solidFill>
              </a:defRPr>
            </a:lvl4pPr>
            <a:lvl5pPr marL="2438339" indent="0">
              <a:buNone/>
              <a:defRPr sz="2133">
                <a:solidFill>
                  <a:schemeClr val="tx1">
                    <a:tint val="75000"/>
                  </a:schemeClr>
                </a:solidFill>
              </a:defRPr>
            </a:lvl5pPr>
            <a:lvl6pPr marL="3047924" indent="0">
              <a:buNone/>
              <a:defRPr sz="2133">
                <a:solidFill>
                  <a:schemeClr val="tx1">
                    <a:tint val="75000"/>
                  </a:schemeClr>
                </a:solidFill>
              </a:defRPr>
            </a:lvl6pPr>
            <a:lvl7pPr marL="3657509" indent="0">
              <a:buNone/>
              <a:defRPr sz="2133">
                <a:solidFill>
                  <a:schemeClr val="tx1">
                    <a:tint val="75000"/>
                  </a:schemeClr>
                </a:solidFill>
              </a:defRPr>
            </a:lvl7pPr>
            <a:lvl8pPr marL="4267093" indent="0">
              <a:buNone/>
              <a:defRPr sz="2133">
                <a:solidFill>
                  <a:schemeClr val="tx1">
                    <a:tint val="75000"/>
                  </a:schemeClr>
                </a:solidFill>
              </a:defRPr>
            </a:lvl8pPr>
            <a:lvl9pPr marL="4876678" indent="0">
              <a:buNone/>
              <a:defRPr sz="2133">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452ED6A-05BA-4DD8-BF5A-86EDCC63DB01}" type="datetimeFigureOut">
              <a:rPr lang="en-GB" smtClean="0"/>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61CCA5-CF5B-475C-AC12-7D1059ABB719}" type="slidenum">
              <a:rPr lang="en-GB" smtClean="0"/>
              <a:t>‹#›</a:t>
            </a:fld>
            <a:endParaRPr lang="en-GB"/>
          </a:p>
        </p:txBody>
      </p:sp>
    </p:spTree>
    <p:extLst>
      <p:ext uri="{BB962C8B-B14F-4D97-AF65-F5344CB8AC3E}">
        <p14:creationId xmlns:p14="http://schemas.microsoft.com/office/powerpoint/2010/main" val="32745093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4327407"/>
            <a:ext cx="5181600" cy="103142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4327407"/>
            <a:ext cx="5181600" cy="103142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452ED6A-05BA-4DD8-BF5A-86EDCC63DB01}" type="datetimeFigureOut">
              <a:rPr lang="en-GB" smtClean="0"/>
              <a:t>15/09/2025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E61CCA5-CF5B-475C-AC12-7D1059ABB719}" type="slidenum">
              <a:rPr lang="en-GB" smtClean="0"/>
              <a:t>‹#›</a:t>
            </a:fld>
            <a:endParaRPr lang="en-GB"/>
          </a:p>
        </p:txBody>
      </p:sp>
    </p:spTree>
    <p:extLst>
      <p:ext uri="{BB962C8B-B14F-4D97-AF65-F5344CB8AC3E}">
        <p14:creationId xmlns:p14="http://schemas.microsoft.com/office/powerpoint/2010/main" val="27865524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865485"/>
            <a:ext cx="10515600" cy="3142075"/>
          </a:xfrm>
        </p:spPr>
        <p:txBody>
          <a:bodyPr/>
          <a:lstStyle/>
          <a:p>
            <a:r>
              <a:rPr lang="en-US"/>
              <a:t>Click to edit Master title style</a:t>
            </a:r>
          </a:p>
        </p:txBody>
      </p:sp>
      <p:sp>
        <p:nvSpPr>
          <p:cNvPr id="3" name="Text Placeholder 2"/>
          <p:cNvSpPr>
            <a:spLocks noGrp="1"/>
          </p:cNvSpPr>
          <p:nvPr>
            <p:ph type="body" idx="1"/>
          </p:nvPr>
        </p:nvSpPr>
        <p:spPr>
          <a:xfrm>
            <a:off x="839789" y="3984979"/>
            <a:ext cx="5157787" cy="1952977"/>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Click to edit Master text styles</a:t>
            </a:r>
          </a:p>
        </p:txBody>
      </p:sp>
      <p:sp>
        <p:nvSpPr>
          <p:cNvPr id="4" name="Content Placeholder 3"/>
          <p:cNvSpPr>
            <a:spLocks noGrp="1"/>
          </p:cNvSpPr>
          <p:nvPr>
            <p:ph sz="half" idx="2"/>
          </p:nvPr>
        </p:nvSpPr>
        <p:spPr>
          <a:xfrm>
            <a:off x="839789" y="5937956"/>
            <a:ext cx="5157787" cy="87338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1" y="3984979"/>
            <a:ext cx="5183188" cy="1952977"/>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Click to edit Master text styles</a:t>
            </a:r>
          </a:p>
        </p:txBody>
      </p:sp>
      <p:sp>
        <p:nvSpPr>
          <p:cNvPr id="6" name="Content Placeholder 5"/>
          <p:cNvSpPr>
            <a:spLocks noGrp="1"/>
          </p:cNvSpPr>
          <p:nvPr>
            <p:ph sz="quarter" idx="4"/>
          </p:nvPr>
        </p:nvSpPr>
        <p:spPr>
          <a:xfrm>
            <a:off x="6172201" y="5937956"/>
            <a:ext cx="5183188" cy="87338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452ED6A-05BA-4DD8-BF5A-86EDCC63DB01}" type="datetimeFigureOut">
              <a:rPr lang="en-GB" smtClean="0"/>
              <a:t>15/09/2025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E61CCA5-CF5B-475C-AC12-7D1059ABB719}" type="slidenum">
              <a:rPr lang="en-GB" smtClean="0"/>
              <a:t>‹#›</a:t>
            </a:fld>
            <a:endParaRPr lang="en-GB"/>
          </a:p>
        </p:txBody>
      </p:sp>
    </p:spTree>
    <p:extLst>
      <p:ext uri="{BB962C8B-B14F-4D97-AF65-F5344CB8AC3E}">
        <p14:creationId xmlns:p14="http://schemas.microsoft.com/office/powerpoint/2010/main" val="36508715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452ED6A-05BA-4DD8-BF5A-86EDCC63DB01}" type="datetimeFigureOut">
              <a:rPr lang="en-GB" smtClean="0"/>
              <a:t>15/09/2025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E61CCA5-CF5B-475C-AC12-7D1059ABB719}" type="slidenum">
              <a:rPr lang="en-GB" smtClean="0"/>
              <a:t>‹#›</a:t>
            </a:fld>
            <a:endParaRPr lang="en-GB"/>
          </a:p>
        </p:txBody>
      </p:sp>
    </p:spTree>
    <p:extLst>
      <p:ext uri="{BB962C8B-B14F-4D97-AF65-F5344CB8AC3E}">
        <p14:creationId xmlns:p14="http://schemas.microsoft.com/office/powerpoint/2010/main" val="30300256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452ED6A-05BA-4DD8-BF5A-86EDCC63DB01}" type="datetimeFigureOut">
              <a:rPr lang="en-GB" smtClean="0"/>
              <a:t>15/09/2025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E61CCA5-CF5B-475C-AC12-7D1059ABB719}" type="slidenum">
              <a:rPr lang="en-GB" smtClean="0"/>
              <a:t>‹#›</a:t>
            </a:fld>
            <a:endParaRPr lang="en-GB"/>
          </a:p>
        </p:txBody>
      </p:sp>
    </p:spTree>
    <p:extLst>
      <p:ext uri="{BB962C8B-B14F-4D97-AF65-F5344CB8AC3E}">
        <p14:creationId xmlns:p14="http://schemas.microsoft.com/office/powerpoint/2010/main" val="10991395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1083733"/>
            <a:ext cx="3932237" cy="3793067"/>
          </a:xfrm>
        </p:spPr>
        <p:txBody>
          <a:bodyPr anchor="b"/>
          <a:lstStyle>
            <a:lvl1pPr>
              <a:defRPr sz="4267"/>
            </a:lvl1pPr>
          </a:lstStyle>
          <a:p>
            <a:r>
              <a:rPr lang="en-US"/>
              <a:t>Click to edit Master title style</a:t>
            </a:r>
          </a:p>
        </p:txBody>
      </p:sp>
      <p:sp>
        <p:nvSpPr>
          <p:cNvPr id="3" name="Content Placeholder 2"/>
          <p:cNvSpPr>
            <a:spLocks noGrp="1"/>
          </p:cNvSpPr>
          <p:nvPr>
            <p:ph idx="1"/>
          </p:nvPr>
        </p:nvSpPr>
        <p:spPr>
          <a:xfrm>
            <a:off x="5183188" y="2340567"/>
            <a:ext cx="6172200" cy="11552296"/>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4876800"/>
            <a:ext cx="3932237" cy="9034875"/>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n-US"/>
              <a:t>Click to edit Master text styles</a:t>
            </a:r>
          </a:p>
        </p:txBody>
      </p:sp>
      <p:sp>
        <p:nvSpPr>
          <p:cNvPr id="5" name="Date Placeholder 4"/>
          <p:cNvSpPr>
            <a:spLocks noGrp="1"/>
          </p:cNvSpPr>
          <p:nvPr>
            <p:ph type="dt" sz="half" idx="10"/>
          </p:nvPr>
        </p:nvSpPr>
        <p:spPr/>
        <p:txBody>
          <a:bodyPr/>
          <a:lstStyle/>
          <a:p>
            <a:fld id="{0452ED6A-05BA-4DD8-BF5A-86EDCC63DB01}" type="datetimeFigureOut">
              <a:rPr lang="en-GB" smtClean="0"/>
              <a:t>15/09/2025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E61CCA5-CF5B-475C-AC12-7D1059ABB719}" type="slidenum">
              <a:rPr lang="en-GB" smtClean="0"/>
              <a:t>‹#›</a:t>
            </a:fld>
            <a:endParaRPr lang="en-GB"/>
          </a:p>
        </p:txBody>
      </p:sp>
    </p:spTree>
    <p:extLst>
      <p:ext uri="{BB962C8B-B14F-4D97-AF65-F5344CB8AC3E}">
        <p14:creationId xmlns:p14="http://schemas.microsoft.com/office/powerpoint/2010/main" val="37615444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1083733"/>
            <a:ext cx="3932237" cy="3793067"/>
          </a:xfrm>
        </p:spPr>
        <p:txBody>
          <a:bodyPr anchor="b"/>
          <a:lstStyle>
            <a:lvl1pPr>
              <a:defRPr sz="4267"/>
            </a:lvl1pPr>
          </a:lstStyle>
          <a:p>
            <a:r>
              <a:rPr lang="en-US"/>
              <a:t>Click to edit Master title style</a:t>
            </a:r>
          </a:p>
        </p:txBody>
      </p:sp>
      <p:sp>
        <p:nvSpPr>
          <p:cNvPr id="3" name="Picture Placeholder 2"/>
          <p:cNvSpPr>
            <a:spLocks noGrp="1" noChangeAspect="1"/>
          </p:cNvSpPr>
          <p:nvPr>
            <p:ph type="pic" idx="1"/>
          </p:nvPr>
        </p:nvSpPr>
        <p:spPr>
          <a:xfrm>
            <a:off x="5183188" y="2340567"/>
            <a:ext cx="6172200" cy="11552296"/>
          </a:xfrm>
        </p:spPr>
        <p:txBody>
          <a:bodyPr anchor="t"/>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t>Click icon to add picture</a:t>
            </a:r>
          </a:p>
        </p:txBody>
      </p:sp>
      <p:sp>
        <p:nvSpPr>
          <p:cNvPr id="4" name="Text Placeholder 3"/>
          <p:cNvSpPr>
            <a:spLocks noGrp="1"/>
          </p:cNvSpPr>
          <p:nvPr>
            <p:ph type="body" sz="half" idx="2"/>
          </p:nvPr>
        </p:nvSpPr>
        <p:spPr>
          <a:xfrm>
            <a:off x="839788" y="4876800"/>
            <a:ext cx="3932237" cy="9034875"/>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n-US"/>
              <a:t>Click to edit Master text styles</a:t>
            </a:r>
          </a:p>
        </p:txBody>
      </p:sp>
      <p:sp>
        <p:nvSpPr>
          <p:cNvPr id="5" name="Date Placeholder 4"/>
          <p:cNvSpPr>
            <a:spLocks noGrp="1"/>
          </p:cNvSpPr>
          <p:nvPr>
            <p:ph type="dt" sz="half" idx="10"/>
          </p:nvPr>
        </p:nvSpPr>
        <p:spPr/>
        <p:txBody>
          <a:bodyPr/>
          <a:lstStyle/>
          <a:p>
            <a:fld id="{0452ED6A-05BA-4DD8-BF5A-86EDCC63DB01}" type="datetimeFigureOut">
              <a:rPr lang="en-GB" smtClean="0"/>
              <a:t>15/09/2025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E61CCA5-CF5B-475C-AC12-7D1059ABB719}" type="slidenum">
              <a:rPr lang="en-GB" smtClean="0"/>
              <a:t>‹#›</a:t>
            </a:fld>
            <a:endParaRPr lang="en-GB"/>
          </a:p>
        </p:txBody>
      </p:sp>
    </p:spTree>
    <p:extLst>
      <p:ext uri="{BB962C8B-B14F-4D97-AF65-F5344CB8AC3E}">
        <p14:creationId xmlns:p14="http://schemas.microsoft.com/office/powerpoint/2010/main" val="39636157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452ED6A-05BA-4DD8-BF5A-86EDCC63DB01}" type="datetimeFigureOut">
              <a:rPr lang="en-GB" smtClean="0"/>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61CCA5-CF5B-475C-AC12-7D1059ABB719}" type="slidenum">
              <a:rPr lang="en-GB" smtClean="0"/>
              <a:t>‹#›</a:t>
            </a:fld>
            <a:endParaRPr lang="en-GB"/>
          </a:p>
        </p:txBody>
      </p:sp>
    </p:spTree>
    <p:extLst>
      <p:ext uri="{BB962C8B-B14F-4D97-AF65-F5344CB8AC3E}">
        <p14:creationId xmlns:p14="http://schemas.microsoft.com/office/powerpoint/2010/main" val="13844576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865481"/>
            <a:ext cx="2628900" cy="13776209"/>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1" y="865481"/>
            <a:ext cx="7734300" cy="1377620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452ED6A-05BA-4DD8-BF5A-86EDCC63DB01}" type="datetimeFigureOut">
              <a:rPr lang="en-GB" smtClean="0"/>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61CCA5-CF5B-475C-AC12-7D1059ABB719}" type="slidenum">
              <a:rPr lang="en-GB" smtClean="0"/>
              <a:t>‹#›</a:t>
            </a:fld>
            <a:endParaRPr lang="en-GB"/>
          </a:p>
        </p:txBody>
      </p:sp>
    </p:spTree>
    <p:extLst>
      <p:ext uri="{BB962C8B-B14F-4D97-AF65-F5344CB8AC3E}">
        <p14:creationId xmlns:p14="http://schemas.microsoft.com/office/powerpoint/2010/main" val="5520904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865485"/>
            <a:ext cx="10515600" cy="3142075"/>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4327407"/>
            <a:ext cx="10515600" cy="103142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15066908"/>
            <a:ext cx="2743200" cy="865481"/>
          </a:xfrm>
          <a:prstGeom prst="rect">
            <a:avLst/>
          </a:prstGeom>
        </p:spPr>
        <p:txBody>
          <a:bodyPr vert="horz" lIns="91440" tIns="45720" rIns="91440" bIns="45720" rtlCol="0" anchor="ctr"/>
          <a:lstStyle>
            <a:lvl1pPr algn="l">
              <a:defRPr sz="1600">
                <a:solidFill>
                  <a:schemeClr val="tx1">
                    <a:tint val="75000"/>
                  </a:schemeClr>
                </a:solidFill>
              </a:defRPr>
            </a:lvl1pPr>
          </a:lstStyle>
          <a:p>
            <a:fld id="{0452ED6A-05BA-4DD8-BF5A-86EDCC63DB01}" type="datetimeFigureOut">
              <a:rPr lang="en-GB" smtClean="0"/>
              <a:t>15/09/2025</a:t>
            </a:fld>
            <a:endParaRPr lang="en-GB"/>
          </a:p>
        </p:txBody>
      </p:sp>
      <p:sp>
        <p:nvSpPr>
          <p:cNvPr id="5" name="Footer Placeholder 4"/>
          <p:cNvSpPr>
            <a:spLocks noGrp="1"/>
          </p:cNvSpPr>
          <p:nvPr>
            <p:ph type="ftr" sz="quarter" idx="3"/>
          </p:nvPr>
        </p:nvSpPr>
        <p:spPr>
          <a:xfrm>
            <a:off x="4038600" y="15066908"/>
            <a:ext cx="4114800" cy="865481"/>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15066908"/>
            <a:ext cx="2743200" cy="865481"/>
          </a:xfrm>
          <a:prstGeom prst="rect">
            <a:avLst/>
          </a:prstGeom>
        </p:spPr>
        <p:txBody>
          <a:bodyPr vert="horz" lIns="91440" tIns="45720" rIns="91440" bIns="45720" rtlCol="0" anchor="ctr"/>
          <a:lstStyle>
            <a:lvl1pPr algn="r">
              <a:defRPr sz="1600">
                <a:solidFill>
                  <a:schemeClr val="tx1">
                    <a:tint val="75000"/>
                  </a:schemeClr>
                </a:solidFill>
              </a:defRPr>
            </a:lvl1pPr>
          </a:lstStyle>
          <a:p>
            <a:fld id="{FE61CCA5-CF5B-475C-AC12-7D1059ABB719}" type="slidenum">
              <a:rPr lang="en-GB" smtClean="0"/>
              <a:t>‹#›</a:t>
            </a:fld>
            <a:endParaRPr lang="en-GB"/>
          </a:p>
        </p:txBody>
      </p:sp>
    </p:spTree>
    <p:extLst>
      <p:ext uri="{BB962C8B-B14F-4D97-AF65-F5344CB8AC3E}">
        <p14:creationId xmlns:p14="http://schemas.microsoft.com/office/powerpoint/2010/main" val="344080687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1219170" rtl="0" eaLnBrk="1" latinLnBrk="0" hangingPunct="1">
        <a:lnSpc>
          <a:spcPct val="90000"/>
        </a:lnSpc>
        <a:spcBef>
          <a:spcPct val="0"/>
        </a:spcBef>
        <a:buNone/>
        <a:defRPr sz="5867" kern="1200">
          <a:solidFill>
            <a:schemeClr val="tx1"/>
          </a:solidFill>
          <a:latin typeface="+mj-lt"/>
          <a:ea typeface="+mj-ea"/>
          <a:cs typeface="+mj-cs"/>
        </a:defRPr>
      </a:lvl1pPr>
    </p:titleStyle>
    <p:bodyStyle>
      <a:lvl1pPr marL="304792" indent="-304792" algn="l" defTabSz="1219170" rtl="0" eaLnBrk="1" latinLnBrk="0" hangingPunct="1">
        <a:lnSpc>
          <a:spcPct val="90000"/>
        </a:lnSpc>
        <a:spcBef>
          <a:spcPts val="1333"/>
        </a:spcBef>
        <a:buFont typeface="Arial" panose="020B0604020202020204" pitchFamily="34" charset="0"/>
        <a:buChar char="•"/>
        <a:defRPr sz="3733" kern="1200">
          <a:solidFill>
            <a:schemeClr val="tx1"/>
          </a:solidFill>
          <a:latin typeface="+mn-lt"/>
          <a:ea typeface="+mn-ea"/>
          <a:cs typeface="+mn-cs"/>
        </a:defRPr>
      </a:lvl1pPr>
      <a:lvl2pPr marL="914377" indent="-304792" algn="l" defTabSz="1219170" rtl="0" eaLnBrk="1" latinLnBrk="0" hangingPunct="1">
        <a:lnSpc>
          <a:spcPct val="90000"/>
        </a:lnSpc>
        <a:spcBef>
          <a:spcPts val="667"/>
        </a:spcBef>
        <a:buFont typeface="Arial" panose="020B0604020202020204" pitchFamily="34" charset="0"/>
        <a:buChar char="•"/>
        <a:defRPr sz="3200" kern="1200">
          <a:solidFill>
            <a:schemeClr val="tx1"/>
          </a:solidFill>
          <a:latin typeface="+mn-lt"/>
          <a:ea typeface="+mn-ea"/>
          <a:cs typeface="+mn-cs"/>
        </a:defRPr>
      </a:lvl2pPr>
      <a:lvl3pPr marL="1523962" indent="-304792" algn="l" defTabSz="1219170" rtl="0" eaLnBrk="1" latinLnBrk="0" hangingPunct="1">
        <a:lnSpc>
          <a:spcPct val="90000"/>
        </a:lnSpc>
        <a:spcBef>
          <a:spcPts val="667"/>
        </a:spcBef>
        <a:buFont typeface="Arial" panose="020B0604020202020204" pitchFamily="34" charset="0"/>
        <a:buChar char="•"/>
        <a:defRPr sz="2667" kern="1200">
          <a:solidFill>
            <a:schemeClr val="tx1"/>
          </a:solidFill>
          <a:latin typeface="+mn-lt"/>
          <a:ea typeface="+mn-ea"/>
          <a:cs typeface="+mn-cs"/>
        </a:defRPr>
      </a:lvl3pPr>
      <a:lvl4pPr marL="2133547"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4pPr>
      <a:lvl5pPr marL="274313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svg"/><Relationship Id="rId13" Type="http://schemas.openxmlformats.org/officeDocument/2006/relationships/image" Target="../media/image11.pn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notesSlide" Target="../notesSlides/notesSlide1.xml"/><Relationship Id="rId16"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svg"/><Relationship Id="rId15" Type="http://schemas.openxmlformats.org/officeDocument/2006/relationships/image" Target="../media/image1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15.png"/><Relationship Id="rId7" Type="http://schemas.openxmlformats.org/officeDocument/2006/relationships/image" Target="../media/image9.png"/><Relationship Id="rId12" Type="http://schemas.openxmlformats.org/officeDocument/2006/relationships/image" Target="../media/image20.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9.png"/><Relationship Id="rId5" Type="http://schemas.openxmlformats.org/officeDocument/2006/relationships/image" Target="../media/image10.png"/><Relationship Id="rId10" Type="http://schemas.openxmlformats.org/officeDocument/2006/relationships/image" Target="../media/image18.png"/><Relationship Id="rId4" Type="http://schemas.openxmlformats.org/officeDocument/2006/relationships/image" Target="../media/image16.svg"/><Relationship Id="rId9" Type="http://schemas.openxmlformats.org/officeDocument/2006/relationships/image" Target="../media/image17.png"/></Relationships>
</file>

<file path=ppt/slides/_rels/slide3.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23.tmp"/><Relationship Id="rId3" Type="http://schemas.openxmlformats.org/officeDocument/2006/relationships/image" Target="../media/image10.png"/><Relationship Id="rId7" Type="http://schemas.openxmlformats.org/officeDocument/2006/relationships/image" Target="../media/image17.png"/><Relationship Id="rId12" Type="http://schemas.openxmlformats.org/officeDocument/2006/relationships/image" Target="../media/image22.tmp"/><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21.png"/><Relationship Id="rId5" Type="http://schemas.openxmlformats.org/officeDocument/2006/relationships/image" Target="../media/image9.png"/><Relationship Id="rId10" Type="http://schemas.openxmlformats.org/officeDocument/2006/relationships/image" Target="../media/image20.png"/><Relationship Id="rId4" Type="http://schemas.openxmlformats.org/officeDocument/2006/relationships/image" Target="../media/image8.png"/><Relationship Id="rId9" Type="http://schemas.openxmlformats.org/officeDocument/2006/relationships/image" Target="../media/image19.png"/></Relationships>
</file>

<file path=ppt/slides/_rels/slide4.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26.png"/><Relationship Id="rId18" Type="http://schemas.openxmlformats.org/officeDocument/2006/relationships/image" Target="../media/image31.svg"/><Relationship Id="rId3" Type="http://schemas.openxmlformats.org/officeDocument/2006/relationships/image" Target="../media/image10.png"/><Relationship Id="rId7" Type="http://schemas.openxmlformats.org/officeDocument/2006/relationships/image" Target="../media/image17.png"/><Relationship Id="rId12" Type="http://schemas.openxmlformats.org/officeDocument/2006/relationships/image" Target="../media/image25.svg"/><Relationship Id="rId17" Type="http://schemas.openxmlformats.org/officeDocument/2006/relationships/image" Target="../media/image30.png"/><Relationship Id="rId2" Type="http://schemas.openxmlformats.org/officeDocument/2006/relationships/notesSlide" Target="../notesSlides/notesSlide4.xml"/><Relationship Id="rId16" Type="http://schemas.openxmlformats.org/officeDocument/2006/relationships/image" Target="../media/image29.svg"/><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24.png"/><Relationship Id="rId5" Type="http://schemas.openxmlformats.org/officeDocument/2006/relationships/image" Target="../media/image9.png"/><Relationship Id="rId15" Type="http://schemas.openxmlformats.org/officeDocument/2006/relationships/image" Target="../media/image28.png"/><Relationship Id="rId10" Type="http://schemas.openxmlformats.org/officeDocument/2006/relationships/image" Target="../media/image18.png"/><Relationship Id="rId4" Type="http://schemas.openxmlformats.org/officeDocument/2006/relationships/image" Target="../media/image8.png"/><Relationship Id="rId9" Type="http://schemas.openxmlformats.org/officeDocument/2006/relationships/image" Target="../media/image20.png"/><Relationship Id="rId14" Type="http://schemas.openxmlformats.org/officeDocument/2006/relationships/image" Target="../media/image27.svg"/></Relationships>
</file>

<file path=ppt/slides/_rels/slide5.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0.png"/><Relationship Id="rId7"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9.png"/><Relationship Id="rId10" Type="http://schemas.openxmlformats.org/officeDocument/2006/relationships/image" Target="../media/image18.png"/><Relationship Id="rId4" Type="http://schemas.openxmlformats.org/officeDocument/2006/relationships/image" Target="../media/image8.png"/><Relationship Id="rId9" Type="http://schemas.openxmlformats.org/officeDocument/2006/relationships/image" Target="../media/image20.png"/></Relationships>
</file>

<file path=ppt/slides/_rels/slide6.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26.png"/><Relationship Id="rId18" Type="http://schemas.openxmlformats.org/officeDocument/2006/relationships/image" Target="../media/image31.svg"/><Relationship Id="rId3" Type="http://schemas.openxmlformats.org/officeDocument/2006/relationships/image" Target="../media/image10.png"/><Relationship Id="rId7" Type="http://schemas.openxmlformats.org/officeDocument/2006/relationships/image" Target="../media/image17.png"/><Relationship Id="rId12" Type="http://schemas.openxmlformats.org/officeDocument/2006/relationships/image" Target="../media/image25.svg"/><Relationship Id="rId17" Type="http://schemas.openxmlformats.org/officeDocument/2006/relationships/image" Target="../media/image30.png"/><Relationship Id="rId2" Type="http://schemas.openxmlformats.org/officeDocument/2006/relationships/notesSlide" Target="../notesSlides/notesSlide6.xml"/><Relationship Id="rId16" Type="http://schemas.openxmlformats.org/officeDocument/2006/relationships/image" Target="../media/image29.svg"/><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24.png"/><Relationship Id="rId5" Type="http://schemas.openxmlformats.org/officeDocument/2006/relationships/image" Target="../media/image9.png"/><Relationship Id="rId15" Type="http://schemas.openxmlformats.org/officeDocument/2006/relationships/image" Target="../media/image28.png"/><Relationship Id="rId10" Type="http://schemas.openxmlformats.org/officeDocument/2006/relationships/image" Target="../media/image18.png"/><Relationship Id="rId4" Type="http://schemas.openxmlformats.org/officeDocument/2006/relationships/image" Target="../media/image8.png"/><Relationship Id="rId9" Type="http://schemas.openxmlformats.org/officeDocument/2006/relationships/image" Target="../media/image20.png"/><Relationship Id="rId14" Type="http://schemas.openxmlformats.org/officeDocument/2006/relationships/image" Target="../media/image27.svg"/></Relationships>
</file>

<file path=ppt/slides/_rels/slide7.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0.png"/><Relationship Id="rId7"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9.png"/><Relationship Id="rId10" Type="http://schemas.openxmlformats.org/officeDocument/2006/relationships/image" Target="../media/image18.png"/><Relationship Id="rId4" Type="http://schemas.openxmlformats.org/officeDocument/2006/relationships/image" Target="../media/image8.png"/><Relationship Id="rId9" Type="http://schemas.openxmlformats.org/officeDocument/2006/relationships/image" Target="../media/image20.png"/></Relationships>
</file>

<file path=ppt/slides/_rels/slide8.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24.png"/><Relationship Id="rId18" Type="http://schemas.openxmlformats.org/officeDocument/2006/relationships/image" Target="../media/image31.svg"/><Relationship Id="rId3" Type="http://schemas.openxmlformats.org/officeDocument/2006/relationships/image" Target="../media/image10.png"/><Relationship Id="rId7" Type="http://schemas.openxmlformats.org/officeDocument/2006/relationships/image" Target="../media/image17.png"/><Relationship Id="rId12" Type="http://schemas.openxmlformats.org/officeDocument/2006/relationships/image" Target="../media/image27.svg"/><Relationship Id="rId17" Type="http://schemas.openxmlformats.org/officeDocument/2006/relationships/image" Target="../media/image30.png"/><Relationship Id="rId2" Type="http://schemas.openxmlformats.org/officeDocument/2006/relationships/notesSlide" Target="../notesSlides/notesSlide8.xml"/><Relationship Id="rId16" Type="http://schemas.openxmlformats.org/officeDocument/2006/relationships/image" Target="../media/image29.svg"/><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26.png"/><Relationship Id="rId5" Type="http://schemas.openxmlformats.org/officeDocument/2006/relationships/image" Target="../media/image9.png"/><Relationship Id="rId15" Type="http://schemas.openxmlformats.org/officeDocument/2006/relationships/image" Target="../media/image28.png"/><Relationship Id="rId10" Type="http://schemas.openxmlformats.org/officeDocument/2006/relationships/image" Target="../media/image18.png"/><Relationship Id="rId4" Type="http://schemas.openxmlformats.org/officeDocument/2006/relationships/image" Target="../media/image8.png"/><Relationship Id="rId9" Type="http://schemas.openxmlformats.org/officeDocument/2006/relationships/image" Target="../media/image20.png"/><Relationship Id="rId14" Type="http://schemas.openxmlformats.org/officeDocument/2006/relationships/image" Target="../media/image25.svg"/></Relationships>
</file>

<file path=ppt/slides/_rels/slide9.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0.png"/><Relationship Id="rId7"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9.png"/><Relationship Id="rId10" Type="http://schemas.openxmlformats.org/officeDocument/2006/relationships/image" Target="../media/image18.png"/><Relationship Id="rId4" Type="http://schemas.openxmlformats.org/officeDocument/2006/relationships/image" Target="../media/image8.png"/><Relationship Id="rId9" Type="http://schemas.openxmlformats.org/officeDocument/2006/relationships/image" Target="../media/image20.png"/></Relationships>
</file>

<file path=ppt/slides/_rels/slide10.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28.png"/><Relationship Id="rId18" Type="http://schemas.openxmlformats.org/officeDocument/2006/relationships/image" Target="../media/image25.svg"/><Relationship Id="rId26" Type="http://schemas.openxmlformats.org/officeDocument/2006/relationships/customXml" Target="../ink/ink7.xml"/><Relationship Id="rId3" Type="http://schemas.openxmlformats.org/officeDocument/2006/relationships/image" Target="../media/image10.png"/><Relationship Id="rId21" Type="http://schemas.openxmlformats.org/officeDocument/2006/relationships/customXml" Target="../ink/ink2.xml"/><Relationship Id="rId7" Type="http://schemas.openxmlformats.org/officeDocument/2006/relationships/image" Target="../media/image17.png"/><Relationship Id="rId12" Type="http://schemas.openxmlformats.org/officeDocument/2006/relationships/image" Target="../media/image31.svg"/><Relationship Id="rId17" Type="http://schemas.openxmlformats.org/officeDocument/2006/relationships/image" Target="../media/image24.png"/><Relationship Id="rId25" Type="http://schemas.openxmlformats.org/officeDocument/2006/relationships/customXml" Target="../ink/ink6.xml"/><Relationship Id="rId2" Type="http://schemas.openxmlformats.org/officeDocument/2006/relationships/notesSlide" Target="../notesSlides/notesSlide10.xml"/><Relationship Id="rId16" Type="http://schemas.openxmlformats.org/officeDocument/2006/relationships/image" Target="../media/image27.svg"/><Relationship Id="rId20" Type="http://schemas.openxmlformats.org/officeDocument/2006/relationships/image" Target="../media/image32.png"/><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30.png"/><Relationship Id="rId24" Type="http://schemas.openxmlformats.org/officeDocument/2006/relationships/customXml" Target="../ink/ink5.xml"/><Relationship Id="rId5" Type="http://schemas.openxmlformats.org/officeDocument/2006/relationships/image" Target="../media/image9.png"/><Relationship Id="rId15" Type="http://schemas.openxmlformats.org/officeDocument/2006/relationships/image" Target="../media/image26.png"/><Relationship Id="rId23" Type="http://schemas.openxmlformats.org/officeDocument/2006/relationships/customXml" Target="../ink/ink4.xml"/><Relationship Id="rId10" Type="http://schemas.openxmlformats.org/officeDocument/2006/relationships/image" Target="../media/image18.png"/><Relationship Id="rId19" Type="http://schemas.openxmlformats.org/officeDocument/2006/relationships/customXml" Target="../ink/ink1.xml"/><Relationship Id="rId4" Type="http://schemas.openxmlformats.org/officeDocument/2006/relationships/image" Target="../media/image8.png"/><Relationship Id="rId9" Type="http://schemas.openxmlformats.org/officeDocument/2006/relationships/image" Target="../media/image20.png"/><Relationship Id="rId14" Type="http://schemas.openxmlformats.org/officeDocument/2006/relationships/image" Target="../media/image29.svg"/><Relationship Id="rId22" Type="http://schemas.openxmlformats.org/officeDocument/2006/relationships/customXml" Target="../ink/ink3.xml"/><Relationship Id="rId27" Type="http://schemas.openxmlformats.org/officeDocument/2006/relationships/customXml" Target="../ink/ink8.xml"/></Relationships>
</file>

<file path=ppt/slides/_rels/slide11.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customXml" Target="../ink/ink10.xml"/><Relationship Id="rId18" Type="http://schemas.openxmlformats.org/officeDocument/2006/relationships/customXml" Target="../ink/ink13.xml"/><Relationship Id="rId3" Type="http://schemas.openxmlformats.org/officeDocument/2006/relationships/image" Target="../media/image10.png"/><Relationship Id="rId21" Type="http://schemas.openxmlformats.org/officeDocument/2006/relationships/image" Target="../media/image35.png"/><Relationship Id="rId7" Type="http://schemas.openxmlformats.org/officeDocument/2006/relationships/image" Target="../media/image17.png"/><Relationship Id="rId12" Type="http://schemas.openxmlformats.org/officeDocument/2006/relationships/image" Target="../media/image33.png"/><Relationship Id="rId17" Type="http://schemas.openxmlformats.org/officeDocument/2006/relationships/customXml" Target="../ink/ink12.xml"/><Relationship Id="rId2" Type="http://schemas.openxmlformats.org/officeDocument/2006/relationships/notesSlide" Target="../notesSlides/notesSlide11.xml"/><Relationship Id="rId16" Type="http://schemas.openxmlformats.org/officeDocument/2006/relationships/image" Target="../media/image34.png"/><Relationship Id="rId20" Type="http://schemas.openxmlformats.org/officeDocument/2006/relationships/customXml" Target="../ink/ink14.xml"/><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customXml" Target="../ink/ink9.xml"/><Relationship Id="rId5" Type="http://schemas.openxmlformats.org/officeDocument/2006/relationships/image" Target="../media/image9.png"/><Relationship Id="rId15" Type="http://schemas.openxmlformats.org/officeDocument/2006/relationships/customXml" Target="../ink/ink11.xml"/><Relationship Id="rId10" Type="http://schemas.openxmlformats.org/officeDocument/2006/relationships/image" Target="../media/image18.png"/><Relationship Id="rId19" Type="http://schemas.openxmlformats.org/officeDocument/2006/relationships/image" Target="../media/image330.png"/><Relationship Id="rId4" Type="http://schemas.openxmlformats.org/officeDocument/2006/relationships/image" Target="../media/image8.png"/><Relationship Id="rId9" Type="http://schemas.openxmlformats.org/officeDocument/2006/relationships/image" Target="../media/image20.png"/><Relationship Id="rId14" Type="http://schemas.openxmlformats.org/officeDocument/2006/relationships/image" Target="../media/image32.png"/></Relationships>
</file>

<file path=ppt/slides/_rels/slide12.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24.png"/><Relationship Id="rId18" Type="http://schemas.openxmlformats.org/officeDocument/2006/relationships/image" Target="../media/image31.svg"/><Relationship Id="rId3" Type="http://schemas.openxmlformats.org/officeDocument/2006/relationships/image" Target="../media/image10.png"/><Relationship Id="rId7" Type="http://schemas.openxmlformats.org/officeDocument/2006/relationships/image" Target="../media/image17.png"/><Relationship Id="rId12" Type="http://schemas.openxmlformats.org/officeDocument/2006/relationships/image" Target="../media/image27.svg"/><Relationship Id="rId17" Type="http://schemas.openxmlformats.org/officeDocument/2006/relationships/image" Target="../media/image30.png"/><Relationship Id="rId2" Type="http://schemas.openxmlformats.org/officeDocument/2006/relationships/notesSlide" Target="../notesSlides/notesSlide12.xml"/><Relationship Id="rId16" Type="http://schemas.openxmlformats.org/officeDocument/2006/relationships/image" Target="../media/image29.svg"/><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26.png"/><Relationship Id="rId5" Type="http://schemas.openxmlformats.org/officeDocument/2006/relationships/image" Target="../media/image9.png"/><Relationship Id="rId15" Type="http://schemas.openxmlformats.org/officeDocument/2006/relationships/image" Target="../media/image28.png"/><Relationship Id="rId10" Type="http://schemas.openxmlformats.org/officeDocument/2006/relationships/image" Target="../media/image18.png"/><Relationship Id="rId4" Type="http://schemas.openxmlformats.org/officeDocument/2006/relationships/image" Target="../media/image8.png"/><Relationship Id="rId9" Type="http://schemas.openxmlformats.org/officeDocument/2006/relationships/image" Target="../media/image20.png"/><Relationship Id="rId14" Type="http://schemas.openxmlformats.org/officeDocument/2006/relationships/image" Target="../media/image25.svg"/></Relationships>
</file>

<file path=ppt/slides/_rels/slide13.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0.png"/><Relationship Id="rId7"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9.png"/><Relationship Id="rId10" Type="http://schemas.openxmlformats.org/officeDocument/2006/relationships/image" Target="../media/image18.png"/><Relationship Id="rId4" Type="http://schemas.openxmlformats.org/officeDocument/2006/relationships/image" Target="../media/image8.png"/><Relationship Id="rId9" Type="http://schemas.openxmlformats.org/officeDocument/2006/relationships/image" Target="../media/image20.png"/></Relationships>
</file>

<file path=ppt/slides/_rels/slide14.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26.png"/><Relationship Id="rId18" Type="http://schemas.openxmlformats.org/officeDocument/2006/relationships/image" Target="../media/image31.svg"/><Relationship Id="rId3" Type="http://schemas.openxmlformats.org/officeDocument/2006/relationships/image" Target="../media/image10.png"/><Relationship Id="rId7" Type="http://schemas.openxmlformats.org/officeDocument/2006/relationships/image" Target="../media/image17.png"/><Relationship Id="rId12" Type="http://schemas.openxmlformats.org/officeDocument/2006/relationships/image" Target="../media/image25.svg"/><Relationship Id="rId17" Type="http://schemas.openxmlformats.org/officeDocument/2006/relationships/image" Target="../media/image30.png"/><Relationship Id="rId2" Type="http://schemas.openxmlformats.org/officeDocument/2006/relationships/notesSlide" Target="../notesSlides/notesSlide14.xml"/><Relationship Id="rId16" Type="http://schemas.openxmlformats.org/officeDocument/2006/relationships/image" Target="../media/image29.svg"/><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24.png"/><Relationship Id="rId5" Type="http://schemas.openxmlformats.org/officeDocument/2006/relationships/image" Target="../media/image9.png"/><Relationship Id="rId15" Type="http://schemas.openxmlformats.org/officeDocument/2006/relationships/image" Target="../media/image28.png"/><Relationship Id="rId10" Type="http://schemas.openxmlformats.org/officeDocument/2006/relationships/image" Target="../media/image18.png"/><Relationship Id="rId4" Type="http://schemas.openxmlformats.org/officeDocument/2006/relationships/image" Target="../media/image8.png"/><Relationship Id="rId9" Type="http://schemas.openxmlformats.org/officeDocument/2006/relationships/image" Target="../media/image20.png"/><Relationship Id="rId14" Type="http://schemas.openxmlformats.org/officeDocument/2006/relationships/image" Target="../media/image27.svg"/></Relationships>
</file>

<file path=ppt/slides/_rels/slide15.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0.png"/><Relationship Id="rId7"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9.png"/><Relationship Id="rId10" Type="http://schemas.openxmlformats.org/officeDocument/2006/relationships/image" Target="../media/image18.png"/><Relationship Id="rId4" Type="http://schemas.openxmlformats.org/officeDocument/2006/relationships/image" Target="../media/image8.png"/><Relationship Id="rId9" Type="http://schemas.openxmlformats.org/officeDocument/2006/relationships/image" Target="../media/image20.png"/></Relationships>
</file>

<file path=ppt/slides/_rels/slide16.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27.svg"/><Relationship Id="rId18" Type="http://schemas.openxmlformats.org/officeDocument/2006/relationships/image" Target="../media/image24.png"/><Relationship Id="rId3" Type="http://schemas.openxmlformats.org/officeDocument/2006/relationships/image" Target="../media/image10.png"/><Relationship Id="rId7" Type="http://schemas.openxmlformats.org/officeDocument/2006/relationships/image" Target="../media/image17.png"/><Relationship Id="rId12" Type="http://schemas.openxmlformats.org/officeDocument/2006/relationships/image" Target="../media/image26.png"/><Relationship Id="rId17" Type="http://schemas.openxmlformats.org/officeDocument/2006/relationships/image" Target="../media/image31.svg"/><Relationship Id="rId2" Type="http://schemas.openxmlformats.org/officeDocument/2006/relationships/notesSlide" Target="../notesSlides/notesSlide16.xml"/><Relationship Id="rId16" Type="http://schemas.openxmlformats.org/officeDocument/2006/relationships/image" Target="../media/image30.png"/><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36.png"/><Relationship Id="rId5" Type="http://schemas.openxmlformats.org/officeDocument/2006/relationships/image" Target="../media/image9.png"/><Relationship Id="rId15" Type="http://schemas.openxmlformats.org/officeDocument/2006/relationships/image" Target="../media/image29.svg"/><Relationship Id="rId10" Type="http://schemas.openxmlformats.org/officeDocument/2006/relationships/image" Target="../media/image18.png"/><Relationship Id="rId19" Type="http://schemas.openxmlformats.org/officeDocument/2006/relationships/image" Target="../media/image25.svg"/><Relationship Id="rId4" Type="http://schemas.openxmlformats.org/officeDocument/2006/relationships/image" Target="../media/image8.png"/><Relationship Id="rId9" Type="http://schemas.openxmlformats.org/officeDocument/2006/relationships/image" Target="../media/image20.png"/><Relationship Id="rId14" Type="http://schemas.openxmlformats.org/officeDocument/2006/relationships/image" Target="../media/image28.png"/></Relationships>
</file>

<file path=ppt/slides/_rels/slide17.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0.png"/><Relationship Id="rId7"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37.png"/><Relationship Id="rId5" Type="http://schemas.openxmlformats.org/officeDocument/2006/relationships/image" Target="../media/image9.png"/><Relationship Id="rId10" Type="http://schemas.openxmlformats.org/officeDocument/2006/relationships/image" Target="../media/image18.png"/><Relationship Id="rId4" Type="http://schemas.openxmlformats.org/officeDocument/2006/relationships/image" Target="../media/image8.png"/><Relationship Id="rId9" Type="http://schemas.openxmlformats.org/officeDocument/2006/relationships/image" Target="../media/image20.png"/></Relationships>
</file>

<file path=ppt/slides/_rels/slide18.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27.svg"/><Relationship Id="rId18" Type="http://schemas.openxmlformats.org/officeDocument/2006/relationships/image" Target="../media/image24.png"/><Relationship Id="rId3" Type="http://schemas.openxmlformats.org/officeDocument/2006/relationships/image" Target="../media/image10.png"/><Relationship Id="rId7" Type="http://schemas.openxmlformats.org/officeDocument/2006/relationships/image" Target="../media/image17.png"/><Relationship Id="rId12" Type="http://schemas.openxmlformats.org/officeDocument/2006/relationships/image" Target="../media/image26.png"/><Relationship Id="rId17" Type="http://schemas.openxmlformats.org/officeDocument/2006/relationships/image" Target="../media/image31.svg"/><Relationship Id="rId2" Type="http://schemas.openxmlformats.org/officeDocument/2006/relationships/notesSlide" Target="../notesSlides/notesSlide18.xml"/><Relationship Id="rId16" Type="http://schemas.openxmlformats.org/officeDocument/2006/relationships/image" Target="../media/image30.png"/><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36.png"/><Relationship Id="rId5" Type="http://schemas.openxmlformats.org/officeDocument/2006/relationships/image" Target="../media/image9.png"/><Relationship Id="rId15" Type="http://schemas.openxmlformats.org/officeDocument/2006/relationships/image" Target="../media/image29.svg"/><Relationship Id="rId10" Type="http://schemas.openxmlformats.org/officeDocument/2006/relationships/image" Target="../media/image18.png"/><Relationship Id="rId19" Type="http://schemas.openxmlformats.org/officeDocument/2006/relationships/image" Target="../media/image25.svg"/><Relationship Id="rId4" Type="http://schemas.openxmlformats.org/officeDocument/2006/relationships/image" Target="../media/image8.png"/><Relationship Id="rId9" Type="http://schemas.openxmlformats.org/officeDocument/2006/relationships/image" Target="../media/image20.png"/><Relationship Id="rId14" Type="http://schemas.openxmlformats.org/officeDocument/2006/relationships/image" Target="../media/image28.png"/></Relationships>
</file>

<file path=ppt/slides/_rels/slide19.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0.png"/><Relationship Id="rId7"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37.png"/><Relationship Id="rId5" Type="http://schemas.openxmlformats.org/officeDocument/2006/relationships/image" Target="../media/image9.png"/><Relationship Id="rId10" Type="http://schemas.openxmlformats.org/officeDocument/2006/relationships/image" Target="../media/image18.png"/><Relationship Id="rId4" Type="http://schemas.openxmlformats.org/officeDocument/2006/relationships/image" Target="../media/image8.png"/><Relationship Id="rId9" Type="http://schemas.openxmlformats.org/officeDocument/2006/relationships/image" Target="../media/image20.png"/></Relationships>
</file>

<file path=ppt/slides/_rels/slide20.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25.svg"/><Relationship Id="rId18" Type="http://schemas.openxmlformats.org/officeDocument/2006/relationships/image" Target="../media/image30.png"/><Relationship Id="rId3" Type="http://schemas.openxmlformats.org/officeDocument/2006/relationships/image" Target="../media/image10.png"/><Relationship Id="rId7" Type="http://schemas.openxmlformats.org/officeDocument/2006/relationships/image" Target="../media/image17.png"/><Relationship Id="rId12" Type="http://schemas.openxmlformats.org/officeDocument/2006/relationships/image" Target="../media/image24.png"/><Relationship Id="rId17" Type="http://schemas.openxmlformats.org/officeDocument/2006/relationships/image" Target="../media/image29.svg"/><Relationship Id="rId2" Type="http://schemas.openxmlformats.org/officeDocument/2006/relationships/notesSlide" Target="../notesSlides/notesSlide20.xml"/><Relationship Id="rId16" Type="http://schemas.openxmlformats.org/officeDocument/2006/relationships/image" Target="../media/image28.png"/><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36.png"/><Relationship Id="rId5" Type="http://schemas.openxmlformats.org/officeDocument/2006/relationships/image" Target="../media/image9.png"/><Relationship Id="rId15" Type="http://schemas.openxmlformats.org/officeDocument/2006/relationships/image" Target="../media/image27.svg"/><Relationship Id="rId10" Type="http://schemas.openxmlformats.org/officeDocument/2006/relationships/image" Target="../media/image18.png"/><Relationship Id="rId19" Type="http://schemas.openxmlformats.org/officeDocument/2006/relationships/image" Target="../media/image31.svg"/><Relationship Id="rId4" Type="http://schemas.openxmlformats.org/officeDocument/2006/relationships/image" Target="../media/image8.png"/><Relationship Id="rId9" Type="http://schemas.openxmlformats.org/officeDocument/2006/relationships/image" Target="../media/image20.png"/><Relationship Id="rId14" Type="http://schemas.openxmlformats.org/officeDocument/2006/relationships/image" Target="../media/image26.png"/></Relationships>
</file>

<file path=ppt/slides/_rels/slide21.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0.png"/><Relationship Id="rId7" Type="http://schemas.openxmlformats.org/officeDocument/2006/relationships/image" Target="../media/image17.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36.png"/><Relationship Id="rId5" Type="http://schemas.openxmlformats.org/officeDocument/2006/relationships/image" Target="../media/image9.png"/><Relationship Id="rId10" Type="http://schemas.openxmlformats.org/officeDocument/2006/relationships/image" Target="../media/image18.png"/><Relationship Id="rId4" Type="http://schemas.openxmlformats.org/officeDocument/2006/relationships/image" Target="../media/image8.png"/><Relationship Id="rId9" Type="http://schemas.openxmlformats.org/officeDocument/2006/relationships/image" Target="../media/image20.png"/></Relationships>
</file>

<file path=ppt/slides/_rels/slide22.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25.svg"/><Relationship Id="rId18" Type="http://schemas.openxmlformats.org/officeDocument/2006/relationships/image" Target="../media/image28.png"/><Relationship Id="rId3" Type="http://schemas.openxmlformats.org/officeDocument/2006/relationships/image" Target="../media/image10.png"/><Relationship Id="rId7" Type="http://schemas.openxmlformats.org/officeDocument/2006/relationships/image" Target="../media/image17.png"/><Relationship Id="rId12" Type="http://schemas.openxmlformats.org/officeDocument/2006/relationships/image" Target="../media/image24.png"/><Relationship Id="rId17" Type="http://schemas.openxmlformats.org/officeDocument/2006/relationships/image" Target="../media/image27.svg"/><Relationship Id="rId2" Type="http://schemas.openxmlformats.org/officeDocument/2006/relationships/notesSlide" Target="../notesSlides/notesSlide22.xml"/><Relationship Id="rId16" Type="http://schemas.openxmlformats.org/officeDocument/2006/relationships/image" Target="../media/image26.png"/><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36.png"/><Relationship Id="rId5" Type="http://schemas.openxmlformats.org/officeDocument/2006/relationships/image" Target="../media/image9.png"/><Relationship Id="rId15" Type="http://schemas.openxmlformats.org/officeDocument/2006/relationships/image" Target="../media/image31.svg"/><Relationship Id="rId10" Type="http://schemas.openxmlformats.org/officeDocument/2006/relationships/image" Target="../media/image18.png"/><Relationship Id="rId19" Type="http://schemas.openxmlformats.org/officeDocument/2006/relationships/image" Target="../media/image29.svg"/><Relationship Id="rId4" Type="http://schemas.openxmlformats.org/officeDocument/2006/relationships/image" Target="../media/image8.png"/><Relationship Id="rId9" Type="http://schemas.openxmlformats.org/officeDocument/2006/relationships/image" Target="../media/image20.png"/><Relationship Id="rId14" Type="http://schemas.openxmlformats.org/officeDocument/2006/relationships/image" Target="../media/image30.png"/></Relationships>
</file>

<file path=ppt/slides/_rels/slide23.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0.png"/><Relationship Id="rId7" Type="http://schemas.openxmlformats.org/officeDocument/2006/relationships/image" Target="../media/image17.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36.png"/><Relationship Id="rId5" Type="http://schemas.openxmlformats.org/officeDocument/2006/relationships/image" Target="../media/image9.png"/><Relationship Id="rId10" Type="http://schemas.openxmlformats.org/officeDocument/2006/relationships/image" Target="../media/image18.png"/><Relationship Id="rId4" Type="http://schemas.openxmlformats.org/officeDocument/2006/relationships/image" Target="../media/image8.png"/><Relationship Id="rId9" Type="http://schemas.openxmlformats.org/officeDocument/2006/relationships/image" Target="../media/image20.png"/></Relationships>
</file>

<file path=ppt/slides/_rels/slide24.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27.svg"/><Relationship Id="rId18" Type="http://schemas.openxmlformats.org/officeDocument/2006/relationships/image" Target="../media/image30.png"/><Relationship Id="rId3" Type="http://schemas.openxmlformats.org/officeDocument/2006/relationships/image" Target="../media/image10.png"/><Relationship Id="rId7" Type="http://schemas.openxmlformats.org/officeDocument/2006/relationships/image" Target="../media/image17.png"/><Relationship Id="rId12" Type="http://schemas.openxmlformats.org/officeDocument/2006/relationships/image" Target="../media/image26.png"/><Relationship Id="rId17" Type="http://schemas.openxmlformats.org/officeDocument/2006/relationships/image" Target="../media/image29.svg"/><Relationship Id="rId2" Type="http://schemas.openxmlformats.org/officeDocument/2006/relationships/notesSlide" Target="../notesSlides/notesSlide24.xml"/><Relationship Id="rId16" Type="http://schemas.openxmlformats.org/officeDocument/2006/relationships/image" Target="../media/image28.png"/><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36.png"/><Relationship Id="rId5" Type="http://schemas.openxmlformats.org/officeDocument/2006/relationships/image" Target="../media/image9.png"/><Relationship Id="rId15" Type="http://schemas.openxmlformats.org/officeDocument/2006/relationships/image" Target="../media/image25.svg"/><Relationship Id="rId10" Type="http://schemas.openxmlformats.org/officeDocument/2006/relationships/image" Target="../media/image18.png"/><Relationship Id="rId19" Type="http://schemas.openxmlformats.org/officeDocument/2006/relationships/image" Target="../media/image31.svg"/><Relationship Id="rId4" Type="http://schemas.openxmlformats.org/officeDocument/2006/relationships/image" Target="../media/image8.png"/><Relationship Id="rId9" Type="http://schemas.openxmlformats.org/officeDocument/2006/relationships/image" Target="../media/image20.png"/><Relationship Id="rId14" Type="http://schemas.openxmlformats.org/officeDocument/2006/relationships/image" Target="../media/image24.png"/></Relationships>
</file>

<file path=ppt/slides/_rels/slide25.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0.png"/><Relationship Id="rId7" Type="http://schemas.openxmlformats.org/officeDocument/2006/relationships/image" Target="../media/image17.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36.png"/><Relationship Id="rId5" Type="http://schemas.openxmlformats.org/officeDocument/2006/relationships/image" Target="../media/image9.png"/><Relationship Id="rId10" Type="http://schemas.openxmlformats.org/officeDocument/2006/relationships/image" Target="../media/image18.png"/><Relationship Id="rId4" Type="http://schemas.openxmlformats.org/officeDocument/2006/relationships/image" Target="../media/image8.png"/><Relationship Id="rId9" Type="http://schemas.openxmlformats.org/officeDocument/2006/relationships/image" Target="../media/image20.png"/></Relationships>
</file>

<file path=ppt/slides/_rels/slide26.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25.svg"/><Relationship Id="rId18" Type="http://schemas.openxmlformats.org/officeDocument/2006/relationships/image" Target="../media/image30.png"/><Relationship Id="rId3" Type="http://schemas.openxmlformats.org/officeDocument/2006/relationships/image" Target="../media/image10.png"/><Relationship Id="rId7" Type="http://schemas.openxmlformats.org/officeDocument/2006/relationships/image" Target="../media/image17.png"/><Relationship Id="rId12" Type="http://schemas.openxmlformats.org/officeDocument/2006/relationships/image" Target="../media/image24.png"/><Relationship Id="rId17" Type="http://schemas.openxmlformats.org/officeDocument/2006/relationships/image" Target="../media/image29.svg"/><Relationship Id="rId2" Type="http://schemas.openxmlformats.org/officeDocument/2006/relationships/notesSlide" Target="../notesSlides/notesSlide26.xml"/><Relationship Id="rId16" Type="http://schemas.openxmlformats.org/officeDocument/2006/relationships/image" Target="../media/image28.png"/><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36.png"/><Relationship Id="rId5" Type="http://schemas.openxmlformats.org/officeDocument/2006/relationships/image" Target="../media/image9.png"/><Relationship Id="rId15" Type="http://schemas.openxmlformats.org/officeDocument/2006/relationships/image" Target="../media/image27.svg"/><Relationship Id="rId10" Type="http://schemas.openxmlformats.org/officeDocument/2006/relationships/image" Target="../media/image18.png"/><Relationship Id="rId19" Type="http://schemas.openxmlformats.org/officeDocument/2006/relationships/image" Target="../media/image31.svg"/><Relationship Id="rId4" Type="http://schemas.openxmlformats.org/officeDocument/2006/relationships/image" Target="../media/image8.png"/><Relationship Id="rId9" Type="http://schemas.openxmlformats.org/officeDocument/2006/relationships/image" Target="../media/image20.png"/><Relationship Id="rId14" Type="http://schemas.openxmlformats.org/officeDocument/2006/relationships/image" Target="../media/image26.png"/></Relationships>
</file>

<file path=ppt/slides/_rels/slide27.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0.png"/><Relationship Id="rId7" Type="http://schemas.openxmlformats.org/officeDocument/2006/relationships/image" Target="../media/image17.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36.png"/><Relationship Id="rId5" Type="http://schemas.openxmlformats.org/officeDocument/2006/relationships/image" Target="../media/image9.png"/><Relationship Id="rId10" Type="http://schemas.openxmlformats.org/officeDocument/2006/relationships/image" Target="../media/image18.png"/><Relationship Id="rId4" Type="http://schemas.openxmlformats.org/officeDocument/2006/relationships/image" Target="../media/image8.png"/><Relationship Id="rId9" Type="http://schemas.openxmlformats.org/officeDocument/2006/relationships/image" Target="../media/image20.png"/></Relationships>
</file>

<file path=ppt/slides/_rels/slide28.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25.svg"/><Relationship Id="rId18" Type="http://schemas.openxmlformats.org/officeDocument/2006/relationships/image" Target="../media/image30.png"/><Relationship Id="rId3" Type="http://schemas.openxmlformats.org/officeDocument/2006/relationships/image" Target="../media/image10.png"/><Relationship Id="rId7" Type="http://schemas.openxmlformats.org/officeDocument/2006/relationships/image" Target="../media/image17.png"/><Relationship Id="rId12" Type="http://schemas.openxmlformats.org/officeDocument/2006/relationships/image" Target="../media/image24.png"/><Relationship Id="rId17" Type="http://schemas.openxmlformats.org/officeDocument/2006/relationships/image" Target="../media/image29.svg"/><Relationship Id="rId2" Type="http://schemas.openxmlformats.org/officeDocument/2006/relationships/notesSlide" Target="../notesSlides/notesSlide28.xml"/><Relationship Id="rId16" Type="http://schemas.openxmlformats.org/officeDocument/2006/relationships/image" Target="../media/image28.png"/><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36.png"/><Relationship Id="rId5" Type="http://schemas.openxmlformats.org/officeDocument/2006/relationships/image" Target="../media/image9.png"/><Relationship Id="rId15" Type="http://schemas.openxmlformats.org/officeDocument/2006/relationships/image" Target="../media/image27.svg"/><Relationship Id="rId10" Type="http://schemas.openxmlformats.org/officeDocument/2006/relationships/image" Target="../media/image18.png"/><Relationship Id="rId19" Type="http://schemas.openxmlformats.org/officeDocument/2006/relationships/image" Target="../media/image31.svg"/><Relationship Id="rId4" Type="http://schemas.openxmlformats.org/officeDocument/2006/relationships/image" Target="../media/image8.png"/><Relationship Id="rId9" Type="http://schemas.openxmlformats.org/officeDocument/2006/relationships/image" Target="../media/image20.png"/><Relationship Id="rId14" Type="http://schemas.openxmlformats.org/officeDocument/2006/relationships/image" Target="../media/image26.png"/></Relationships>
</file>

<file path=ppt/slides/_rels/slide29.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0.png"/><Relationship Id="rId7" Type="http://schemas.openxmlformats.org/officeDocument/2006/relationships/image" Target="../media/image17.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36.png"/><Relationship Id="rId5" Type="http://schemas.openxmlformats.org/officeDocument/2006/relationships/image" Target="../media/image9.png"/><Relationship Id="rId10" Type="http://schemas.openxmlformats.org/officeDocument/2006/relationships/image" Target="../media/image18.png"/><Relationship Id="rId4" Type="http://schemas.openxmlformats.org/officeDocument/2006/relationships/image" Target="../media/image8.png"/><Relationship Id="rId9" Type="http://schemas.openxmlformats.org/officeDocument/2006/relationships/image" Target="../media/image20.png"/></Relationships>
</file>

<file path=ppt/slides/_rels/slide30.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25.svg"/><Relationship Id="rId18" Type="http://schemas.openxmlformats.org/officeDocument/2006/relationships/image" Target="../media/image30.png"/><Relationship Id="rId3" Type="http://schemas.openxmlformats.org/officeDocument/2006/relationships/image" Target="../media/image10.png"/><Relationship Id="rId7" Type="http://schemas.openxmlformats.org/officeDocument/2006/relationships/image" Target="../media/image17.png"/><Relationship Id="rId12" Type="http://schemas.openxmlformats.org/officeDocument/2006/relationships/image" Target="../media/image24.png"/><Relationship Id="rId17" Type="http://schemas.openxmlformats.org/officeDocument/2006/relationships/image" Target="../media/image29.svg"/><Relationship Id="rId2" Type="http://schemas.openxmlformats.org/officeDocument/2006/relationships/notesSlide" Target="../notesSlides/notesSlide30.xml"/><Relationship Id="rId16" Type="http://schemas.openxmlformats.org/officeDocument/2006/relationships/image" Target="../media/image28.png"/><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38.png"/><Relationship Id="rId5" Type="http://schemas.openxmlformats.org/officeDocument/2006/relationships/image" Target="../media/image9.png"/><Relationship Id="rId15" Type="http://schemas.openxmlformats.org/officeDocument/2006/relationships/image" Target="../media/image27.svg"/><Relationship Id="rId10" Type="http://schemas.openxmlformats.org/officeDocument/2006/relationships/image" Target="../media/image18.png"/><Relationship Id="rId19" Type="http://schemas.openxmlformats.org/officeDocument/2006/relationships/image" Target="../media/image31.svg"/><Relationship Id="rId4" Type="http://schemas.openxmlformats.org/officeDocument/2006/relationships/image" Target="../media/image8.png"/><Relationship Id="rId9" Type="http://schemas.openxmlformats.org/officeDocument/2006/relationships/image" Target="../media/image20.png"/><Relationship Id="rId14" Type="http://schemas.openxmlformats.org/officeDocument/2006/relationships/image" Target="../media/image26.png"/></Relationships>
</file>

<file path=ppt/slides/_rels/slide31.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0.png"/><Relationship Id="rId7" Type="http://schemas.openxmlformats.org/officeDocument/2006/relationships/image" Target="../media/image17.pn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9.png"/><Relationship Id="rId10" Type="http://schemas.openxmlformats.org/officeDocument/2006/relationships/image" Target="../media/image18.png"/><Relationship Id="rId4" Type="http://schemas.openxmlformats.org/officeDocument/2006/relationships/image" Target="../media/image8.png"/><Relationship Id="rId9" Type="http://schemas.openxmlformats.org/officeDocument/2006/relationships/image" Target="../media/image20.png"/></Relationships>
</file>

<file path=ppt/slides/_rels/slide32.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24.png"/><Relationship Id="rId18" Type="http://schemas.openxmlformats.org/officeDocument/2006/relationships/image" Target="../media/image31.svg"/><Relationship Id="rId3" Type="http://schemas.openxmlformats.org/officeDocument/2006/relationships/image" Target="../media/image10.png"/><Relationship Id="rId7" Type="http://schemas.openxmlformats.org/officeDocument/2006/relationships/image" Target="../media/image17.png"/><Relationship Id="rId12" Type="http://schemas.openxmlformats.org/officeDocument/2006/relationships/image" Target="../media/image27.svg"/><Relationship Id="rId17" Type="http://schemas.openxmlformats.org/officeDocument/2006/relationships/image" Target="../media/image30.png"/><Relationship Id="rId2" Type="http://schemas.openxmlformats.org/officeDocument/2006/relationships/notesSlide" Target="../notesSlides/notesSlide32.xml"/><Relationship Id="rId16" Type="http://schemas.openxmlformats.org/officeDocument/2006/relationships/image" Target="../media/image29.svg"/><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26.png"/><Relationship Id="rId5" Type="http://schemas.openxmlformats.org/officeDocument/2006/relationships/image" Target="../media/image9.png"/><Relationship Id="rId15" Type="http://schemas.openxmlformats.org/officeDocument/2006/relationships/image" Target="../media/image28.png"/><Relationship Id="rId10" Type="http://schemas.openxmlformats.org/officeDocument/2006/relationships/image" Target="../media/image18.png"/><Relationship Id="rId4" Type="http://schemas.openxmlformats.org/officeDocument/2006/relationships/image" Target="../media/image8.png"/><Relationship Id="rId9" Type="http://schemas.openxmlformats.org/officeDocument/2006/relationships/image" Target="../media/image20.png"/><Relationship Id="rId14" Type="http://schemas.openxmlformats.org/officeDocument/2006/relationships/image" Target="../media/image25.svg"/></Relationships>
</file>

<file path=ppt/slides/_rels/slide33.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0.png"/><Relationship Id="rId7" Type="http://schemas.openxmlformats.org/officeDocument/2006/relationships/image" Target="../media/image17.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9.png"/><Relationship Id="rId10" Type="http://schemas.openxmlformats.org/officeDocument/2006/relationships/image" Target="../media/image18.png"/><Relationship Id="rId4" Type="http://schemas.openxmlformats.org/officeDocument/2006/relationships/image" Target="../media/image8.png"/><Relationship Id="rId9" Type="http://schemas.openxmlformats.org/officeDocument/2006/relationships/image" Target="../media/image20.png"/></Relationships>
</file>

<file path=ppt/slides/_rels/slide34.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28.png"/><Relationship Id="rId18" Type="http://schemas.openxmlformats.org/officeDocument/2006/relationships/image" Target="../media/image25.svg"/><Relationship Id="rId3" Type="http://schemas.openxmlformats.org/officeDocument/2006/relationships/image" Target="../media/image10.png"/><Relationship Id="rId7" Type="http://schemas.openxmlformats.org/officeDocument/2006/relationships/image" Target="../media/image17.png"/><Relationship Id="rId12" Type="http://schemas.openxmlformats.org/officeDocument/2006/relationships/image" Target="../media/image31.svg"/><Relationship Id="rId17" Type="http://schemas.openxmlformats.org/officeDocument/2006/relationships/image" Target="../media/image24.png"/><Relationship Id="rId2" Type="http://schemas.openxmlformats.org/officeDocument/2006/relationships/notesSlide" Target="../notesSlides/notesSlide34.xml"/><Relationship Id="rId16" Type="http://schemas.openxmlformats.org/officeDocument/2006/relationships/image" Target="../media/image27.svg"/><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30.png"/><Relationship Id="rId5" Type="http://schemas.openxmlformats.org/officeDocument/2006/relationships/image" Target="../media/image9.png"/><Relationship Id="rId15" Type="http://schemas.openxmlformats.org/officeDocument/2006/relationships/image" Target="../media/image26.png"/><Relationship Id="rId10" Type="http://schemas.openxmlformats.org/officeDocument/2006/relationships/image" Target="../media/image18.png"/><Relationship Id="rId4" Type="http://schemas.openxmlformats.org/officeDocument/2006/relationships/image" Target="../media/image8.png"/><Relationship Id="rId9" Type="http://schemas.openxmlformats.org/officeDocument/2006/relationships/image" Target="../media/image20.png"/><Relationship Id="rId14" Type="http://schemas.openxmlformats.org/officeDocument/2006/relationships/image" Target="../media/image29.svg"/></Relationships>
</file>

<file path=ppt/slides/_rels/slide35.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0.png"/><Relationship Id="rId7" Type="http://schemas.openxmlformats.org/officeDocument/2006/relationships/image" Target="../media/image17.png"/><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9.png"/><Relationship Id="rId10" Type="http://schemas.openxmlformats.org/officeDocument/2006/relationships/image" Target="../media/image18.png"/><Relationship Id="rId4" Type="http://schemas.openxmlformats.org/officeDocument/2006/relationships/image" Target="../media/image8.png"/><Relationship Id="rId9" Type="http://schemas.openxmlformats.org/officeDocument/2006/relationships/image" Target="../media/image20.png"/></Relationships>
</file>

<file path=ppt/slides/_rels/slide36.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30.png"/><Relationship Id="rId18" Type="http://schemas.openxmlformats.org/officeDocument/2006/relationships/image" Target="../media/image29.svg"/><Relationship Id="rId3" Type="http://schemas.openxmlformats.org/officeDocument/2006/relationships/image" Target="../media/image10.png"/><Relationship Id="rId7" Type="http://schemas.openxmlformats.org/officeDocument/2006/relationships/image" Target="../media/image17.png"/><Relationship Id="rId12" Type="http://schemas.openxmlformats.org/officeDocument/2006/relationships/image" Target="../media/image25.svg"/><Relationship Id="rId17" Type="http://schemas.openxmlformats.org/officeDocument/2006/relationships/image" Target="../media/image28.png"/><Relationship Id="rId2" Type="http://schemas.openxmlformats.org/officeDocument/2006/relationships/notesSlide" Target="../notesSlides/notesSlide36.xml"/><Relationship Id="rId16" Type="http://schemas.openxmlformats.org/officeDocument/2006/relationships/image" Target="../media/image27.svg"/><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24.png"/><Relationship Id="rId5" Type="http://schemas.openxmlformats.org/officeDocument/2006/relationships/image" Target="../media/image9.png"/><Relationship Id="rId15" Type="http://schemas.openxmlformats.org/officeDocument/2006/relationships/image" Target="../media/image26.png"/><Relationship Id="rId10" Type="http://schemas.openxmlformats.org/officeDocument/2006/relationships/image" Target="../media/image18.png"/><Relationship Id="rId4" Type="http://schemas.openxmlformats.org/officeDocument/2006/relationships/image" Target="../media/image8.png"/><Relationship Id="rId9" Type="http://schemas.openxmlformats.org/officeDocument/2006/relationships/image" Target="../media/image20.png"/><Relationship Id="rId14" Type="http://schemas.openxmlformats.org/officeDocument/2006/relationships/image" Target="../media/image31.svg"/></Relationships>
</file>

<file path=ppt/slides/_rels/slide37.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0.png"/><Relationship Id="rId7" Type="http://schemas.openxmlformats.org/officeDocument/2006/relationships/image" Target="../media/image17.png"/><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9.png"/><Relationship Id="rId10" Type="http://schemas.openxmlformats.org/officeDocument/2006/relationships/image" Target="../media/image18.png"/><Relationship Id="rId4" Type="http://schemas.openxmlformats.org/officeDocument/2006/relationships/image" Target="../media/image8.png"/><Relationship Id="rId9" Type="http://schemas.openxmlformats.org/officeDocument/2006/relationships/image" Target="../media/image20.png"/></Relationships>
</file>

<file path=ppt/slides/_rels/slide38.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26.png"/><Relationship Id="rId18" Type="http://schemas.openxmlformats.org/officeDocument/2006/relationships/image" Target="../media/image31.svg"/><Relationship Id="rId3" Type="http://schemas.openxmlformats.org/officeDocument/2006/relationships/image" Target="../media/image10.png"/><Relationship Id="rId7" Type="http://schemas.openxmlformats.org/officeDocument/2006/relationships/image" Target="../media/image17.png"/><Relationship Id="rId12" Type="http://schemas.openxmlformats.org/officeDocument/2006/relationships/image" Target="../media/image25.svg"/><Relationship Id="rId17" Type="http://schemas.openxmlformats.org/officeDocument/2006/relationships/image" Target="../media/image30.png"/><Relationship Id="rId2" Type="http://schemas.openxmlformats.org/officeDocument/2006/relationships/notesSlide" Target="../notesSlides/notesSlide38.xml"/><Relationship Id="rId16" Type="http://schemas.openxmlformats.org/officeDocument/2006/relationships/image" Target="../media/image29.svg"/><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24.png"/><Relationship Id="rId5" Type="http://schemas.openxmlformats.org/officeDocument/2006/relationships/image" Target="../media/image9.png"/><Relationship Id="rId15" Type="http://schemas.openxmlformats.org/officeDocument/2006/relationships/image" Target="../media/image28.png"/><Relationship Id="rId10" Type="http://schemas.openxmlformats.org/officeDocument/2006/relationships/image" Target="../media/image18.png"/><Relationship Id="rId4" Type="http://schemas.openxmlformats.org/officeDocument/2006/relationships/image" Target="../media/image8.png"/><Relationship Id="rId9" Type="http://schemas.openxmlformats.org/officeDocument/2006/relationships/image" Target="../media/image20.png"/><Relationship Id="rId14" Type="http://schemas.openxmlformats.org/officeDocument/2006/relationships/image" Target="../media/image27.svg"/></Relationships>
</file>

<file path=ppt/slides/_rels/slide39.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0.png"/><Relationship Id="rId7" Type="http://schemas.openxmlformats.org/officeDocument/2006/relationships/image" Target="../media/image17.png"/><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9.png"/><Relationship Id="rId10" Type="http://schemas.openxmlformats.org/officeDocument/2006/relationships/image" Target="../media/image18.png"/><Relationship Id="rId4" Type="http://schemas.openxmlformats.org/officeDocument/2006/relationships/image" Target="../media/image8.png"/><Relationship Id="rId9" Type="http://schemas.openxmlformats.org/officeDocument/2006/relationships/image" Target="../media/image20.png"/></Relationships>
</file>

<file path=ppt/slides/_rels/slide40.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26.png"/><Relationship Id="rId18" Type="http://schemas.openxmlformats.org/officeDocument/2006/relationships/image" Target="../media/image31.svg"/><Relationship Id="rId3" Type="http://schemas.openxmlformats.org/officeDocument/2006/relationships/image" Target="../media/image10.png"/><Relationship Id="rId7" Type="http://schemas.openxmlformats.org/officeDocument/2006/relationships/image" Target="../media/image17.png"/><Relationship Id="rId12" Type="http://schemas.openxmlformats.org/officeDocument/2006/relationships/image" Target="../media/image25.svg"/><Relationship Id="rId17" Type="http://schemas.openxmlformats.org/officeDocument/2006/relationships/image" Target="../media/image30.png"/><Relationship Id="rId2" Type="http://schemas.openxmlformats.org/officeDocument/2006/relationships/notesSlide" Target="../notesSlides/notesSlide40.xml"/><Relationship Id="rId16" Type="http://schemas.openxmlformats.org/officeDocument/2006/relationships/image" Target="../media/image29.svg"/><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24.png"/><Relationship Id="rId5" Type="http://schemas.openxmlformats.org/officeDocument/2006/relationships/image" Target="../media/image9.png"/><Relationship Id="rId15" Type="http://schemas.openxmlformats.org/officeDocument/2006/relationships/image" Target="../media/image28.png"/><Relationship Id="rId10" Type="http://schemas.openxmlformats.org/officeDocument/2006/relationships/image" Target="../media/image18.png"/><Relationship Id="rId4" Type="http://schemas.openxmlformats.org/officeDocument/2006/relationships/image" Target="../media/image8.png"/><Relationship Id="rId9" Type="http://schemas.openxmlformats.org/officeDocument/2006/relationships/image" Target="../media/image20.png"/><Relationship Id="rId14" Type="http://schemas.openxmlformats.org/officeDocument/2006/relationships/image" Target="../media/image27.svg"/></Relationships>
</file>

<file path=ppt/slides/_rels/slide41.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0.png"/><Relationship Id="rId7" Type="http://schemas.openxmlformats.org/officeDocument/2006/relationships/image" Target="../media/image17.png"/><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9.png"/><Relationship Id="rId10" Type="http://schemas.openxmlformats.org/officeDocument/2006/relationships/image" Target="../media/image18.png"/><Relationship Id="rId4" Type="http://schemas.openxmlformats.org/officeDocument/2006/relationships/image" Target="../media/image8.png"/><Relationship Id="rId9" Type="http://schemas.openxmlformats.org/officeDocument/2006/relationships/image" Target="../media/image20.png"/></Relationships>
</file>

<file path=ppt/slides/_rels/slide42.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0.png"/><Relationship Id="rId7" Type="http://schemas.openxmlformats.org/officeDocument/2006/relationships/image" Target="../media/image17.png"/><Relationship Id="rId2" Type="http://schemas.openxmlformats.org/officeDocument/2006/relationships/notesSlide" Target="../notesSlides/notesSlide42.xml"/><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39.png"/><Relationship Id="rId5" Type="http://schemas.openxmlformats.org/officeDocument/2006/relationships/image" Target="../media/image9.png"/><Relationship Id="rId10" Type="http://schemas.openxmlformats.org/officeDocument/2006/relationships/image" Target="../media/image18.png"/><Relationship Id="rId4" Type="http://schemas.openxmlformats.org/officeDocument/2006/relationships/image" Target="../media/image8.png"/><Relationship Id="rId9" Type="http://schemas.openxmlformats.org/officeDocument/2006/relationships/image" Target="../media/image20.png"/></Relationships>
</file>

<file path=ppt/slides/_rels/slide43.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8.png"/><Relationship Id="rId7" Type="http://schemas.openxmlformats.org/officeDocument/2006/relationships/image" Target="../media/image19.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1.png"/><Relationship Id="rId10" Type="http://schemas.openxmlformats.org/officeDocument/2006/relationships/image" Target="../media/image39.png"/><Relationship Id="rId4" Type="http://schemas.openxmlformats.org/officeDocument/2006/relationships/image" Target="../media/image9.png"/><Relationship Id="rId9" Type="http://schemas.openxmlformats.org/officeDocument/2006/relationships/image" Target="../media/image18.png"/></Relationships>
</file>

<file path=ppt/slides/_rels/slide44.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8.png"/><Relationship Id="rId7" Type="http://schemas.openxmlformats.org/officeDocument/2006/relationships/image" Target="../media/image19.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1.png"/><Relationship Id="rId10" Type="http://schemas.openxmlformats.org/officeDocument/2006/relationships/image" Target="../media/image40.png"/><Relationship Id="rId4" Type="http://schemas.openxmlformats.org/officeDocument/2006/relationships/image" Target="../media/image9.png"/><Relationship Id="rId9" Type="http://schemas.openxmlformats.org/officeDocument/2006/relationships/image" Target="../media/image18.png"/></Relationships>
</file>

<file path=ppt/slides/_rels/slide45.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8.png"/><Relationship Id="rId7" Type="http://schemas.openxmlformats.org/officeDocument/2006/relationships/image" Target="../media/image19.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1.png"/><Relationship Id="rId10" Type="http://schemas.openxmlformats.org/officeDocument/2006/relationships/image" Target="../media/image39.png"/><Relationship Id="rId4" Type="http://schemas.openxmlformats.org/officeDocument/2006/relationships/image" Target="../media/image9.png"/><Relationship Id="rId9" Type="http://schemas.openxmlformats.org/officeDocument/2006/relationships/image" Target="../media/image18.png"/></Relationships>
</file>

<file path=ppt/slides/_rels/slide46.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8.png"/><Relationship Id="rId7" Type="http://schemas.openxmlformats.org/officeDocument/2006/relationships/image" Target="../media/image19.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1.png"/><Relationship Id="rId10" Type="http://schemas.openxmlformats.org/officeDocument/2006/relationships/image" Target="../media/image39.png"/><Relationship Id="rId4" Type="http://schemas.openxmlformats.org/officeDocument/2006/relationships/image" Target="../media/image9.png"/><Relationship Id="rId9" Type="http://schemas.openxmlformats.org/officeDocument/2006/relationships/image" Target="../media/image18.png"/></Relationships>
</file>

<file path=ppt/slides/_rels/slide47.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8.png"/><Relationship Id="rId7" Type="http://schemas.openxmlformats.org/officeDocument/2006/relationships/image" Target="../media/image19.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1.png"/><Relationship Id="rId10" Type="http://schemas.openxmlformats.org/officeDocument/2006/relationships/image" Target="../media/image39.png"/><Relationship Id="rId4" Type="http://schemas.openxmlformats.org/officeDocument/2006/relationships/image" Target="../media/image9.png"/><Relationship Id="rId9" Type="http://schemas.openxmlformats.org/officeDocument/2006/relationships/image" Target="../media/image18.png"/></Relationships>
</file>

<file path=ppt/slides/_rels/slide48.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8.png"/><Relationship Id="rId7" Type="http://schemas.openxmlformats.org/officeDocument/2006/relationships/image" Target="../media/image19.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1.png"/><Relationship Id="rId10" Type="http://schemas.openxmlformats.org/officeDocument/2006/relationships/image" Target="../media/image39.png"/><Relationship Id="rId4" Type="http://schemas.openxmlformats.org/officeDocument/2006/relationships/image" Target="../media/image9.png"/><Relationship Id="rId9" Type="http://schemas.openxmlformats.org/officeDocument/2006/relationships/image" Target="../media/image18.png"/></Relationships>
</file>

<file path=ppt/slides/_rels/slide49.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8.png"/><Relationship Id="rId7" Type="http://schemas.openxmlformats.org/officeDocument/2006/relationships/image" Target="../media/image19.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1.png"/><Relationship Id="rId10" Type="http://schemas.openxmlformats.org/officeDocument/2006/relationships/image" Target="../media/image39.png"/><Relationship Id="rId4" Type="http://schemas.openxmlformats.org/officeDocument/2006/relationships/image" Target="../media/image9.png"/><Relationship Id="rId9" Type="http://schemas.openxmlformats.org/officeDocument/2006/relationships/image" Target="../media/image18.png"/></Relationships>
</file>

<file path=ppt/slides/_rels/slide50.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8.png"/><Relationship Id="rId7" Type="http://schemas.openxmlformats.org/officeDocument/2006/relationships/image" Target="../media/image19.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1.png"/><Relationship Id="rId10" Type="http://schemas.openxmlformats.org/officeDocument/2006/relationships/image" Target="../media/image39.png"/><Relationship Id="rId4" Type="http://schemas.openxmlformats.org/officeDocument/2006/relationships/image" Target="../media/image9.png"/><Relationship Id="rId9" Type="http://schemas.openxmlformats.org/officeDocument/2006/relationships/image" Target="../media/image18.png"/></Relationships>
</file>

<file path=ppt/slides/_rels/slide51.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8.png"/><Relationship Id="rId7" Type="http://schemas.openxmlformats.org/officeDocument/2006/relationships/image" Target="../media/image19.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7.png"/><Relationship Id="rId11" Type="http://schemas.openxmlformats.org/officeDocument/2006/relationships/image" Target="../media/image41.png"/><Relationship Id="rId5" Type="http://schemas.openxmlformats.org/officeDocument/2006/relationships/image" Target="../media/image11.png"/><Relationship Id="rId10" Type="http://schemas.openxmlformats.org/officeDocument/2006/relationships/image" Target="../media/image39.png"/><Relationship Id="rId4" Type="http://schemas.openxmlformats.org/officeDocument/2006/relationships/image" Target="../media/image9.png"/><Relationship Id="rId9" Type="http://schemas.openxmlformats.org/officeDocument/2006/relationships/image" Target="../media/image18.png"/></Relationships>
</file>

<file path=ppt/slides/_rels/slide52.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8.png"/><Relationship Id="rId7" Type="http://schemas.openxmlformats.org/officeDocument/2006/relationships/image" Target="../media/image19.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1.png"/><Relationship Id="rId10" Type="http://schemas.openxmlformats.org/officeDocument/2006/relationships/image" Target="../media/image39.png"/><Relationship Id="rId4" Type="http://schemas.openxmlformats.org/officeDocument/2006/relationships/image" Target="../media/image9.png"/><Relationship Id="rId9" Type="http://schemas.openxmlformats.org/officeDocument/2006/relationships/image" Target="../media/image18.png"/></Relationships>
</file>

<file path=ppt/slides/_rels/slide53.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8.png"/><Relationship Id="rId7" Type="http://schemas.openxmlformats.org/officeDocument/2006/relationships/image" Target="../media/image19.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7.png"/><Relationship Id="rId11" Type="http://schemas.openxmlformats.org/officeDocument/2006/relationships/image" Target="../media/image41.png"/><Relationship Id="rId5" Type="http://schemas.openxmlformats.org/officeDocument/2006/relationships/image" Target="../media/image11.png"/><Relationship Id="rId10" Type="http://schemas.openxmlformats.org/officeDocument/2006/relationships/image" Target="../media/image40.png"/><Relationship Id="rId4" Type="http://schemas.openxmlformats.org/officeDocument/2006/relationships/image" Target="../media/image9.png"/><Relationship Id="rId9"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BE1F658D-94DE-4761-AAA8-7025BC944A0F}"/>
              </a:ext>
            </a:extLst>
          </p:cNvPr>
          <p:cNvPicPr>
            <a:picLocks noChangeAspect="1"/>
          </p:cNvPicPr>
          <p:nvPr/>
        </p:nvPicPr>
        <p:blipFill rotWithShape="1">
          <a:blip r:embed="rId3"/>
          <a:srcRect l="5621" t="2671" r="10173" b="9791"/>
          <a:stretch/>
        </p:blipFill>
        <p:spPr>
          <a:xfrm>
            <a:off x="0" y="2"/>
            <a:ext cx="12192000" cy="5767515"/>
          </a:xfrm>
          <a:prstGeom prst="rect">
            <a:avLst/>
          </a:prstGeom>
        </p:spPr>
      </p:pic>
      <p:pic>
        <p:nvPicPr>
          <p:cNvPr id="13" name="Graphic 12" descr="Signpost">
            <a:extLst>
              <a:ext uri="{FF2B5EF4-FFF2-40B4-BE49-F238E27FC236}">
                <a16:creationId xmlns:a16="http://schemas.microsoft.com/office/drawing/2014/main" id="{170C77D7-B844-4A08-B248-8B0B3FD50C9B}"/>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249303" y="57083"/>
            <a:ext cx="1580547" cy="1161661"/>
          </a:xfrm>
          <a:prstGeom prst="rect">
            <a:avLst/>
          </a:prstGeom>
        </p:spPr>
      </p:pic>
      <p:pic>
        <p:nvPicPr>
          <p:cNvPr id="20" name="Picture 19">
            <a:extLst>
              <a:ext uri="{FF2B5EF4-FFF2-40B4-BE49-F238E27FC236}">
                <a16:creationId xmlns:a16="http://schemas.microsoft.com/office/drawing/2014/main" id="{0D5282D9-4F83-42E4-A824-CDF5FC65D720}"/>
              </a:ext>
            </a:extLst>
          </p:cNvPr>
          <p:cNvPicPr>
            <a:picLocks noChangeAspect="1"/>
          </p:cNvPicPr>
          <p:nvPr/>
        </p:nvPicPr>
        <p:blipFill>
          <a:blip r:embed="rId6"/>
          <a:stretch>
            <a:fillRect/>
          </a:stretch>
        </p:blipFill>
        <p:spPr>
          <a:xfrm>
            <a:off x="792572" y="4420257"/>
            <a:ext cx="1577476" cy="1161388"/>
          </a:xfrm>
          <a:prstGeom prst="rect">
            <a:avLst/>
          </a:prstGeom>
        </p:spPr>
      </p:pic>
      <p:pic>
        <p:nvPicPr>
          <p:cNvPr id="11" name="Graphic 10" descr="Marker">
            <a:extLst>
              <a:ext uri="{FF2B5EF4-FFF2-40B4-BE49-F238E27FC236}">
                <a16:creationId xmlns:a16="http://schemas.microsoft.com/office/drawing/2014/main" id="{33335364-2994-4F64-B689-200FA1E437D1}"/>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5728300" y="1145751"/>
            <a:ext cx="969219" cy="969219"/>
          </a:xfrm>
          <a:prstGeom prst="rect">
            <a:avLst/>
          </a:prstGeom>
        </p:spPr>
      </p:pic>
      <p:pic>
        <p:nvPicPr>
          <p:cNvPr id="21" name="Picture 20">
            <a:extLst>
              <a:ext uri="{FF2B5EF4-FFF2-40B4-BE49-F238E27FC236}">
                <a16:creationId xmlns:a16="http://schemas.microsoft.com/office/drawing/2014/main" id="{2F1D6A81-5783-4511-AB45-E2D007584BC4}"/>
              </a:ext>
            </a:extLst>
          </p:cNvPr>
          <p:cNvPicPr>
            <a:picLocks noChangeAspect="1"/>
          </p:cNvPicPr>
          <p:nvPr/>
        </p:nvPicPr>
        <p:blipFill>
          <a:blip r:embed="rId9"/>
          <a:stretch>
            <a:fillRect/>
          </a:stretch>
        </p:blipFill>
        <p:spPr>
          <a:xfrm>
            <a:off x="2353872" y="857646"/>
            <a:ext cx="969349" cy="969349"/>
          </a:xfrm>
          <a:prstGeom prst="rect">
            <a:avLst/>
          </a:prstGeom>
        </p:spPr>
      </p:pic>
      <p:pic>
        <p:nvPicPr>
          <p:cNvPr id="22" name="Picture 21">
            <a:extLst>
              <a:ext uri="{FF2B5EF4-FFF2-40B4-BE49-F238E27FC236}">
                <a16:creationId xmlns:a16="http://schemas.microsoft.com/office/drawing/2014/main" id="{A8BE9A10-6C09-4215-83AD-A354BCCE50DC}"/>
              </a:ext>
            </a:extLst>
          </p:cNvPr>
          <p:cNvPicPr>
            <a:picLocks noChangeAspect="1"/>
          </p:cNvPicPr>
          <p:nvPr/>
        </p:nvPicPr>
        <p:blipFill>
          <a:blip r:embed="rId9"/>
          <a:stretch>
            <a:fillRect/>
          </a:stretch>
        </p:blipFill>
        <p:spPr>
          <a:xfrm>
            <a:off x="10447157" y="3125201"/>
            <a:ext cx="969349" cy="969349"/>
          </a:xfrm>
          <a:prstGeom prst="rect">
            <a:avLst/>
          </a:prstGeom>
        </p:spPr>
      </p:pic>
      <p:pic>
        <p:nvPicPr>
          <p:cNvPr id="24" name="Picture 23">
            <a:extLst>
              <a:ext uri="{FF2B5EF4-FFF2-40B4-BE49-F238E27FC236}">
                <a16:creationId xmlns:a16="http://schemas.microsoft.com/office/drawing/2014/main" id="{BAA97BFD-74CE-4C72-85A5-3D037A45C58F}"/>
              </a:ext>
            </a:extLst>
          </p:cNvPr>
          <p:cNvPicPr>
            <a:picLocks noChangeAspect="1"/>
          </p:cNvPicPr>
          <p:nvPr/>
        </p:nvPicPr>
        <p:blipFill>
          <a:blip r:embed="rId9"/>
          <a:stretch>
            <a:fillRect/>
          </a:stretch>
        </p:blipFill>
        <p:spPr>
          <a:xfrm>
            <a:off x="10208214" y="1216858"/>
            <a:ext cx="969349" cy="969349"/>
          </a:xfrm>
          <a:prstGeom prst="rect">
            <a:avLst/>
          </a:prstGeom>
        </p:spPr>
      </p:pic>
      <p:pic>
        <p:nvPicPr>
          <p:cNvPr id="25" name="Picture 24">
            <a:extLst>
              <a:ext uri="{FF2B5EF4-FFF2-40B4-BE49-F238E27FC236}">
                <a16:creationId xmlns:a16="http://schemas.microsoft.com/office/drawing/2014/main" id="{35C8F3FD-C098-4A2C-AC3E-F3ECE8C7A82A}"/>
              </a:ext>
            </a:extLst>
          </p:cNvPr>
          <p:cNvPicPr>
            <a:picLocks noChangeAspect="1"/>
          </p:cNvPicPr>
          <p:nvPr/>
        </p:nvPicPr>
        <p:blipFill>
          <a:blip r:embed="rId9"/>
          <a:stretch>
            <a:fillRect/>
          </a:stretch>
        </p:blipFill>
        <p:spPr>
          <a:xfrm>
            <a:off x="2666564" y="3578924"/>
            <a:ext cx="969349" cy="969349"/>
          </a:xfrm>
          <a:prstGeom prst="rect">
            <a:avLst/>
          </a:prstGeom>
        </p:spPr>
      </p:pic>
      <p:pic>
        <p:nvPicPr>
          <p:cNvPr id="26" name="Picture 25">
            <a:extLst>
              <a:ext uri="{FF2B5EF4-FFF2-40B4-BE49-F238E27FC236}">
                <a16:creationId xmlns:a16="http://schemas.microsoft.com/office/drawing/2014/main" id="{D71EC36B-2AEF-4D51-8C57-9C1F983F34DC}"/>
              </a:ext>
            </a:extLst>
          </p:cNvPr>
          <p:cNvPicPr>
            <a:picLocks noChangeAspect="1"/>
          </p:cNvPicPr>
          <p:nvPr/>
        </p:nvPicPr>
        <p:blipFill>
          <a:blip r:embed="rId9"/>
          <a:stretch>
            <a:fillRect/>
          </a:stretch>
        </p:blipFill>
        <p:spPr>
          <a:xfrm>
            <a:off x="4554901" y="2139382"/>
            <a:ext cx="969349" cy="969349"/>
          </a:xfrm>
          <a:prstGeom prst="rect">
            <a:avLst/>
          </a:prstGeom>
        </p:spPr>
      </p:pic>
      <p:sp>
        <p:nvSpPr>
          <p:cNvPr id="27" name="TextBox 26">
            <a:extLst>
              <a:ext uri="{FF2B5EF4-FFF2-40B4-BE49-F238E27FC236}">
                <a16:creationId xmlns:a16="http://schemas.microsoft.com/office/drawing/2014/main" id="{134A9DD1-F345-403B-B864-B0720403CD47}"/>
              </a:ext>
            </a:extLst>
          </p:cNvPr>
          <p:cNvSpPr txBox="1"/>
          <p:nvPr/>
        </p:nvSpPr>
        <p:spPr>
          <a:xfrm>
            <a:off x="1134660" y="4602735"/>
            <a:ext cx="236913" cy="300210"/>
          </a:xfrm>
          <a:prstGeom prst="rect">
            <a:avLst/>
          </a:prstGeom>
          <a:noFill/>
        </p:spPr>
        <p:txBody>
          <a:bodyPr wrap="square" rtlCol="0">
            <a:spAutoFit/>
          </a:bodyPr>
          <a:lstStyle/>
          <a:p>
            <a:r>
              <a:rPr lang="en-GB" sz="1351">
                <a:solidFill>
                  <a:schemeClr val="bg1"/>
                </a:solidFill>
                <a:latin typeface="Impact" panose="020B0806030902050204" pitchFamily="34" charset="0"/>
              </a:rPr>
              <a:t>1</a:t>
            </a:r>
          </a:p>
        </p:txBody>
      </p:sp>
      <p:sp>
        <p:nvSpPr>
          <p:cNvPr id="28" name="TextBox 27">
            <a:extLst>
              <a:ext uri="{FF2B5EF4-FFF2-40B4-BE49-F238E27FC236}">
                <a16:creationId xmlns:a16="http://schemas.microsoft.com/office/drawing/2014/main" id="{C411FCC4-E959-4836-95F0-5C0D8B151243}"/>
              </a:ext>
            </a:extLst>
          </p:cNvPr>
          <p:cNvSpPr txBox="1"/>
          <p:nvPr/>
        </p:nvSpPr>
        <p:spPr>
          <a:xfrm>
            <a:off x="3151874" y="5713887"/>
            <a:ext cx="236913" cy="300210"/>
          </a:xfrm>
          <a:prstGeom prst="rect">
            <a:avLst/>
          </a:prstGeom>
          <a:noFill/>
        </p:spPr>
        <p:txBody>
          <a:bodyPr wrap="square" rtlCol="0">
            <a:spAutoFit/>
          </a:bodyPr>
          <a:lstStyle/>
          <a:p>
            <a:r>
              <a:rPr lang="en-GB" sz="1351">
                <a:solidFill>
                  <a:schemeClr val="bg1"/>
                </a:solidFill>
                <a:latin typeface="Impact" panose="020B0806030902050204" pitchFamily="34" charset="0"/>
              </a:rPr>
              <a:t>8</a:t>
            </a:r>
          </a:p>
        </p:txBody>
      </p:sp>
      <p:sp>
        <p:nvSpPr>
          <p:cNvPr id="29" name="TextBox 28">
            <a:extLst>
              <a:ext uri="{FF2B5EF4-FFF2-40B4-BE49-F238E27FC236}">
                <a16:creationId xmlns:a16="http://schemas.microsoft.com/office/drawing/2014/main" id="{FADD7D48-F71E-420E-92EB-C325FF3E67C3}"/>
              </a:ext>
            </a:extLst>
          </p:cNvPr>
          <p:cNvSpPr txBox="1"/>
          <p:nvPr/>
        </p:nvSpPr>
        <p:spPr>
          <a:xfrm>
            <a:off x="3015085" y="3786756"/>
            <a:ext cx="236913" cy="300210"/>
          </a:xfrm>
          <a:prstGeom prst="rect">
            <a:avLst/>
          </a:prstGeom>
          <a:noFill/>
        </p:spPr>
        <p:txBody>
          <a:bodyPr wrap="square" rtlCol="0">
            <a:spAutoFit/>
          </a:bodyPr>
          <a:lstStyle/>
          <a:p>
            <a:r>
              <a:rPr lang="en-GB" sz="1351">
                <a:latin typeface="Impact" panose="020B0806030902050204" pitchFamily="34" charset="0"/>
              </a:rPr>
              <a:t>2</a:t>
            </a:r>
          </a:p>
        </p:txBody>
      </p:sp>
      <p:sp>
        <p:nvSpPr>
          <p:cNvPr id="30" name="TextBox 29">
            <a:extLst>
              <a:ext uri="{FF2B5EF4-FFF2-40B4-BE49-F238E27FC236}">
                <a16:creationId xmlns:a16="http://schemas.microsoft.com/office/drawing/2014/main" id="{2D8CA073-2CCC-4E01-8ECB-99241A83CE3F}"/>
              </a:ext>
            </a:extLst>
          </p:cNvPr>
          <p:cNvSpPr txBox="1"/>
          <p:nvPr/>
        </p:nvSpPr>
        <p:spPr>
          <a:xfrm>
            <a:off x="10802677" y="3318435"/>
            <a:ext cx="236913" cy="300210"/>
          </a:xfrm>
          <a:prstGeom prst="rect">
            <a:avLst/>
          </a:prstGeom>
          <a:noFill/>
        </p:spPr>
        <p:txBody>
          <a:bodyPr wrap="square" rtlCol="0">
            <a:spAutoFit/>
          </a:bodyPr>
          <a:lstStyle/>
          <a:p>
            <a:r>
              <a:rPr lang="en-GB" sz="1351">
                <a:latin typeface="Impact" panose="020B0806030902050204" pitchFamily="34" charset="0"/>
              </a:rPr>
              <a:t>3</a:t>
            </a:r>
          </a:p>
        </p:txBody>
      </p:sp>
      <p:sp>
        <p:nvSpPr>
          <p:cNvPr id="32" name="TextBox 31">
            <a:extLst>
              <a:ext uri="{FF2B5EF4-FFF2-40B4-BE49-F238E27FC236}">
                <a16:creationId xmlns:a16="http://schemas.microsoft.com/office/drawing/2014/main" id="{1ED527CC-7F8F-4BFB-9ADC-DD36F9486D4E}"/>
              </a:ext>
            </a:extLst>
          </p:cNvPr>
          <p:cNvSpPr txBox="1"/>
          <p:nvPr/>
        </p:nvSpPr>
        <p:spPr>
          <a:xfrm>
            <a:off x="10562122" y="1422066"/>
            <a:ext cx="236913" cy="300210"/>
          </a:xfrm>
          <a:prstGeom prst="rect">
            <a:avLst/>
          </a:prstGeom>
          <a:noFill/>
        </p:spPr>
        <p:txBody>
          <a:bodyPr wrap="square" rtlCol="0">
            <a:spAutoFit/>
          </a:bodyPr>
          <a:lstStyle/>
          <a:p>
            <a:r>
              <a:rPr lang="en-GB" sz="1351">
                <a:latin typeface="Impact" panose="020B0806030902050204" pitchFamily="34" charset="0"/>
              </a:rPr>
              <a:t>5</a:t>
            </a:r>
          </a:p>
        </p:txBody>
      </p:sp>
      <p:sp>
        <p:nvSpPr>
          <p:cNvPr id="33" name="TextBox 32">
            <a:extLst>
              <a:ext uri="{FF2B5EF4-FFF2-40B4-BE49-F238E27FC236}">
                <a16:creationId xmlns:a16="http://schemas.microsoft.com/office/drawing/2014/main" id="{3C5904D6-342F-44F5-BE46-34A4020DC7D9}"/>
              </a:ext>
            </a:extLst>
          </p:cNvPr>
          <p:cNvSpPr txBox="1"/>
          <p:nvPr/>
        </p:nvSpPr>
        <p:spPr>
          <a:xfrm>
            <a:off x="6065629" y="1342726"/>
            <a:ext cx="236913" cy="300210"/>
          </a:xfrm>
          <a:prstGeom prst="rect">
            <a:avLst/>
          </a:prstGeom>
          <a:noFill/>
        </p:spPr>
        <p:txBody>
          <a:bodyPr wrap="square" rtlCol="0">
            <a:spAutoFit/>
          </a:bodyPr>
          <a:lstStyle/>
          <a:p>
            <a:r>
              <a:rPr lang="en-GB" sz="1351">
                <a:latin typeface="Impact" panose="020B0806030902050204" pitchFamily="34" charset="0"/>
              </a:rPr>
              <a:t>6</a:t>
            </a:r>
          </a:p>
        </p:txBody>
      </p:sp>
      <p:sp>
        <p:nvSpPr>
          <p:cNvPr id="34" name="TextBox 33">
            <a:extLst>
              <a:ext uri="{FF2B5EF4-FFF2-40B4-BE49-F238E27FC236}">
                <a16:creationId xmlns:a16="http://schemas.microsoft.com/office/drawing/2014/main" id="{6266F39B-2683-4679-BCA2-0CCE0A7FE743}"/>
              </a:ext>
            </a:extLst>
          </p:cNvPr>
          <p:cNvSpPr txBox="1"/>
          <p:nvPr/>
        </p:nvSpPr>
        <p:spPr>
          <a:xfrm>
            <a:off x="2710072" y="1056788"/>
            <a:ext cx="236913" cy="300210"/>
          </a:xfrm>
          <a:prstGeom prst="rect">
            <a:avLst/>
          </a:prstGeom>
          <a:noFill/>
        </p:spPr>
        <p:txBody>
          <a:bodyPr wrap="square" rtlCol="0">
            <a:spAutoFit/>
          </a:bodyPr>
          <a:lstStyle/>
          <a:p>
            <a:r>
              <a:rPr lang="en-GB" sz="1351">
                <a:latin typeface="Impact" panose="020B0806030902050204" pitchFamily="34" charset="0"/>
              </a:rPr>
              <a:t>7</a:t>
            </a:r>
          </a:p>
        </p:txBody>
      </p:sp>
      <p:sp>
        <p:nvSpPr>
          <p:cNvPr id="35" name="TextBox 34">
            <a:extLst>
              <a:ext uri="{FF2B5EF4-FFF2-40B4-BE49-F238E27FC236}">
                <a16:creationId xmlns:a16="http://schemas.microsoft.com/office/drawing/2014/main" id="{765B950C-2366-4808-AB4C-18B92BB76838}"/>
              </a:ext>
            </a:extLst>
          </p:cNvPr>
          <p:cNvSpPr txBox="1"/>
          <p:nvPr/>
        </p:nvSpPr>
        <p:spPr>
          <a:xfrm>
            <a:off x="6403888" y="309374"/>
            <a:ext cx="2448964" cy="830997"/>
          </a:xfrm>
          <a:prstGeom prst="rect">
            <a:avLst/>
          </a:prstGeom>
          <a:noFill/>
        </p:spPr>
        <p:txBody>
          <a:bodyPr wrap="square" rtlCol="0">
            <a:spAutoFit/>
          </a:bodyPr>
          <a:lstStyle/>
          <a:p>
            <a:pPr algn="r"/>
            <a:r>
              <a:rPr lang="en-GB" sz="2400">
                <a:latin typeface="Impact" panose="020B0806030902050204" pitchFamily="34" charset="0"/>
              </a:rPr>
              <a:t>Navigating ADT </a:t>
            </a:r>
          </a:p>
          <a:p>
            <a:pPr algn="r"/>
            <a:r>
              <a:rPr lang="en-GB" sz="2400">
                <a:latin typeface="Impact" panose="020B0806030902050204" pitchFamily="34" charset="0"/>
              </a:rPr>
              <a:t>@ Limehurst</a:t>
            </a:r>
          </a:p>
        </p:txBody>
      </p:sp>
      <p:sp>
        <p:nvSpPr>
          <p:cNvPr id="36" name="TextBox 35">
            <a:extLst>
              <a:ext uri="{FF2B5EF4-FFF2-40B4-BE49-F238E27FC236}">
                <a16:creationId xmlns:a16="http://schemas.microsoft.com/office/drawing/2014/main" id="{F0DF4CA8-C1D7-457E-821F-6FD446CDDBA2}"/>
              </a:ext>
            </a:extLst>
          </p:cNvPr>
          <p:cNvSpPr txBox="1"/>
          <p:nvPr/>
        </p:nvSpPr>
        <p:spPr>
          <a:xfrm>
            <a:off x="996095" y="5921299"/>
            <a:ext cx="11195905" cy="10320646"/>
          </a:xfrm>
          <a:prstGeom prst="rect">
            <a:avLst/>
          </a:prstGeom>
          <a:noFill/>
        </p:spPr>
        <p:txBody>
          <a:bodyPr wrap="square" rtlCol="0">
            <a:spAutoFit/>
          </a:bodyPr>
          <a:lstStyle/>
          <a:p>
            <a:pPr marL="257184" indent="-257184">
              <a:buAutoNum type="arabicPeriod"/>
            </a:pPr>
            <a:r>
              <a:rPr lang="en-GB" sz="1400" dirty="0">
                <a:latin typeface="Impact" panose="020B0806030902050204" pitchFamily="34" charset="0"/>
              </a:rPr>
              <a:t>Primary Stage Curriculum and SATs</a:t>
            </a:r>
          </a:p>
          <a:p>
            <a:r>
              <a:rPr lang="en-GB" sz="1400" dirty="0">
                <a:latin typeface="Arial Nova" panose="020B0604020202020204" pitchFamily="34" charset="0"/>
              </a:rPr>
              <a:t>Pupils are taught to develop proficiency across a range of practical skills when creating and making safely. Work is increasingly meaningful and personal via the use of an iterative design process. Exploring contextual links and research, investigating and analysing existing creations, and the enjoyment of discovery add to the development of key life skills such as: Critical thinking, Sensory awareness, Curiosity, and Risk management. Limehurst enjoy taster sessions with KS2 pupils regularly. </a:t>
            </a:r>
          </a:p>
          <a:p>
            <a:endParaRPr lang="en-GB" sz="1400" dirty="0">
              <a:latin typeface="Arial Nova" panose="020B0604020202020204" pitchFamily="34" charset="0"/>
            </a:endParaRPr>
          </a:p>
          <a:p>
            <a:r>
              <a:rPr lang="en-GB" sz="1400" dirty="0">
                <a:latin typeface="Arial Nova" panose="020B0604020202020204" pitchFamily="34" charset="0"/>
              </a:rPr>
              <a:t> </a:t>
            </a:r>
          </a:p>
          <a:p>
            <a:endParaRPr lang="en-GB" sz="1400" dirty="0">
              <a:latin typeface="Arial Nova" panose="020B0604020202020204" pitchFamily="34" charset="0"/>
            </a:endParaRPr>
          </a:p>
          <a:p>
            <a:pPr marL="257184" indent="-257184">
              <a:buFont typeface="+mj-lt"/>
              <a:buAutoNum type="arabicPeriod" startAt="2"/>
            </a:pPr>
            <a:r>
              <a:rPr lang="en-GB" sz="1400" dirty="0">
                <a:latin typeface="Impact" panose="020B0806030902050204" pitchFamily="34" charset="0"/>
              </a:rPr>
              <a:t>Year 7 </a:t>
            </a:r>
            <a:r>
              <a:rPr lang="en-GB" sz="900" dirty="0">
                <a:latin typeface="Impact" panose="020B0806030902050204" pitchFamily="34" charset="0"/>
              </a:rPr>
              <a:t>(Basics)</a:t>
            </a:r>
          </a:p>
          <a:p>
            <a:pPr marL="257184" indent="-257184">
              <a:buFont typeface="+mj-lt"/>
              <a:buAutoNum type="arabicPeriod" startAt="2"/>
            </a:pPr>
            <a:endParaRPr lang="en-GB" sz="1400" dirty="0">
              <a:latin typeface="Impact" panose="020B0806030902050204" pitchFamily="34" charset="0"/>
            </a:endParaRPr>
          </a:p>
          <a:p>
            <a:pPr marL="257184" indent="-257184">
              <a:buAutoNum type="arabicPeriod" startAt="2"/>
            </a:pPr>
            <a:r>
              <a:rPr lang="en-GB" sz="1400" dirty="0">
                <a:latin typeface="Impact" panose="020B0806030902050204" pitchFamily="34" charset="0"/>
              </a:rPr>
              <a:t>Year 8 </a:t>
            </a:r>
            <a:r>
              <a:rPr lang="en-GB" sz="800" dirty="0">
                <a:latin typeface="Impact" panose="020B0806030902050204" pitchFamily="34" charset="0"/>
              </a:rPr>
              <a:t>(Celebration)</a:t>
            </a:r>
          </a:p>
          <a:p>
            <a:pPr marL="257184" indent="-257184">
              <a:buAutoNum type="arabicPeriod" startAt="2"/>
            </a:pPr>
            <a:endParaRPr lang="en-GB" sz="1400" dirty="0">
              <a:latin typeface="Impact" panose="020B0806030902050204" pitchFamily="34" charset="0"/>
            </a:endParaRPr>
          </a:p>
          <a:p>
            <a:pPr marL="257184" indent="-257184">
              <a:buAutoNum type="arabicPeriod" startAt="2"/>
            </a:pPr>
            <a:r>
              <a:rPr lang="en-GB" sz="1400" dirty="0">
                <a:latin typeface="Impact" panose="020B0806030902050204" pitchFamily="34" charset="0"/>
              </a:rPr>
              <a:t>Year 9</a:t>
            </a:r>
            <a:r>
              <a:rPr lang="en-GB" sz="800" dirty="0">
                <a:latin typeface="Impact" panose="020B0806030902050204" pitchFamily="34" charset="0"/>
              </a:rPr>
              <a:t> (Identity)</a:t>
            </a:r>
          </a:p>
          <a:p>
            <a:pPr marL="257184" indent="-257184">
              <a:buAutoNum type="arabicPeriod" startAt="2"/>
            </a:pPr>
            <a:endParaRPr lang="en-GB" sz="1400" dirty="0">
              <a:latin typeface="Impact" panose="020B0806030902050204" pitchFamily="34" charset="0"/>
            </a:endParaRPr>
          </a:p>
          <a:p>
            <a:pPr marL="257184" indent="-257184">
              <a:buAutoNum type="arabicPeriod" startAt="2"/>
            </a:pPr>
            <a:r>
              <a:rPr lang="en-GB" sz="1400" dirty="0">
                <a:latin typeface="Impact" panose="020B0806030902050204" pitchFamily="34" charset="0"/>
              </a:rPr>
              <a:t>Options </a:t>
            </a:r>
            <a:r>
              <a:rPr lang="en-GB" sz="800" dirty="0">
                <a:latin typeface="Impact" panose="020B0806030902050204" pitchFamily="34" charset="0"/>
              </a:rPr>
              <a:t>(GCSE Taster)</a:t>
            </a:r>
            <a:endParaRPr lang="en-GB" sz="800" dirty="0">
              <a:latin typeface="Arial Nova" panose="020B0504020202020204" pitchFamily="34" charset="0"/>
            </a:endParaRPr>
          </a:p>
          <a:p>
            <a:r>
              <a:rPr lang="en-GB" sz="1400" dirty="0">
                <a:latin typeface="Arial Nova" panose="020B0504020202020204" pitchFamily="34" charset="0"/>
              </a:rPr>
              <a:t>Choose from: GCSE Fine Art / Textile Design / 3D Design / Hospitality &amp; Catering</a:t>
            </a:r>
          </a:p>
          <a:p>
            <a:endParaRPr lang="en-GB" sz="1400" dirty="0">
              <a:latin typeface="Impact" panose="020B0806030902050204" pitchFamily="34" charset="0"/>
            </a:endParaRPr>
          </a:p>
          <a:p>
            <a:pPr marL="257184" indent="-257184">
              <a:buFont typeface="+mj-lt"/>
              <a:buAutoNum type="arabicPeriod" startAt="6"/>
            </a:pPr>
            <a:r>
              <a:rPr lang="en-GB" sz="1400" dirty="0">
                <a:latin typeface="Impact" panose="020B0806030902050204" pitchFamily="34" charset="0"/>
              </a:rPr>
              <a:t>Year 10</a:t>
            </a:r>
          </a:p>
          <a:p>
            <a:endParaRPr lang="en-GB" sz="1400" dirty="0">
              <a:latin typeface="Impact" panose="020B0806030902050204" pitchFamily="34" charset="0"/>
            </a:endParaRPr>
          </a:p>
          <a:p>
            <a:endParaRPr lang="en-GB" sz="1400" dirty="0">
              <a:latin typeface="Impact" panose="020B0806030902050204" pitchFamily="34" charset="0"/>
            </a:endParaRPr>
          </a:p>
          <a:p>
            <a:endParaRPr lang="en-GB" sz="1400" dirty="0">
              <a:latin typeface="Impact" panose="020B0806030902050204" pitchFamily="34" charset="0"/>
            </a:endParaRPr>
          </a:p>
          <a:p>
            <a:endParaRPr lang="en-GB" sz="1400" dirty="0">
              <a:latin typeface="Impact" panose="020B0806030902050204" pitchFamily="34" charset="0"/>
            </a:endParaRPr>
          </a:p>
          <a:p>
            <a:endParaRPr lang="en-GB" sz="1400" dirty="0">
              <a:latin typeface="Impact" panose="020B0806030902050204" pitchFamily="34" charset="0"/>
            </a:endParaRPr>
          </a:p>
          <a:p>
            <a:endParaRPr lang="en-GB" sz="1400" dirty="0">
              <a:latin typeface="Impact" panose="020B0806030902050204" pitchFamily="34" charset="0"/>
            </a:endParaRPr>
          </a:p>
          <a:p>
            <a:endParaRPr lang="en-GB" sz="1400" dirty="0">
              <a:latin typeface="Impact" panose="020B0806030902050204" pitchFamily="34" charset="0"/>
            </a:endParaRPr>
          </a:p>
          <a:p>
            <a:endParaRPr lang="en-GB" sz="1400" dirty="0">
              <a:latin typeface="Impact" panose="020B0806030902050204" pitchFamily="34" charset="0"/>
            </a:endParaRPr>
          </a:p>
          <a:p>
            <a:pPr marL="257184" indent="-257184">
              <a:buFont typeface="+mj-lt"/>
              <a:buAutoNum type="arabicPeriod" startAt="7"/>
            </a:pPr>
            <a:r>
              <a:rPr lang="en-GB" sz="1400" dirty="0">
                <a:latin typeface="Impact" panose="020B0806030902050204" pitchFamily="34" charset="0"/>
              </a:rPr>
              <a:t>Year 11</a:t>
            </a:r>
          </a:p>
          <a:p>
            <a:pPr marL="257184" indent="-257184">
              <a:buAutoNum type="arabicPeriod" startAt="7"/>
            </a:pPr>
            <a:endParaRPr lang="en-GB" sz="1400" dirty="0">
              <a:latin typeface="Impact" panose="020B0806030902050204" pitchFamily="34" charset="0"/>
            </a:endParaRPr>
          </a:p>
          <a:p>
            <a:pPr marL="257184" indent="-257184">
              <a:buAutoNum type="arabicPeriod" startAt="7"/>
            </a:pPr>
            <a:endParaRPr lang="en-GB" sz="1400" dirty="0">
              <a:latin typeface="Impact" panose="020B0806030902050204" pitchFamily="34" charset="0"/>
            </a:endParaRPr>
          </a:p>
          <a:p>
            <a:pPr marL="257184" indent="-257184">
              <a:buAutoNum type="arabicPeriod" startAt="7"/>
            </a:pPr>
            <a:endParaRPr lang="en-GB" sz="1400" dirty="0">
              <a:latin typeface="Impact" panose="020B0806030902050204" pitchFamily="34" charset="0"/>
            </a:endParaRPr>
          </a:p>
          <a:p>
            <a:endParaRPr lang="en-GB" sz="1400" dirty="0">
              <a:latin typeface="Impact" panose="020B0806030902050204" pitchFamily="34" charset="0"/>
            </a:endParaRPr>
          </a:p>
          <a:p>
            <a:endParaRPr lang="en-GB" sz="1400" dirty="0">
              <a:latin typeface="Impact" panose="020B0806030902050204" pitchFamily="34" charset="0"/>
            </a:endParaRPr>
          </a:p>
          <a:p>
            <a:pPr marL="257184" indent="-257184">
              <a:buFont typeface="+mj-lt"/>
              <a:buAutoNum type="arabicPeriod" startAt="8"/>
            </a:pPr>
            <a:r>
              <a:rPr lang="en-GB" sz="1400" dirty="0">
                <a:latin typeface="Impact" panose="020B0806030902050204" pitchFamily="34" charset="0"/>
              </a:rPr>
              <a:t>Higher Education</a:t>
            </a:r>
          </a:p>
          <a:p>
            <a:r>
              <a:rPr lang="en-GB" sz="1400" dirty="0">
                <a:latin typeface="Arial Nova" panose="020B0504020202020204" pitchFamily="34" charset="0"/>
              </a:rPr>
              <a:t>Limehurst enjoy links with local KS5+ providers via workshops, and visits - Examples of local entry requirements for ADT: </a:t>
            </a:r>
          </a:p>
          <a:p>
            <a:r>
              <a:rPr lang="en-GB" sz="1400" u="sng" dirty="0">
                <a:latin typeface="Arial Nova" panose="020B0504020202020204" pitchFamily="34" charset="0"/>
              </a:rPr>
              <a:t>Loughborough College and Rawlins: </a:t>
            </a:r>
            <a:r>
              <a:rPr lang="en-GB" sz="1400" dirty="0">
                <a:latin typeface="Arial Nova" panose="020B0504020202020204" pitchFamily="34" charset="0"/>
              </a:rPr>
              <a:t>Five grade 4 and above (</a:t>
            </a:r>
            <a:r>
              <a:rPr lang="en-GB" sz="1400" dirty="0" err="1">
                <a:latin typeface="Arial Nova" panose="020B0504020202020204" pitchFamily="34" charset="0"/>
              </a:rPr>
              <a:t>incl</a:t>
            </a:r>
            <a:r>
              <a:rPr lang="en-GB" sz="1400" dirty="0">
                <a:latin typeface="Arial Nova" panose="020B0504020202020204" pitchFamily="34" charset="0"/>
              </a:rPr>
              <a:t> English &amp; Maths) one to be a directly linked GCSE to your chosen course. </a:t>
            </a:r>
          </a:p>
          <a:p>
            <a:r>
              <a:rPr lang="en-GB" sz="1400" u="sng" dirty="0">
                <a:latin typeface="Arial Nova" panose="020B0504020202020204" pitchFamily="34" charset="0"/>
              </a:rPr>
              <a:t>Delisle: </a:t>
            </a:r>
            <a:r>
              <a:rPr lang="en-GB" sz="1400" dirty="0">
                <a:latin typeface="Arial Nova" panose="020B0504020202020204" pitchFamily="34" charset="0"/>
              </a:rPr>
              <a:t>Two grade 5 and above plus four grade 4 and above (</a:t>
            </a:r>
            <a:r>
              <a:rPr lang="en-GB" sz="1400" dirty="0" err="1">
                <a:latin typeface="Arial Nova" panose="020B0504020202020204" pitchFamily="34" charset="0"/>
              </a:rPr>
              <a:t>inclu</a:t>
            </a:r>
            <a:r>
              <a:rPr lang="en-GB" sz="1400" dirty="0">
                <a:latin typeface="Arial Nova" panose="020B0504020202020204" pitchFamily="34" charset="0"/>
              </a:rPr>
              <a:t> English &amp; Maths) one to be a directly linked GCSE to your chosen course.</a:t>
            </a:r>
          </a:p>
          <a:p>
            <a:r>
              <a:rPr lang="en-GB" sz="1400" dirty="0">
                <a:latin typeface="Arial Nova" panose="020B0504020202020204" pitchFamily="34" charset="0"/>
              </a:rPr>
              <a:t>Courses are focused on the personal journey into mastering your chosen specialism, this can be done academically (via A-Levels for example) or vocationally (via BTEC’s or apprenticeships for example)</a:t>
            </a:r>
            <a:endParaRPr lang="en-GB" sz="1400" dirty="0">
              <a:latin typeface="Impact" panose="020B0806030902050204" pitchFamily="34" charset="0"/>
            </a:endParaRPr>
          </a:p>
          <a:p>
            <a:endParaRPr lang="en-GB" sz="1400" dirty="0">
              <a:latin typeface="Impact" panose="020B0806030902050204" pitchFamily="34" charset="0"/>
            </a:endParaRPr>
          </a:p>
          <a:p>
            <a:pPr marL="257184" indent="-257184">
              <a:buFont typeface="+mj-lt"/>
              <a:buAutoNum type="arabicPeriod" startAt="9"/>
            </a:pPr>
            <a:r>
              <a:rPr lang="en-GB" sz="1400" dirty="0">
                <a:latin typeface="Impact" panose="020B0806030902050204" pitchFamily="34" charset="0"/>
              </a:rPr>
              <a:t>Further Opportunities </a:t>
            </a:r>
          </a:p>
          <a:p>
            <a:r>
              <a:rPr lang="en-GB" sz="1400" dirty="0">
                <a:latin typeface="Arial Nova" panose="020B0504020202020204" pitchFamily="34" charset="0"/>
              </a:rPr>
              <a:t>Loughborough has a world class university for ADT, creative industries are growing, and top ranked skills such as collaboration, adaptability, creativity, and time management are naturally developed when studying ADT. Possible exciting careers include: Film Maker, Tattoo Artist, Book Illustrator, Sportswear Designer, Upholstery Designer, Image Consultant, Game Designer, Carpenter, Inventor, Food Critic, Events Caterer, Restaurant Manager… and SO many more!												</a:t>
            </a:r>
          </a:p>
          <a:p>
            <a:r>
              <a:rPr lang="en-GB" sz="1400" dirty="0">
                <a:latin typeface="Arial Nova" panose="020B0504020202020204" pitchFamily="34" charset="0"/>
              </a:rPr>
              <a:t>																				</a:t>
            </a:r>
            <a:r>
              <a:rPr lang="en-GB" sz="2400" dirty="0">
                <a:latin typeface="Impact" panose="020B0806030902050204" pitchFamily="34" charset="0"/>
              </a:rPr>
              <a:t>#ADTforlife</a:t>
            </a:r>
          </a:p>
        </p:txBody>
      </p:sp>
      <p:sp>
        <p:nvSpPr>
          <p:cNvPr id="38" name="Left Brace 37">
            <a:extLst>
              <a:ext uri="{FF2B5EF4-FFF2-40B4-BE49-F238E27FC236}">
                <a16:creationId xmlns:a16="http://schemas.microsoft.com/office/drawing/2014/main" id="{93240582-B0A6-47FC-AACE-C904C89C1FAA}"/>
              </a:ext>
            </a:extLst>
          </p:cNvPr>
          <p:cNvSpPr/>
          <p:nvPr/>
        </p:nvSpPr>
        <p:spPr>
          <a:xfrm>
            <a:off x="598202" y="7548401"/>
            <a:ext cx="287721" cy="1836232"/>
          </a:xfrm>
          <a:prstGeom prst="leftBrace">
            <a:avLst>
              <a:gd name="adj1" fmla="val 42424"/>
              <a:gd name="adj2" fmla="val 50000"/>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1351"/>
          </a:p>
        </p:txBody>
      </p:sp>
      <p:sp>
        <p:nvSpPr>
          <p:cNvPr id="39" name="Left Brace 38">
            <a:extLst>
              <a:ext uri="{FF2B5EF4-FFF2-40B4-BE49-F238E27FC236}">
                <a16:creationId xmlns:a16="http://schemas.microsoft.com/office/drawing/2014/main" id="{B2206739-17C1-4D99-B10E-E0630D563FF8}"/>
              </a:ext>
            </a:extLst>
          </p:cNvPr>
          <p:cNvSpPr/>
          <p:nvPr/>
        </p:nvSpPr>
        <p:spPr>
          <a:xfrm>
            <a:off x="682953" y="9462242"/>
            <a:ext cx="219239" cy="2125300"/>
          </a:xfrm>
          <a:prstGeom prst="leftBrace">
            <a:avLst>
              <a:gd name="adj1" fmla="val 42424"/>
              <a:gd name="adj2" fmla="val 50000"/>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1351"/>
          </a:p>
        </p:txBody>
      </p:sp>
      <p:sp>
        <p:nvSpPr>
          <p:cNvPr id="41" name="TextBox 40">
            <a:extLst>
              <a:ext uri="{FF2B5EF4-FFF2-40B4-BE49-F238E27FC236}">
                <a16:creationId xmlns:a16="http://schemas.microsoft.com/office/drawing/2014/main" id="{D15A6082-82AF-4D40-811F-17EE3FD67571}"/>
              </a:ext>
            </a:extLst>
          </p:cNvPr>
          <p:cNvSpPr txBox="1"/>
          <p:nvPr/>
        </p:nvSpPr>
        <p:spPr>
          <a:xfrm>
            <a:off x="103999" y="5770929"/>
            <a:ext cx="892096" cy="307777"/>
          </a:xfrm>
          <a:prstGeom prst="rect">
            <a:avLst/>
          </a:prstGeom>
          <a:noFill/>
        </p:spPr>
        <p:txBody>
          <a:bodyPr wrap="square" rtlCol="0">
            <a:spAutoFit/>
          </a:bodyPr>
          <a:lstStyle/>
          <a:p>
            <a:r>
              <a:rPr lang="en-GB" sz="1400">
                <a:latin typeface="Impact" panose="020B0806030902050204" pitchFamily="34" charset="0"/>
              </a:rPr>
              <a:t>&lt;KS2</a:t>
            </a:r>
          </a:p>
        </p:txBody>
      </p:sp>
      <p:sp>
        <p:nvSpPr>
          <p:cNvPr id="42" name="TextBox 41">
            <a:extLst>
              <a:ext uri="{FF2B5EF4-FFF2-40B4-BE49-F238E27FC236}">
                <a16:creationId xmlns:a16="http://schemas.microsoft.com/office/drawing/2014/main" id="{4BB91FB5-90F5-497E-B50B-B7ED1BA17348}"/>
              </a:ext>
            </a:extLst>
          </p:cNvPr>
          <p:cNvSpPr txBox="1"/>
          <p:nvPr/>
        </p:nvSpPr>
        <p:spPr>
          <a:xfrm>
            <a:off x="87642" y="8294557"/>
            <a:ext cx="892096" cy="307777"/>
          </a:xfrm>
          <a:prstGeom prst="rect">
            <a:avLst/>
          </a:prstGeom>
          <a:noFill/>
        </p:spPr>
        <p:txBody>
          <a:bodyPr wrap="square" rtlCol="0">
            <a:spAutoFit/>
          </a:bodyPr>
          <a:lstStyle/>
          <a:p>
            <a:r>
              <a:rPr lang="en-GB" sz="1400">
                <a:latin typeface="Impact" panose="020B0806030902050204" pitchFamily="34" charset="0"/>
              </a:rPr>
              <a:t>KS3</a:t>
            </a:r>
          </a:p>
        </p:txBody>
      </p:sp>
      <p:sp>
        <p:nvSpPr>
          <p:cNvPr id="43" name="TextBox 42">
            <a:extLst>
              <a:ext uri="{FF2B5EF4-FFF2-40B4-BE49-F238E27FC236}">
                <a16:creationId xmlns:a16="http://schemas.microsoft.com/office/drawing/2014/main" id="{DCB76513-D8BE-4BF7-977D-C7011E52288B}"/>
              </a:ext>
            </a:extLst>
          </p:cNvPr>
          <p:cNvSpPr txBox="1"/>
          <p:nvPr/>
        </p:nvSpPr>
        <p:spPr>
          <a:xfrm>
            <a:off x="104686" y="10359417"/>
            <a:ext cx="892096" cy="307777"/>
          </a:xfrm>
          <a:prstGeom prst="rect">
            <a:avLst/>
          </a:prstGeom>
          <a:noFill/>
        </p:spPr>
        <p:txBody>
          <a:bodyPr wrap="square" rtlCol="0">
            <a:spAutoFit/>
          </a:bodyPr>
          <a:lstStyle/>
          <a:p>
            <a:r>
              <a:rPr lang="en-GB" sz="1400">
                <a:latin typeface="Impact" panose="020B0806030902050204" pitchFamily="34" charset="0"/>
              </a:rPr>
              <a:t>KS4</a:t>
            </a:r>
          </a:p>
        </p:txBody>
      </p:sp>
      <p:sp>
        <p:nvSpPr>
          <p:cNvPr id="44" name="TextBox 43">
            <a:extLst>
              <a:ext uri="{FF2B5EF4-FFF2-40B4-BE49-F238E27FC236}">
                <a16:creationId xmlns:a16="http://schemas.microsoft.com/office/drawing/2014/main" id="{43DF0EFE-9A10-4F5D-A76C-0C66986446DE}"/>
              </a:ext>
            </a:extLst>
          </p:cNvPr>
          <p:cNvSpPr txBox="1"/>
          <p:nvPr/>
        </p:nvSpPr>
        <p:spPr>
          <a:xfrm>
            <a:off x="90377" y="12484717"/>
            <a:ext cx="892096" cy="307777"/>
          </a:xfrm>
          <a:prstGeom prst="rect">
            <a:avLst/>
          </a:prstGeom>
          <a:noFill/>
        </p:spPr>
        <p:txBody>
          <a:bodyPr wrap="square" rtlCol="0">
            <a:spAutoFit/>
          </a:bodyPr>
          <a:lstStyle/>
          <a:p>
            <a:r>
              <a:rPr lang="en-GB" sz="1400">
                <a:latin typeface="Impact" panose="020B0806030902050204" pitchFamily="34" charset="0"/>
              </a:rPr>
              <a:t>KS5&gt;</a:t>
            </a:r>
          </a:p>
        </p:txBody>
      </p:sp>
      <p:graphicFrame>
        <p:nvGraphicFramePr>
          <p:cNvPr id="45" name="Table 44">
            <a:extLst>
              <a:ext uri="{FF2B5EF4-FFF2-40B4-BE49-F238E27FC236}">
                <a16:creationId xmlns:a16="http://schemas.microsoft.com/office/drawing/2014/main" id="{0583C3CF-C8A2-4666-9D88-16A76BCD8614}"/>
              </a:ext>
            </a:extLst>
          </p:cNvPr>
          <p:cNvGraphicFramePr>
            <a:graphicFrameLocks noGrp="1"/>
          </p:cNvGraphicFramePr>
          <p:nvPr>
            <p:extLst>
              <p:ext uri="{D42A27DB-BD31-4B8C-83A1-F6EECF244321}">
                <p14:modId xmlns:p14="http://schemas.microsoft.com/office/powerpoint/2010/main" val="1345350226"/>
              </p:ext>
            </p:extLst>
          </p:nvPr>
        </p:nvGraphicFramePr>
        <p:xfrm>
          <a:off x="2785730" y="7585040"/>
          <a:ext cx="8808072" cy="1500487"/>
        </p:xfrm>
        <a:graphic>
          <a:graphicData uri="http://schemas.openxmlformats.org/drawingml/2006/table">
            <a:tbl>
              <a:tblPr firstRow="1" bandRow="1">
                <a:tableStyleId>{5940675A-B579-460E-94D1-54222C63F5DA}</a:tableStyleId>
              </a:tblPr>
              <a:tblGrid>
                <a:gridCol w="2202018">
                  <a:extLst>
                    <a:ext uri="{9D8B030D-6E8A-4147-A177-3AD203B41FA5}">
                      <a16:colId xmlns:a16="http://schemas.microsoft.com/office/drawing/2014/main" val="3591338029"/>
                    </a:ext>
                  </a:extLst>
                </a:gridCol>
                <a:gridCol w="2202018">
                  <a:extLst>
                    <a:ext uri="{9D8B030D-6E8A-4147-A177-3AD203B41FA5}">
                      <a16:colId xmlns:a16="http://schemas.microsoft.com/office/drawing/2014/main" val="2232148537"/>
                    </a:ext>
                  </a:extLst>
                </a:gridCol>
                <a:gridCol w="2202018">
                  <a:extLst>
                    <a:ext uri="{9D8B030D-6E8A-4147-A177-3AD203B41FA5}">
                      <a16:colId xmlns:a16="http://schemas.microsoft.com/office/drawing/2014/main" val="1016937597"/>
                    </a:ext>
                  </a:extLst>
                </a:gridCol>
                <a:gridCol w="2202018">
                  <a:extLst>
                    <a:ext uri="{9D8B030D-6E8A-4147-A177-3AD203B41FA5}">
                      <a16:colId xmlns:a16="http://schemas.microsoft.com/office/drawing/2014/main" val="1329289565"/>
                    </a:ext>
                  </a:extLst>
                </a:gridCol>
              </a:tblGrid>
              <a:tr h="381703">
                <a:tc>
                  <a:txBody>
                    <a:bodyPr/>
                    <a:lstStyle/>
                    <a:p>
                      <a:pPr algn="ctr"/>
                      <a:r>
                        <a:rPr lang="en-GB" sz="1100" dirty="0">
                          <a:latin typeface="Arial Nova" panose="020B0504020202020204" pitchFamily="34" charset="0"/>
                        </a:rPr>
                        <a:t>Pop Art</a:t>
                      </a:r>
                    </a:p>
                  </a:txBody>
                  <a:tcPr marL="68580" marR="68580" marT="34289" marB="34289">
                    <a:solidFill>
                      <a:schemeClr val="bg1">
                        <a:lumMod val="75000"/>
                      </a:schemeClr>
                    </a:solidFill>
                  </a:tcPr>
                </a:tc>
                <a:tc>
                  <a:txBody>
                    <a:bodyPr/>
                    <a:lstStyle/>
                    <a:p>
                      <a:pPr algn="ctr"/>
                      <a:r>
                        <a:rPr lang="en-GB" sz="1100" dirty="0" err="1">
                          <a:latin typeface="Arial Nova" panose="020B0504020202020204" pitchFamily="34" charset="0"/>
                        </a:rPr>
                        <a:t>Pix</a:t>
                      </a:r>
                      <a:r>
                        <a:rPr lang="en-GB" sz="1100" dirty="0">
                          <a:latin typeface="Arial Nova" panose="020B0504020202020204" pitchFamily="34" charset="0"/>
                        </a:rPr>
                        <a:t>-Tiles</a:t>
                      </a:r>
                    </a:p>
                  </a:txBody>
                  <a:tcPr marL="68580" marR="68580" marT="34289" marB="34289">
                    <a:solidFill>
                      <a:schemeClr val="bg1">
                        <a:lumMod val="75000"/>
                      </a:schemeClr>
                    </a:solidFill>
                  </a:tcPr>
                </a:tc>
                <a:tc>
                  <a:txBody>
                    <a:bodyPr/>
                    <a:lstStyle/>
                    <a:p>
                      <a:pPr algn="ctr"/>
                      <a:r>
                        <a:rPr lang="en-GB" sz="1100" b="0" dirty="0">
                          <a:solidFill>
                            <a:schemeClr val="tx1"/>
                          </a:solidFill>
                          <a:latin typeface="Arial Nova" panose="020B0504020202020204" pitchFamily="34" charset="0"/>
                        </a:rPr>
                        <a:t>Typography / Workshop H&amp;S </a:t>
                      </a:r>
                    </a:p>
                  </a:txBody>
                  <a:tcPr marL="68580" marR="68580" marT="34289" marB="34289">
                    <a:solidFill>
                      <a:schemeClr val="bg1">
                        <a:lumMod val="75000"/>
                      </a:schemeClr>
                    </a:solidFill>
                  </a:tcPr>
                </a:tc>
                <a:tc>
                  <a:txBody>
                    <a:bodyPr/>
                    <a:lstStyle/>
                    <a:p>
                      <a:pPr algn="ctr"/>
                      <a:r>
                        <a:rPr lang="en-GB" sz="1100" dirty="0">
                          <a:latin typeface="Arial Nova" panose="020B0504020202020204" pitchFamily="34" charset="0"/>
                        </a:rPr>
                        <a:t>Introduction</a:t>
                      </a:r>
                    </a:p>
                  </a:txBody>
                  <a:tcPr marL="68580" marR="68580" marT="34289" marB="34289">
                    <a:solidFill>
                      <a:schemeClr val="bg1">
                        <a:lumMod val="75000"/>
                      </a:schemeClr>
                    </a:solidFill>
                  </a:tcPr>
                </a:tc>
                <a:extLst>
                  <a:ext uri="{0D108BD9-81ED-4DB2-BD59-A6C34878D82A}">
                    <a16:rowId xmlns:a16="http://schemas.microsoft.com/office/drawing/2014/main" val="3226245159"/>
                  </a:ext>
                </a:extLst>
              </a:tr>
              <a:tr h="360627">
                <a:tc>
                  <a:txBody>
                    <a:bodyPr/>
                    <a:lstStyle/>
                    <a:p>
                      <a:pPr algn="ctr"/>
                      <a:r>
                        <a:rPr lang="en-GB" sz="1100" dirty="0">
                          <a:latin typeface="Arial Nova"/>
                        </a:rPr>
                        <a:t>Day of the Dead</a:t>
                      </a:r>
                    </a:p>
                  </a:txBody>
                  <a:tcPr marL="68580" marR="68580" marT="34289" marB="34289">
                    <a:solidFill>
                      <a:schemeClr val="bg1">
                        <a:lumMod val="75000"/>
                      </a:schemeClr>
                    </a:solidFill>
                  </a:tcPr>
                </a:tc>
                <a:tc>
                  <a:txBody>
                    <a:bodyPr/>
                    <a:lstStyle/>
                    <a:p>
                      <a:pPr algn="ctr"/>
                      <a:r>
                        <a:rPr lang="en-GB" sz="1100" dirty="0">
                          <a:latin typeface="Arial Nova" panose="020B0504020202020204" pitchFamily="34" charset="0"/>
                        </a:rPr>
                        <a:t>A Piece of Cake</a:t>
                      </a:r>
                    </a:p>
                  </a:txBody>
                  <a:tcPr marL="68580" marR="68580" marT="34289" marB="34289">
                    <a:solidFill>
                      <a:schemeClr val="bg1">
                        <a:lumMod val="75000"/>
                      </a:schemeClr>
                    </a:solidFill>
                  </a:tcPr>
                </a:tc>
                <a:tc>
                  <a:txBody>
                    <a:bodyPr/>
                    <a:lstStyle/>
                    <a:p>
                      <a:pPr algn="ctr"/>
                      <a:r>
                        <a:rPr lang="en-GB" sz="1100" b="0" dirty="0">
                          <a:solidFill>
                            <a:schemeClr val="tx1"/>
                          </a:solidFill>
                          <a:latin typeface="Arial Nova"/>
                        </a:rPr>
                        <a:t>Puzzle / Skill Builder</a:t>
                      </a:r>
                    </a:p>
                  </a:txBody>
                  <a:tcPr marL="68580" marR="68580" marT="34289" marB="34289">
                    <a:solidFill>
                      <a:schemeClr val="bg1">
                        <a:lumMod val="75000"/>
                      </a:schemeClr>
                    </a:solidFill>
                  </a:tcPr>
                </a:tc>
                <a:tc>
                  <a:txBody>
                    <a:bodyPr/>
                    <a:lstStyle/>
                    <a:p>
                      <a:pPr algn="ctr"/>
                      <a:r>
                        <a:rPr lang="en-GB" sz="1100" dirty="0">
                          <a:latin typeface="Arial Nova" panose="020B0504020202020204" pitchFamily="34" charset="0"/>
                        </a:rPr>
                        <a:t>Diet &amp; Health / World Food</a:t>
                      </a:r>
                    </a:p>
                  </a:txBody>
                  <a:tcPr marL="68580" marR="68580" marT="34289" marB="34289">
                    <a:solidFill>
                      <a:schemeClr val="bg1">
                        <a:lumMod val="75000"/>
                      </a:schemeClr>
                    </a:solidFill>
                  </a:tcPr>
                </a:tc>
                <a:extLst>
                  <a:ext uri="{0D108BD9-81ED-4DB2-BD59-A6C34878D82A}">
                    <a16:rowId xmlns:a16="http://schemas.microsoft.com/office/drawing/2014/main" val="1731389429"/>
                  </a:ext>
                </a:extLst>
              </a:tr>
              <a:tr h="397530">
                <a:tc rowSpan="2">
                  <a:txBody>
                    <a:bodyPr/>
                    <a:lstStyle/>
                    <a:p>
                      <a:pPr algn="ctr"/>
                      <a:r>
                        <a:rPr lang="en-GB" sz="1100" dirty="0">
                          <a:latin typeface="Arial Nova"/>
                        </a:rPr>
                        <a:t>Portraiture</a:t>
                      </a:r>
                    </a:p>
                  </a:txBody>
                  <a:tcPr marL="68580" marR="68580" marT="34289" marB="34289">
                    <a:solidFill>
                      <a:schemeClr val="bg1">
                        <a:lumMod val="75000"/>
                      </a:schemeClr>
                    </a:solidFill>
                  </a:tcPr>
                </a:tc>
                <a:tc>
                  <a:txBody>
                    <a:bodyPr/>
                    <a:lstStyle/>
                    <a:p>
                      <a:pPr algn="ctr"/>
                      <a:r>
                        <a:rPr lang="en-GB" sz="1100" dirty="0">
                          <a:latin typeface="Arial Nova" panose="020B0504020202020204" pitchFamily="34" charset="0"/>
                        </a:rPr>
                        <a:t>Influential Embroidery </a:t>
                      </a:r>
                    </a:p>
                  </a:txBody>
                  <a:tcPr marL="68580" marR="68580" marT="34289" marB="34289">
                    <a:solidFill>
                      <a:schemeClr val="bg1">
                        <a:lumMod val="75000"/>
                      </a:schemeClr>
                    </a:solidFill>
                  </a:tcPr>
                </a:tc>
                <a:tc>
                  <a:txBody>
                    <a:bodyPr/>
                    <a:lstStyle/>
                    <a:p>
                      <a:pPr algn="ctr"/>
                      <a:r>
                        <a:rPr lang="en-GB" sz="1100" b="0" dirty="0">
                          <a:solidFill>
                            <a:schemeClr val="tx1"/>
                          </a:solidFill>
                          <a:latin typeface="Arial Nova" panose="020B0504020202020204" pitchFamily="34" charset="0"/>
                        </a:rPr>
                        <a:t>Cardboard Modelling </a:t>
                      </a:r>
                    </a:p>
                  </a:txBody>
                  <a:tcPr marL="68580" marR="68580" marT="34289" marB="34289">
                    <a:solidFill>
                      <a:schemeClr val="bg1">
                        <a:lumMod val="75000"/>
                      </a:schemeClr>
                    </a:solidFill>
                  </a:tcPr>
                </a:tc>
                <a:tc>
                  <a:txBody>
                    <a:bodyPr/>
                    <a:lstStyle/>
                    <a:p>
                      <a:pPr algn="ctr"/>
                      <a:r>
                        <a:rPr lang="en-GB" sz="1100" dirty="0">
                          <a:latin typeface="Arial Nova" panose="020B0504020202020204" pitchFamily="34" charset="0"/>
                        </a:rPr>
                        <a:t>Making Choice: Dietary Needs</a:t>
                      </a:r>
                    </a:p>
                  </a:txBody>
                  <a:tcPr marL="68580" marR="68580" marT="34289" marB="34289">
                    <a:solidFill>
                      <a:schemeClr val="bg1">
                        <a:lumMod val="75000"/>
                      </a:schemeClr>
                    </a:solidFill>
                  </a:tcPr>
                </a:tc>
                <a:extLst>
                  <a:ext uri="{0D108BD9-81ED-4DB2-BD59-A6C34878D82A}">
                    <a16:rowId xmlns:a16="http://schemas.microsoft.com/office/drawing/2014/main" val="3593483092"/>
                  </a:ext>
                </a:extLst>
              </a:tr>
              <a:tr h="360627">
                <a:tc vMerge="1">
                  <a:txBody>
                    <a:bodyPr/>
                    <a:lstStyle/>
                    <a:p>
                      <a:pPr algn="ctr"/>
                      <a:endParaRPr lang="en-GB" sz="1100" dirty="0">
                        <a:latin typeface="Arial Nova" panose="020B0504020202020204" pitchFamily="34" charset="0"/>
                      </a:endParaRPr>
                    </a:p>
                  </a:txBody>
                  <a:tcPr marL="68580" marR="68580" marT="34289" marB="34289">
                    <a:solidFill>
                      <a:schemeClr val="bg1">
                        <a:lumMod val="75000"/>
                      </a:schemeClr>
                    </a:solidFill>
                  </a:tcPr>
                </a:tc>
                <a:tc>
                  <a:txBody>
                    <a:bodyPr/>
                    <a:lstStyle/>
                    <a:p>
                      <a:pPr algn="ctr"/>
                      <a:r>
                        <a:rPr lang="en-GB" sz="1100" dirty="0">
                          <a:latin typeface="Arial Nova" panose="020B0504020202020204" pitchFamily="34" charset="0"/>
                        </a:rPr>
                        <a:t>Skin, Fur, Feathers, and Scales</a:t>
                      </a:r>
                    </a:p>
                  </a:txBody>
                  <a:tcPr marL="68580" marR="68580" marT="34289" marB="34289">
                    <a:solidFill>
                      <a:schemeClr val="bg1">
                        <a:lumMod val="75000"/>
                      </a:schemeClr>
                    </a:solidFill>
                  </a:tcPr>
                </a:tc>
                <a:tc>
                  <a:txBody>
                    <a:bodyPr/>
                    <a:lstStyle/>
                    <a:p>
                      <a:pPr algn="ctr"/>
                      <a:r>
                        <a:rPr lang="en-GB" sz="1100" b="0" dirty="0">
                          <a:solidFill>
                            <a:schemeClr val="tx1"/>
                          </a:solidFill>
                          <a:latin typeface="Arial Nova"/>
                        </a:rPr>
                        <a:t>Body Adornment</a:t>
                      </a:r>
                    </a:p>
                  </a:txBody>
                  <a:tcPr marL="68580" marR="68580" marT="34289" marB="34289">
                    <a:solidFill>
                      <a:schemeClr val="bg1">
                        <a:lumMod val="75000"/>
                      </a:schemeClr>
                    </a:solidFill>
                  </a:tcPr>
                </a:tc>
                <a:tc>
                  <a:txBody>
                    <a:bodyPr/>
                    <a:lstStyle/>
                    <a:p>
                      <a:pPr algn="ctr"/>
                      <a:r>
                        <a:rPr lang="en-GB" sz="1100" dirty="0">
                          <a:latin typeface="Arial Nova" panose="020B0504020202020204" pitchFamily="34" charset="0"/>
                        </a:rPr>
                        <a:t>H&amp;C Task: Two Course Meal</a:t>
                      </a:r>
                    </a:p>
                  </a:txBody>
                  <a:tcPr marL="68580" marR="68580" marT="34289" marB="34289">
                    <a:solidFill>
                      <a:schemeClr val="bg1">
                        <a:lumMod val="75000"/>
                      </a:schemeClr>
                    </a:solidFill>
                  </a:tcPr>
                </a:tc>
                <a:extLst>
                  <a:ext uri="{0D108BD9-81ED-4DB2-BD59-A6C34878D82A}">
                    <a16:rowId xmlns:a16="http://schemas.microsoft.com/office/drawing/2014/main" val="627043919"/>
                  </a:ext>
                </a:extLst>
              </a:tr>
            </a:tbl>
          </a:graphicData>
        </a:graphic>
      </p:graphicFrame>
      <p:pic>
        <p:nvPicPr>
          <p:cNvPr id="46" name="Picture 45">
            <a:extLst>
              <a:ext uri="{FF2B5EF4-FFF2-40B4-BE49-F238E27FC236}">
                <a16:creationId xmlns:a16="http://schemas.microsoft.com/office/drawing/2014/main" id="{C506CF4F-3757-4AAD-B2A1-40290E572CF8}"/>
              </a:ext>
            </a:extLst>
          </p:cNvPr>
          <p:cNvPicPr>
            <a:picLocks noChangeAspect="1"/>
          </p:cNvPicPr>
          <p:nvPr/>
        </p:nvPicPr>
        <p:blipFill>
          <a:blip r:embed="rId10"/>
          <a:stretch>
            <a:fillRect/>
          </a:stretch>
        </p:blipFill>
        <p:spPr>
          <a:xfrm>
            <a:off x="5908438" y="7123404"/>
            <a:ext cx="375123" cy="378124"/>
          </a:xfrm>
          <a:prstGeom prst="rect">
            <a:avLst/>
          </a:prstGeom>
        </p:spPr>
      </p:pic>
      <p:pic>
        <p:nvPicPr>
          <p:cNvPr id="47" name="Picture 46">
            <a:extLst>
              <a:ext uri="{FF2B5EF4-FFF2-40B4-BE49-F238E27FC236}">
                <a16:creationId xmlns:a16="http://schemas.microsoft.com/office/drawing/2014/main" id="{DDA62174-D414-419B-9CD2-1E3E40171006}"/>
              </a:ext>
            </a:extLst>
          </p:cNvPr>
          <p:cNvPicPr>
            <a:picLocks noChangeAspect="1"/>
          </p:cNvPicPr>
          <p:nvPr/>
        </p:nvPicPr>
        <p:blipFill>
          <a:blip r:embed="rId11"/>
          <a:stretch>
            <a:fillRect/>
          </a:stretch>
        </p:blipFill>
        <p:spPr>
          <a:xfrm>
            <a:off x="8192831" y="7146154"/>
            <a:ext cx="421857" cy="376005"/>
          </a:xfrm>
          <a:prstGeom prst="rect">
            <a:avLst/>
          </a:prstGeom>
        </p:spPr>
      </p:pic>
      <p:pic>
        <p:nvPicPr>
          <p:cNvPr id="48" name="Picture 47">
            <a:extLst>
              <a:ext uri="{FF2B5EF4-FFF2-40B4-BE49-F238E27FC236}">
                <a16:creationId xmlns:a16="http://schemas.microsoft.com/office/drawing/2014/main" id="{B4546B89-4140-4F5A-AEFB-07643709B60C}"/>
              </a:ext>
            </a:extLst>
          </p:cNvPr>
          <p:cNvPicPr>
            <a:picLocks noChangeAspect="1"/>
          </p:cNvPicPr>
          <p:nvPr/>
        </p:nvPicPr>
        <p:blipFill>
          <a:blip r:embed="rId12"/>
          <a:stretch>
            <a:fillRect/>
          </a:stretch>
        </p:blipFill>
        <p:spPr>
          <a:xfrm rot="10800000">
            <a:off x="3716778" y="7161294"/>
            <a:ext cx="365583" cy="354332"/>
          </a:xfrm>
          <a:prstGeom prst="rect">
            <a:avLst/>
          </a:prstGeom>
        </p:spPr>
      </p:pic>
      <p:pic>
        <p:nvPicPr>
          <p:cNvPr id="49" name="Picture 48">
            <a:extLst>
              <a:ext uri="{FF2B5EF4-FFF2-40B4-BE49-F238E27FC236}">
                <a16:creationId xmlns:a16="http://schemas.microsoft.com/office/drawing/2014/main" id="{1AEA5E53-7E8F-41D7-B6F1-5BF2E8525CED}"/>
              </a:ext>
            </a:extLst>
          </p:cNvPr>
          <p:cNvPicPr>
            <a:picLocks noChangeAspect="1"/>
          </p:cNvPicPr>
          <p:nvPr/>
        </p:nvPicPr>
        <p:blipFill>
          <a:blip r:embed="rId13"/>
          <a:stretch>
            <a:fillRect/>
          </a:stretch>
        </p:blipFill>
        <p:spPr>
          <a:xfrm>
            <a:off x="10394031" y="7130025"/>
            <a:ext cx="378124" cy="378124"/>
          </a:xfrm>
          <a:prstGeom prst="rect">
            <a:avLst/>
          </a:prstGeom>
        </p:spPr>
      </p:pic>
      <p:graphicFrame>
        <p:nvGraphicFramePr>
          <p:cNvPr id="50" name="Table 49">
            <a:extLst>
              <a:ext uri="{FF2B5EF4-FFF2-40B4-BE49-F238E27FC236}">
                <a16:creationId xmlns:a16="http://schemas.microsoft.com/office/drawing/2014/main" id="{247EAB10-D6CD-4F9B-8959-4B7C09358F8F}"/>
              </a:ext>
            </a:extLst>
          </p:cNvPr>
          <p:cNvGraphicFramePr>
            <a:graphicFrameLocks noGrp="1"/>
          </p:cNvGraphicFramePr>
          <p:nvPr>
            <p:extLst>
              <p:ext uri="{D42A27DB-BD31-4B8C-83A1-F6EECF244321}">
                <p14:modId xmlns:p14="http://schemas.microsoft.com/office/powerpoint/2010/main" val="3309646011"/>
              </p:ext>
            </p:extLst>
          </p:nvPr>
        </p:nvGraphicFramePr>
        <p:xfrm>
          <a:off x="2785730" y="9422094"/>
          <a:ext cx="8808072" cy="3322316"/>
        </p:xfrm>
        <a:graphic>
          <a:graphicData uri="http://schemas.openxmlformats.org/drawingml/2006/table">
            <a:tbl>
              <a:tblPr firstRow="1" bandRow="1">
                <a:tableStyleId>{5940675A-B579-460E-94D1-54222C63F5DA}</a:tableStyleId>
              </a:tblPr>
              <a:tblGrid>
                <a:gridCol w="2202018">
                  <a:extLst>
                    <a:ext uri="{9D8B030D-6E8A-4147-A177-3AD203B41FA5}">
                      <a16:colId xmlns:a16="http://schemas.microsoft.com/office/drawing/2014/main" val="3591338029"/>
                    </a:ext>
                  </a:extLst>
                </a:gridCol>
                <a:gridCol w="2202018">
                  <a:extLst>
                    <a:ext uri="{9D8B030D-6E8A-4147-A177-3AD203B41FA5}">
                      <a16:colId xmlns:a16="http://schemas.microsoft.com/office/drawing/2014/main" val="2232148537"/>
                    </a:ext>
                  </a:extLst>
                </a:gridCol>
                <a:gridCol w="2202018">
                  <a:extLst>
                    <a:ext uri="{9D8B030D-6E8A-4147-A177-3AD203B41FA5}">
                      <a16:colId xmlns:a16="http://schemas.microsoft.com/office/drawing/2014/main" val="1016937597"/>
                    </a:ext>
                  </a:extLst>
                </a:gridCol>
                <a:gridCol w="2202018">
                  <a:extLst>
                    <a:ext uri="{9D8B030D-6E8A-4147-A177-3AD203B41FA5}">
                      <a16:colId xmlns:a16="http://schemas.microsoft.com/office/drawing/2014/main" val="1329289565"/>
                    </a:ext>
                  </a:extLst>
                </a:gridCol>
              </a:tblGrid>
              <a:tr h="1139390">
                <a:tc rowSpan="2">
                  <a:txBody>
                    <a:bodyPr/>
                    <a:lstStyle/>
                    <a:p>
                      <a:pPr algn="ctr"/>
                      <a:r>
                        <a:rPr lang="en-GB" sz="1100" dirty="0">
                          <a:latin typeface="Arial Nova" panose="020B0504020202020204" pitchFamily="34" charset="0"/>
                        </a:rPr>
                        <a:t>U1 Change / Single</a:t>
                      </a:r>
                    </a:p>
                    <a:p>
                      <a:pPr algn="ctr"/>
                      <a:r>
                        <a:rPr lang="en-GB" sz="1100" dirty="0">
                          <a:latin typeface="Arial Nova" panose="020B0504020202020204" pitchFamily="34" charset="0"/>
                        </a:rPr>
                        <a:t>-</a:t>
                      </a:r>
                    </a:p>
                    <a:p>
                      <a:pPr marL="0" marR="0" lvl="0" indent="0" algn="ctr" defTabSz="1219170" rtl="0" eaLnBrk="1" fontAlgn="auto" latinLnBrk="0" hangingPunct="1">
                        <a:lnSpc>
                          <a:spcPct val="100000"/>
                        </a:lnSpc>
                        <a:spcBef>
                          <a:spcPts val="0"/>
                        </a:spcBef>
                        <a:spcAft>
                          <a:spcPts val="0"/>
                        </a:spcAft>
                        <a:buClrTx/>
                        <a:buSzTx/>
                        <a:buFontTx/>
                        <a:buNone/>
                        <a:tabLst/>
                        <a:defRPr/>
                      </a:pPr>
                      <a:r>
                        <a:rPr lang="en-GB" sz="1100" dirty="0">
                          <a:latin typeface="Arial Nova" panose="020B0504020202020204" pitchFamily="34" charset="0"/>
                        </a:rPr>
                        <a:t>Plus U1 Mock Exam </a:t>
                      </a:r>
                    </a:p>
                    <a:p>
                      <a:pPr algn="ctr"/>
                      <a:endParaRPr lang="en-GB" sz="1100" dirty="0">
                        <a:latin typeface="Arial Nova" panose="020B0504020202020204" pitchFamily="34" charset="0"/>
                      </a:endParaRPr>
                    </a:p>
                  </a:txBody>
                  <a:tcPr marL="68580" marR="68580" marT="34289" marB="34289">
                    <a:solidFill>
                      <a:schemeClr val="bg1">
                        <a:lumMod val="75000"/>
                      </a:schemeClr>
                    </a:solidFill>
                  </a:tcPr>
                </a:tc>
                <a:tc rowSpan="2">
                  <a:txBody>
                    <a:bodyPr/>
                    <a:lstStyle/>
                    <a:p>
                      <a:pPr algn="ctr"/>
                      <a:r>
                        <a:rPr lang="en-GB" sz="1100" dirty="0">
                          <a:latin typeface="Arial Nova" panose="020B0504020202020204" pitchFamily="34" charset="0"/>
                        </a:rPr>
                        <a:t>Under the Sea</a:t>
                      </a:r>
                    </a:p>
                    <a:p>
                      <a:pPr algn="ctr"/>
                      <a:r>
                        <a:rPr lang="en-GB" sz="1100" dirty="0">
                          <a:latin typeface="Arial Nova" panose="020B0504020202020204" pitchFamily="34" charset="0"/>
                        </a:rPr>
                        <a:t>-</a:t>
                      </a:r>
                    </a:p>
                    <a:p>
                      <a:pPr algn="ctr"/>
                      <a:r>
                        <a:rPr lang="en-GB" sz="1100" dirty="0">
                          <a:latin typeface="Arial Nova" panose="020B0504020202020204" pitchFamily="34" charset="0"/>
                        </a:rPr>
                        <a:t>U1 Portfolio</a:t>
                      </a:r>
                    </a:p>
                    <a:p>
                      <a:pPr algn="ctr"/>
                      <a:r>
                        <a:rPr lang="en-GB" sz="1100" dirty="0">
                          <a:latin typeface="Arial Nova" panose="020B0504020202020204" pitchFamily="34" charset="0"/>
                        </a:rPr>
                        <a:t>-</a:t>
                      </a:r>
                    </a:p>
                    <a:p>
                      <a:pPr marL="0" marR="0" lvl="0" indent="0" algn="ctr" defTabSz="1219170" rtl="0" eaLnBrk="1" fontAlgn="auto" latinLnBrk="0" hangingPunct="1">
                        <a:lnSpc>
                          <a:spcPct val="100000"/>
                        </a:lnSpc>
                        <a:spcBef>
                          <a:spcPts val="0"/>
                        </a:spcBef>
                        <a:spcAft>
                          <a:spcPts val="0"/>
                        </a:spcAft>
                        <a:buClrTx/>
                        <a:buSzTx/>
                        <a:buFontTx/>
                        <a:buNone/>
                        <a:tabLst/>
                        <a:defRPr/>
                      </a:pPr>
                      <a:r>
                        <a:rPr lang="en-GB" sz="1100" dirty="0">
                          <a:latin typeface="Arial Nova" panose="020B0504020202020204" pitchFamily="34" charset="0"/>
                        </a:rPr>
                        <a:t>Plus U1 Mock Exam </a:t>
                      </a:r>
                    </a:p>
                  </a:txBody>
                  <a:tcPr marL="68580" marR="68580" marT="34289" marB="34289">
                    <a:solidFill>
                      <a:schemeClr val="bg1">
                        <a:lumMod val="75000"/>
                      </a:schemeClr>
                    </a:solidFill>
                  </a:tcPr>
                </a:tc>
                <a:tc>
                  <a:txBody>
                    <a:bodyPr/>
                    <a:lstStyle/>
                    <a:p>
                      <a:pPr algn="ctr"/>
                      <a:r>
                        <a:rPr lang="en-GB" sz="1100" b="0" dirty="0">
                          <a:latin typeface="Arial Nova"/>
                        </a:rPr>
                        <a:t>Skill Building Intro</a:t>
                      </a:r>
                    </a:p>
                    <a:p>
                      <a:pPr algn="ctr"/>
                      <a:r>
                        <a:rPr lang="en-GB" sz="1100" b="0" dirty="0">
                          <a:latin typeface="Arial Nova"/>
                        </a:rPr>
                        <a:t>-</a:t>
                      </a:r>
                      <a:endParaRPr lang="en-US" b="0" dirty="0"/>
                    </a:p>
                    <a:p>
                      <a:pPr lvl="0" algn="ctr">
                        <a:buNone/>
                      </a:pPr>
                      <a:r>
                        <a:rPr lang="en-GB" sz="1100" dirty="0">
                          <a:latin typeface="Arial Nova"/>
                        </a:rPr>
                        <a:t>Wood: Toy Car</a:t>
                      </a:r>
                    </a:p>
                    <a:p>
                      <a:pPr lvl="0" algn="ctr">
                        <a:buNone/>
                      </a:pPr>
                      <a:r>
                        <a:rPr lang="en-GB" sz="1100" dirty="0">
                          <a:latin typeface="Arial Nova"/>
                        </a:rPr>
                        <a:t>Metal: Jewellery</a:t>
                      </a:r>
                    </a:p>
                    <a:p>
                      <a:pPr lvl="0" algn="ctr">
                        <a:buNone/>
                      </a:pPr>
                      <a:r>
                        <a:rPr lang="en-GB" sz="1100" dirty="0">
                          <a:latin typeface="Arial Nova"/>
                        </a:rPr>
                        <a:t>Plastic: Manipulation</a:t>
                      </a:r>
                    </a:p>
                    <a:p>
                      <a:pPr lvl="0" algn="ctr">
                        <a:buNone/>
                      </a:pPr>
                      <a:r>
                        <a:rPr lang="en-GB" sz="1100" dirty="0">
                          <a:latin typeface="Arial Nova"/>
                        </a:rPr>
                        <a:t>CAD: 2D Design</a:t>
                      </a:r>
                    </a:p>
                    <a:p>
                      <a:pPr lvl="0" algn="ctr">
                        <a:buNone/>
                      </a:pPr>
                      <a:endParaRPr lang="en-GB" sz="1100" dirty="0">
                        <a:latin typeface="Arial Nova"/>
                      </a:endParaRPr>
                    </a:p>
                  </a:txBody>
                  <a:tcPr marL="68580" marR="68580" marT="34289" marB="34289">
                    <a:solidFill>
                      <a:schemeClr val="bg1">
                        <a:lumMod val="75000"/>
                      </a:schemeClr>
                    </a:solidFill>
                  </a:tcPr>
                </a:tc>
                <a:tc rowSpan="2">
                  <a:txBody>
                    <a:bodyPr/>
                    <a:lstStyle/>
                    <a:p>
                      <a:pPr marL="0" indent="0" algn="ctr">
                        <a:buFont typeface="Arial" panose="020B0604020202020204" pitchFamily="34" charset="0"/>
                        <a:buNone/>
                      </a:pPr>
                      <a:r>
                        <a:rPr lang="en-GB" sz="1100" b="1" dirty="0">
                          <a:latin typeface="Arial Nova" panose="020B0504020202020204" pitchFamily="34" charset="0"/>
                        </a:rPr>
                        <a:t>Unit 1: </a:t>
                      </a:r>
                      <a:r>
                        <a:rPr lang="en-GB" sz="1100" dirty="0">
                          <a:latin typeface="Arial Nova" panose="020B0504020202020204" pitchFamily="34" charset="0"/>
                        </a:rPr>
                        <a:t>Hospitality &amp; Catering provision / Hospitality &amp; Catering provider operations / health and safety / food safety </a:t>
                      </a:r>
                    </a:p>
                    <a:p>
                      <a:pPr marL="0" indent="0" algn="ctr">
                        <a:buFont typeface="Arial" panose="020B0604020202020204" pitchFamily="34" charset="0"/>
                        <a:buNone/>
                      </a:pPr>
                      <a:r>
                        <a:rPr lang="en-GB" sz="1100" b="1" dirty="0">
                          <a:latin typeface="Arial Nova" panose="020B0504020202020204" pitchFamily="34" charset="0"/>
                        </a:rPr>
                        <a:t>Unit 2: </a:t>
                      </a:r>
                      <a:r>
                        <a:rPr lang="en-GB" sz="1100" dirty="0">
                          <a:latin typeface="Arial Nova" panose="020B0504020202020204" pitchFamily="34" charset="0"/>
                        </a:rPr>
                        <a:t>Importance of nutrition / menu planning / skills and techniques of presentation, cooking, and presentation of dishes / evaluation of cooking skills </a:t>
                      </a:r>
                    </a:p>
                    <a:p>
                      <a:pPr marL="0" indent="0" algn="ctr">
                        <a:buFont typeface="Arial" panose="020B0604020202020204" pitchFamily="34" charset="0"/>
                        <a:buNone/>
                      </a:pPr>
                      <a:r>
                        <a:rPr lang="en-GB" sz="1100" dirty="0">
                          <a:latin typeface="Arial Nova" panose="020B0504020202020204" pitchFamily="34" charset="0"/>
                        </a:rPr>
                        <a:t>-</a:t>
                      </a:r>
                    </a:p>
                    <a:p>
                      <a:pPr marL="0" indent="0" algn="ctr">
                        <a:buFont typeface="Arial" panose="020B0604020202020204" pitchFamily="34" charset="0"/>
                        <a:buNone/>
                      </a:pPr>
                      <a:r>
                        <a:rPr lang="en-GB" sz="1100" dirty="0">
                          <a:latin typeface="Arial Nova" panose="020B0504020202020204" pitchFamily="34" charset="0"/>
                        </a:rPr>
                        <a:t>Plus Unit 1 &amp; 2 Mock Exams</a:t>
                      </a:r>
                    </a:p>
                  </a:txBody>
                  <a:tcPr marL="68580" marR="68580" marT="34289" marB="34289">
                    <a:solidFill>
                      <a:schemeClr val="bg1">
                        <a:lumMod val="75000"/>
                      </a:schemeClr>
                    </a:solidFill>
                  </a:tcPr>
                </a:tc>
                <a:extLst>
                  <a:ext uri="{0D108BD9-81ED-4DB2-BD59-A6C34878D82A}">
                    <a16:rowId xmlns:a16="http://schemas.microsoft.com/office/drawing/2014/main" val="3226245159"/>
                  </a:ext>
                </a:extLst>
              </a:tr>
              <a:tr h="831824">
                <a:tc vMerge="1">
                  <a:txBody>
                    <a:bodyPr/>
                    <a:lstStyle/>
                    <a:p>
                      <a:endParaRPr lang="en-GB"/>
                    </a:p>
                  </a:txBody>
                  <a:tcPr/>
                </a:tc>
                <a:tc vMerge="1">
                  <a:txBody>
                    <a:bodyPr/>
                    <a:lstStyle/>
                    <a:p>
                      <a:endParaRPr lang="en-GB"/>
                    </a:p>
                  </a:txBody>
                  <a:tcPr/>
                </a:tc>
                <a:tc>
                  <a:txBody>
                    <a:bodyPr/>
                    <a:lstStyle/>
                    <a:p>
                      <a:pPr lvl="0" algn="ctr">
                        <a:buNone/>
                      </a:pPr>
                      <a:r>
                        <a:rPr lang="en-GB" sz="1100" b="0" dirty="0">
                          <a:latin typeface="Arial Nova"/>
                        </a:rPr>
                        <a:t>Green Planet </a:t>
                      </a:r>
                      <a:endParaRPr lang="en-GB" sz="1100" b="0" dirty="0"/>
                    </a:p>
                    <a:p>
                      <a:pPr algn="ctr"/>
                      <a:r>
                        <a:rPr lang="en-GB" sz="1100" dirty="0">
                          <a:latin typeface="Arial Nova" panose="020B0504020202020204" pitchFamily="34" charset="0"/>
                        </a:rPr>
                        <a:t>-</a:t>
                      </a:r>
                    </a:p>
                    <a:p>
                      <a:pPr marL="0" marR="0" lvl="0" indent="0" algn="ctr" defTabSz="1219170" rtl="0" eaLnBrk="1" fontAlgn="auto" latinLnBrk="0" hangingPunct="1">
                        <a:lnSpc>
                          <a:spcPct val="100000"/>
                        </a:lnSpc>
                        <a:spcBef>
                          <a:spcPts val="0"/>
                        </a:spcBef>
                        <a:spcAft>
                          <a:spcPts val="0"/>
                        </a:spcAft>
                        <a:buClrTx/>
                        <a:buSzTx/>
                        <a:buFontTx/>
                        <a:buNone/>
                        <a:tabLst/>
                        <a:defRPr/>
                      </a:pPr>
                      <a:r>
                        <a:rPr lang="en-GB" sz="1100" dirty="0">
                          <a:latin typeface="Arial Nova" panose="020B0504020202020204" pitchFamily="34" charset="0"/>
                        </a:rPr>
                        <a:t>Plus U1 Mock Exam </a:t>
                      </a:r>
                    </a:p>
                  </a:txBody>
                  <a:tcPr marL="68580" marR="68580" marT="34289" marB="34289">
                    <a:solidFill>
                      <a:schemeClr val="bg1">
                        <a:lumMod val="75000"/>
                      </a:schemeClr>
                    </a:solidFill>
                  </a:tcPr>
                </a:tc>
                <a:tc vMerge="1">
                  <a:txBody>
                    <a:bodyPr/>
                    <a:lstStyle/>
                    <a:p>
                      <a:endParaRPr lang="en-GB"/>
                    </a:p>
                  </a:txBody>
                  <a:tcPr/>
                </a:tc>
                <a:extLst>
                  <a:ext uri="{0D108BD9-81ED-4DB2-BD59-A6C34878D82A}">
                    <a16:rowId xmlns:a16="http://schemas.microsoft.com/office/drawing/2014/main" val="91910674"/>
                  </a:ext>
                </a:extLst>
              </a:tr>
              <a:tr h="1139390">
                <a:tc>
                  <a:txBody>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lang="en-GB" sz="1100" dirty="0">
                          <a:latin typeface="Arial Nova" panose="020B0504020202020204" pitchFamily="34" charset="0"/>
                        </a:rPr>
                        <a:t>Continue and complete U1</a:t>
                      </a:r>
                    </a:p>
                    <a:p>
                      <a:pPr marL="0" marR="0" lvl="0" indent="0" algn="ctr" defTabSz="1219170" rtl="0" eaLnBrk="1" fontAlgn="auto" latinLnBrk="0" hangingPunct="1">
                        <a:lnSpc>
                          <a:spcPct val="100000"/>
                        </a:lnSpc>
                        <a:spcBef>
                          <a:spcPts val="0"/>
                        </a:spcBef>
                        <a:spcAft>
                          <a:spcPts val="0"/>
                        </a:spcAft>
                        <a:buClrTx/>
                        <a:buSzTx/>
                        <a:buFontTx/>
                        <a:buNone/>
                        <a:tabLst/>
                        <a:defRPr/>
                      </a:pPr>
                      <a:r>
                        <a:rPr lang="en-GB" sz="1100" dirty="0">
                          <a:latin typeface="Arial Nova" panose="020B0504020202020204" pitchFamily="34" charset="0"/>
                        </a:rPr>
                        <a:t>-</a:t>
                      </a:r>
                    </a:p>
                    <a:p>
                      <a:pPr marL="0" marR="0" lvl="0" indent="0" algn="ctr" defTabSz="1219170" rtl="0" eaLnBrk="1" fontAlgn="auto" latinLnBrk="0" hangingPunct="1">
                        <a:lnSpc>
                          <a:spcPct val="100000"/>
                        </a:lnSpc>
                        <a:spcBef>
                          <a:spcPts val="0"/>
                        </a:spcBef>
                        <a:spcAft>
                          <a:spcPts val="0"/>
                        </a:spcAft>
                        <a:buClrTx/>
                        <a:buSzTx/>
                        <a:buFontTx/>
                        <a:buNone/>
                        <a:tabLst/>
                        <a:defRPr/>
                      </a:pPr>
                      <a:r>
                        <a:rPr lang="en-GB" sz="1100" dirty="0">
                          <a:latin typeface="Arial Nova" panose="020B0504020202020204" pitchFamily="34" charset="0"/>
                        </a:rPr>
                        <a:t>Plus U1 Mock Exam </a:t>
                      </a:r>
                    </a:p>
                    <a:p>
                      <a:pPr algn="ctr"/>
                      <a:r>
                        <a:rPr lang="en-GB" sz="1100" dirty="0">
                          <a:latin typeface="Arial Nova" panose="020B0504020202020204" pitchFamily="34" charset="0"/>
                        </a:rPr>
                        <a:t>-</a:t>
                      </a:r>
                    </a:p>
                    <a:p>
                      <a:pPr algn="ctr"/>
                      <a:r>
                        <a:rPr lang="en-GB" sz="1100" dirty="0">
                          <a:latin typeface="Arial Nova" panose="020B0504020202020204" pitchFamily="34" charset="0"/>
                        </a:rPr>
                        <a:t>Externally Set Task U2</a:t>
                      </a:r>
                    </a:p>
                  </a:txBody>
                  <a:tcPr marL="68580" marR="68580" marT="34289" marB="34289">
                    <a:solidFill>
                      <a:schemeClr val="bg1">
                        <a:lumMod val="75000"/>
                      </a:schemeClr>
                    </a:solidFill>
                  </a:tcPr>
                </a:tc>
                <a:tc>
                  <a:txBody>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lang="en-GB" sz="1100" dirty="0">
                          <a:latin typeface="Arial Nova" panose="020B0504020202020204" pitchFamily="34" charset="0"/>
                        </a:rPr>
                        <a:t>Continue and complete U1</a:t>
                      </a:r>
                    </a:p>
                    <a:p>
                      <a:pPr marL="0" marR="0" lvl="0" indent="0" algn="ctr" defTabSz="1219170" rtl="0" eaLnBrk="1" fontAlgn="auto" latinLnBrk="0" hangingPunct="1">
                        <a:lnSpc>
                          <a:spcPct val="100000"/>
                        </a:lnSpc>
                        <a:spcBef>
                          <a:spcPts val="0"/>
                        </a:spcBef>
                        <a:spcAft>
                          <a:spcPts val="0"/>
                        </a:spcAft>
                        <a:buClrTx/>
                        <a:buSzTx/>
                        <a:buFontTx/>
                        <a:buNone/>
                        <a:tabLst/>
                        <a:defRPr/>
                      </a:pPr>
                      <a:r>
                        <a:rPr lang="en-GB" sz="1100" dirty="0">
                          <a:latin typeface="Arial Nova" panose="020B0504020202020204" pitchFamily="34" charset="0"/>
                        </a:rPr>
                        <a:t>-</a:t>
                      </a:r>
                    </a:p>
                    <a:p>
                      <a:pPr marL="0" marR="0" lvl="0" indent="0" algn="ctr" defTabSz="1219170" rtl="0" eaLnBrk="1" fontAlgn="auto" latinLnBrk="0" hangingPunct="1">
                        <a:lnSpc>
                          <a:spcPct val="100000"/>
                        </a:lnSpc>
                        <a:spcBef>
                          <a:spcPts val="0"/>
                        </a:spcBef>
                        <a:spcAft>
                          <a:spcPts val="0"/>
                        </a:spcAft>
                        <a:buClrTx/>
                        <a:buSzTx/>
                        <a:buFontTx/>
                        <a:buNone/>
                        <a:tabLst/>
                        <a:defRPr/>
                      </a:pPr>
                      <a:r>
                        <a:rPr lang="en-GB" sz="1100" dirty="0">
                          <a:latin typeface="Arial Nova" panose="020B0504020202020204" pitchFamily="34" charset="0"/>
                        </a:rPr>
                        <a:t>Plus U1 Mock Exam </a:t>
                      </a:r>
                    </a:p>
                    <a:p>
                      <a:pPr algn="ctr"/>
                      <a:r>
                        <a:rPr lang="en-GB" sz="1100" dirty="0">
                          <a:latin typeface="Arial Nova" panose="020B0504020202020204" pitchFamily="34" charset="0"/>
                        </a:rPr>
                        <a:t>-</a:t>
                      </a:r>
                    </a:p>
                    <a:p>
                      <a:pPr algn="ctr"/>
                      <a:r>
                        <a:rPr lang="en-GB" sz="1100" dirty="0">
                          <a:latin typeface="Arial Nova" panose="020B0504020202020204" pitchFamily="34" charset="0"/>
                        </a:rPr>
                        <a:t>Externally Set Task U2</a:t>
                      </a:r>
                    </a:p>
                  </a:txBody>
                  <a:tcPr marL="68580" marR="68580" marT="34289" marB="34289">
                    <a:solidFill>
                      <a:schemeClr val="bg1">
                        <a:lumMod val="75000"/>
                      </a:schemeClr>
                    </a:solidFill>
                  </a:tcPr>
                </a:tc>
                <a:tc>
                  <a:txBody>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lang="en-GB" sz="1100" dirty="0">
                          <a:latin typeface="Arial Nova" panose="020B0504020202020204" pitchFamily="34" charset="0"/>
                        </a:rPr>
                        <a:t>Continue and complete U1</a:t>
                      </a:r>
                    </a:p>
                    <a:p>
                      <a:pPr marL="0" marR="0" lvl="0" indent="0" algn="ctr" defTabSz="1219170" rtl="0" eaLnBrk="1" fontAlgn="auto" latinLnBrk="0" hangingPunct="1">
                        <a:lnSpc>
                          <a:spcPct val="100000"/>
                        </a:lnSpc>
                        <a:spcBef>
                          <a:spcPts val="0"/>
                        </a:spcBef>
                        <a:spcAft>
                          <a:spcPts val="0"/>
                        </a:spcAft>
                        <a:buClrTx/>
                        <a:buSzTx/>
                        <a:buFontTx/>
                        <a:buNone/>
                        <a:tabLst/>
                        <a:defRPr/>
                      </a:pPr>
                      <a:r>
                        <a:rPr lang="en-GB" sz="1100" dirty="0">
                          <a:latin typeface="Arial Nova" panose="020B0504020202020204" pitchFamily="34" charset="0"/>
                        </a:rPr>
                        <a:t>-</a:t>
                      </a:r>
                    </a:p>
                    <a:p>
                      <a:pPr marL="0" marR="0" lvl="0" indent="0" algn="ctr" defTabSz="1219170" rtl="0" eaLnBrk="1" fontAlgn="auto" latinLnBrk="0" hangingPunct="1">
                        <a:lnSpc>
                          <a:spcPct val="100000"/>
                        </a:lnSpc>
                        <a:spcBef>
                          <a:spcPts val="0"/>
                        </a:spcBef>
                        <a:spcAft>
                          <a:spcPts val="0"/>
                        </a:spcAft>
                        <a:buClrTx/>
                        <a:buSzTx/>
                        <a:buFontTx/>
                        <a:buNone/>
                        <a:tabLst/>
                        <a:defRPr/>
                      </a:pPr>
                      <a:r>
                        <a:rPr lang="en-GB" sz="1100" dirty="0">
                          <a:latin typeface="Arial Nova" panose="020B0504020202020204" pitchFamily="34" charset="0"/>
                        </a:rPr>
                        <a:t>Plus U1 Mock Exam </a:t>
                      </a:r>
                    </a:p>
                    <a:p>
                      <a:pPr algn="ctr"/>
                      <a:r>
                        <a:rPr lang="en-GB" sz="1100" dirty="0">
                          <a:latin typeface="Arial Nova" panose="020B0504020202020204" pitchFamily="34" charset="0"/>
                        </a:rPr>
                        <a:t>-</a:t>
                      </a:r>
                    </a:p>
                    <a:p>
                      <a:pPr algn="ctr"/>
                      <a:r>
                        <a:rPr lang="en-GB" sz="1100" dirty="0">
                          <a:latin typeface="Arial Nova" panose="020B0504020202020204" pitchFamily="34" charset="0"/>
                        </a:rPr>
                        <a:t>Externally Set Task U2</a:t>
                      </a:r>
                    </a:p>
                  </a:txBody>
                  <a:tcPr marL="68580" marR="68580" marT="34289" marB="34289">
                    <a:solidFill>
                      <a:schemeClr val="bg1">
                        <a:lumMod val="75000"/>
                      </a:schemeClr>
                    </a:solidFill>
                  </a:tcPr>
                </a:tc>
                <a:tc>
                  <a:txBody>
                    <a:bodyPr/>
                    <a:lstStyle/>
                    <a:p>
                      <a:pPr algn="ctr"/>
                      <a:r>
                        <a:rPr lang="en-GB" sz="1100" dirty="0">
                          <a:solidFill>
                            <a:schemeClr val="tx1"/>
                          </a:solidFill>
                          <a:latin typeface="Arial Nova" panose="020B0504020202020204" pitchFamily="34" charset="0"/>
                        </a:rPr>
                        <a:t>Refresh Unit 1</a:t>
                      </a:r>
                    </a:p>
                    <a:p>
                      <a:pPr algn="ctr"/>
                      <a:r>
                        <a:rPr lang="en-GB" sz="1100" dirty="0">
                          <a:solidFill>
                            <a:schemeClr val="tx1"/>
                          </a:solidFill>
                          <a:latin typeface="Arial Nova" panose="020B0504020202020204" pitchFamily="34" charset="0"/>
                        </a:rPr>
                        <a:t>-</a:t>
                      </a:r>
                    </a:p>
                    <a:p>
                      <a:pPr algn="ctr"/>
                      <a:r>
                        <a:rPr lang="en-GB" sz="1100" dirty="0">
                          <a:solidFill>
                            <a:schemeClr val="tx1"/>
                          </a:solidFill>
                          <a:latin typeface="Arial Nova" panose="020B0504020202020204" pitchFamily="34" charset="0"/>
                        </a:rPr>
                        <a:t>Controlled Assessment</a:t>
                      </a:r>
                    </a:p>
                    <a:p>
                      <a:pPr algn="ctr"/>
                      <a:r>
                        <a:rPr lang="en-GB" sz="1100" dirty="0">
                          <a:solidFill>
                            <a:schemeClr val="tx1"/>
                          </a:solidFill>
                          <a:latin typeface="Arial Nova" panose="020B0504020202020204" pitchFamily="34" charset="0"/>
                        </a:rPr>
                        <a:t>-</a:t>
                      </a:r>
                    </a:p>
                    <a:p>
                      <a:pPr algn="ctr"/>
                      <a:r>
                        <a:rPr lang="en-GB" sz="1100" dirty="0">
                          <a:solidFill>
                            <a:schemeClr val="tx1"/>
                          </a:solidFill>
                          <a:latin typeface="Arial Nova" panose="020B0504020202020204" pitchFamily="34" charset="0"/>
                        </a:rPr>
                        <a:t>Revision</a:t>
                      </a:r>
                    </a:p>
                    <a:p>
                      <a:pPr algn="ctr"/>
                      <a:r>
                        <a:rPr lang="en-GB" sz="1100" dirty="0">
                          <a:solidFill>
                            <a:schemeClr val="tx1"/>
                          </a:solidFill>
                          <a:latin typeface="Arial Nova" panose="020B0504020202020204" pitchFamily="34" charset="0"/>
                        </a:rPr>
                        <a:t>-</a:t>
                      </a:r>
                    </a:p>
                    <a:p>
                      <a:pPr algn="ctr"/>
                      <a:r>
                        <a:rPr lang="en-GB" sz="1100" dirty="0">
                          <a:solidFill>
                            <a:schemeClr val="tx1"/>
                          </a:solidFill>
                          <a:latin typeface="Arial Nova" panose="020B0504020202020204" pitchFamily="34" charset="0"/>
                        </a:rPr>
                        <a:t>Final Exam </a:t>
                      </a:r>
                    </a:p>
                  </a:txBody>
                  <a:tcPr marL="68580" marR="68580" marT="34289" marB="34289">
                    <a:solidFill>
                      <a:schemeClr val="bg1">
                        <a:lumMod val="75000"/>
                      </a:schemeClr>
                    </a:solidFill>
                  </a:tcPr>
                </a:tc>
                <a:extLst>
                  <a:ext uri="{0D108BD9-81ED-4DB2-BD59-A6C34878D82A}">
                    <a16:rowId xmlns:a16="http://schemas.microsoft.com/office/drawing/2014/main" val="1731389429"/>
                  </a:ext>
                </a:extLst>
              </a:tr>
            </a:tbl>
          </a:graphicData>
        </a:graphic>
      </p:graphicFrame>
      <p:pic>
        <p:nvPicPr>
          <p:cNvPr id="51" name="Picture 50">
            <a:extLst>
              <a:ext uri="{FF2B5EF4-FFF2-40B4-BE49-F238E27FC236}">
                <a16:creationId xmlns:a16="http://schemas.microsoft.com/office/drawing/2014/main" id="{90FEA261-D393-4A05-B9C6-C13C712D3836}"/>
              </a:ext>
            </a:extLst>
          </p:cNvPr>
          <p:cNvPicPr>
            <a:picLocks noChangeAspect="1"/>
          </p:cNvPicPr>
          <p:nvPr/>
        </p:nvPicPr>
        <p:blipFill>
          <a:blip r:embed="rId12"/>
          <a:stretch>
            <a:fillRect/>
          </a:stretch>
        </p:blipFill>
        <p:spPr>
          <a:xfrm rot="10800000">
            <a:off x="8872307" y="376282"/>
            <a:ext cx="176119" cy="170700"/>
          </a:xfrm>
          <a:prstGeom prst="rect">
            <a:avLst/>
          </a:prstGeom>
        </p:spPr>
      </p:pic>
      <p:pic>
        <p:nvPicPr>
          <p:cNvPr id="52" name="Picture 51">
            <a:extLst>
              <a:ext uri="{FF2B5EF4-FFF2-40B4-BE49-F238E27FC236}">
                <a16:creationId xmlns:a16="http://schemas.microsoft.com/office/drawing/2014/main" id="{F2A87FAE-3FCD-414E-AE58-DE738321C6D5}"/>
              </a:ext>
            </a:extLst>
          </p:cNvPr>
          <p:cNvPicPr>
            <a:picLocks noChangeAspect="1"/>
          </p:cNvPicPr>
          <p:nvPr/>
        </p:nvPicPr>
        <p:blipFill>
          <a:blip r:embed="rId14"/>
          <a:stretch>
            <a:fillRect/>
          </a:stretch>
        </p:blipFill>
        <p:spPr>
          <a:xfrm>
            <a:off x="8841054" y="540481"/>
            <a:ext cx="207372" cy="207372"/>
          </a:xfrm>
          <a:prstGeom prst="rect">
            <a:avLst/>
          </a:prstGeom>
        </p:spPr>
      </p:pic>
      <p:pic>
        <p:nvPicPr>
          <p:cNvPr id="53" name="Picture 52">
            <a:extLst>
              <a:ext uri="{FF2B5EF4-FFF2-40B4-BE49-F238E27FC236}">
                <a16:creationId xmlns:a16="http://schemas.microsoft.com/office/drawing/2014/main" id="{D7CA8DC4-85D1-4A12-BD2C-ACC154585A58}"/>
              </a:ext>
            </a:extLst>
          </p:cNvPr>
          <p:cNvPicPr>
            <a:picLocks noChangeAspect="1"/>
          </p:cNvPicPr>
          <p:nvPr/>
        </p:nvPicPr>
        <p:blipFill>
          <a:blip r:embed="rId15"/>
          <a:stretch>
            <a:fillRect/>
          </a:stretch>
        </p:blipFill>
        <p:spPr>
          <a:xfrm>
            <a:off x="8841054" y="719347"/>
            <a:ext cx="207372" cy="182843"/>
          </a:xfrm>
          <a:prstGeom prst="rect">
            <a:avLst/>
          </a:prstGeom>
        </p:spPr>
      </p:pic>
      <p:pic>
        <p:nvPicPr>
          <p:cNvPr id="54" name="Picture 53">
            <a:extLst>
              <a:ext uri="{FF2B5EF4-FFF2-40B4-BE49-F238E27FC236}">
                <a16:creationId xmlns:a16="http://schemas.microsoft.com/office/drawing/2014/main" id="{6665BD2C-4F23-4791-A2F9-938767CCD94F}"/>
              </a:ext>
            </a:extLst>
          </p:cNvPr>
          <p:cNvPicPr>
            <a:picLocks noChangeAspect="1"/>
          </p:cNvPicPr>
          <p:nvPr/>
        </p:nvPicPr>
        <p:blipFill>
          <a:blip r:embed="rId16"/>
          <a:stretch>
            <a:fillRect/>
          </a:stretch>
        </p:blipFill>
        <p:spPr>
          <a:xfrm>
            <a:off x="8847418" y="857647"/>
            <a:ext cx="207372" cy="207372"/>
          </a:xfrm>
          <a:prstGeom prst="rect">
            <a:avLst/>
          </a:prstGeom>
        </p:spPr>
      </p:pic>
      <p:sp>
        <p:nvSpPr>
          <p:cNvPr id="55" name="TextBox 54">
            <a:extLst>
              <a:ext uri="{FF2B5EF4-FFF2-40B4-BE49-F238E27FC236}">
                <a16:creationId xmlns:a16="http://schemas.microsoft.com/office/drawing/2014/main" id="{D94B4573-05F7-40F4-BB41-D391ACFF669B}"/>
              </a:ext>
            </a:extLst>
          </p:cNvPr>
          <p:cNvSpPr txBox="1"/>
          <p:nvPr/>
        </p:nvSpPr>
        <p:spPr>
          <a:xfrm>
            <a:off x="8993448" y="289920"/>
            <a:ext cx="1746952" cy="830997"/>
          </a:xfrm>
          <a:prstGeom prst="rect">
            <a:avLst/>
          </a:prstGeom>
          <a:noFill/>
        </p:spPr>
        <p:txBody>
          <a:bodyPr wrap="square" rtlCol="0">
            <a:spAutoFit/>
          </a:bodyPr>
          <a:lstStyle/>
          <a:p>
            <a:r>
              <a:rPr lang="en-GB" sz="1200" dirty="0">
                <a:latin typeface="Arial Nova" panose="020B0504020202020204" pitchFamily="34" charset="0"/>
              </a:rPr>
              <a:t>#FineArt</a:t>
            </a:r>
          </a:p>
          <a:p>
            <a:r>
              <a:rPr lang="en-GB" sz="1200" dirty="0">
                <a:latin typeface="Arial Nova" panose="020B0504020202020204" pitchFamily="34" charset="0"/>
              </a:rPr>
              <a:t>#TextileDesign</a:t>
            </a:r>
          </a:p>
          <a:p>
            <a:r>
              <a:rPr lang="en-GB" sz="1200" dirty="0">
                <a:latin typeface="Arial Nova" panose="020B0504020202020204" pitchFamily="34" charset="0"/>
              </a:rPr>
              <a:t>#3DDesign</a:t>
            </a:r>
          </a:p>
          <a:p>
            <a:r>
              <a:rPr lang="en-GB" sz="1200" dirty="0">
                <a:latin typeface="Arial Nova" panose="020B0504020202020204" pitchFamily="34" charset="0"/>
              </a:rPr>
              <a:t>#Hospitality&amp;Catering</a:t>
            </a:r>
          </a:p>
        </p:txBody>
      </p:sp>
      <p:sp>
        <p:nvSpPr>
          <p:cNvPr id="40" name="TextBox 39">
            <a:extLst>
              <a:ext uri="{FF2B5EF4-FFF2-40B4-BE49-F238E27FC236}">
                <a16:creationId xmlns:a16="http://schemas.microsoft.com/office/drawing/2014/main" id="{9F21CAD1-1C73-4B96-B7DA-F95768192FDB}"/>
              </a:ext>
            </a:extLst>
          </p:cNvPr>
          <p:cNvSpPr txBox="1"/>
          <p:nvPr/>
        </p:nvSpPr>
        <p:spPr>
          <a:xfrm>
            <a:off x="4898395" y="2335043"/>
            <a:ext cx="236913" cy="300210"/>
          </a:xfrm>
          <a:prstGeom prst="rect">
            <a:avLst/>
          </a:prstGeom>
          <a:noFill/>
        </p:spPr>
        <p:txBody>
          <a:bodyPr wrap="square" rtlCol="0">
            <a:spAutoFit/>
          </a:bodyPr>
          <a:lstStyle/>
          <a:p>
            <a:r>
              <a:rPr lang="en-GB" sz="1351">
                <a:latin typeface="Impact" panose="020B0806030902050204" pitchFamily="34" charset="0"/>
              </a:rPr>
              <a:t>4</a:t>
            </a:r>
          </a:p>
        </p:txBody>
      </p:sp>
      <p:sp>
        <p:nvSpPr>
          <p:cNvPr id="56" name="TextBox 55">
            <a:extLst>
              <a:ext uri="{FF2B5EF4-FFF2-40B4-BE49-F238E27FC236}">
                <a16:creationId xmlns:a16="http://schemas.microsoft.com/office/drawing/2014/main" id="{2D90CC4C-C5D3-4627-A43B-4DF877CA62DB}"/>
              </a:ext>
            </a:extLst>
          </p:cNvPr>
          <p:cNvSpPr txBox="1"/>
          <p:nvPr/>
        </p:nvSpPr>
        <p:spPr>
          <a:xfrm>
            <a:off x="5247453" y="540480"/>
            <a:ext cx="236913" cy="300210"/>
          </a:xfrm>
          <a:prstGeom prst="rect">
            <a:avLst/>
          </a:prstGeom>
          <a:noFill/>
        </p:spPr>
        <p:txBody>
          <a:bodyPr wrap="square" rtlCol="0">
            <a:spAutoFit/>
          </a:bodyPr>
          <a:lstStyle/>
          <a:p>
            <a:r>
              <a:rPr lang="en-GB" sz="1351">
                <a:solidFill>
                  <a:schemeClr val="bg1"/>
                </a:solidFill>
                <a:latin typeface="Impact" panose="020B0806030902050204" pitchFamily="34" charset="0"/>
              </a:rPr>
              <a:t>8</a:t>
            </a:r>
          </a:p>
        </p:txBody>
      </p:sp>
      <p:sp>
        <p:nvSpPr>
          <p:cNvPr id="57" name="TextBox 56">
            <a:extLst>
              <a:ext uri="{FF2B5EF4-FFF2-40B4-BE49-F238E27FC236}">
                <a16:creationId xmlns:a16="http://schemas.microsoft.com/office/drawing/2014/main" id="{FBEE862B-24CD-45BD-BF34-C70032B396A9}"/>
              </a:ext>
            </a:extLst>
          </p:cNvPr>
          <p:cNvSpPr txBox="1"/>
          <p:nvPr/>
        </p:nvSpPr>
        <p:spPr>
          <a:xfrm>
            <a:off x="4511465" y="254205"/>
            <a:ext cx="236913" cy="300210"/>
          </a:xfrm>
          <a:prstGeom prst="rect">
            <a:avLst/>
          </a:prstGeom>
          <a:noFill/>
        </p:spPr>
        <p:txBody>
          <a:bodyPr wrap="square" rtlCol="0">
            <a:spAutoFit/>
          </a:bodyPr>
          <a:lstStyle/>
          <a:p>
            <a:r>
              <a:rPr lang="en-GB" sz="1351">
                <a:solidFill>
                  <a:schemeClr val="bg1"/>
                </a:solidFill>
                <a:latin typeface="Impact" panose="020B0806030902050204" pitchFamily="34" charset="0"/>
              </a:rPr>
              <a:t>9</a:t>
            </a:r>
          </a:p>
        </p:txBody>
      </p:sp>
      <p:pic>
        <p:nvPicPr>
          <p:cNvPr id="58" name="Picture 57">
            <a:extLst>
              <a:ext uri="{FF2B5EF4-FFF2-40B4-BE49-F238E27FC236}">
                <a16:creationId xmlns:a16="http://schemas.microsoft.com/office/drawing/2014/main" id="{C334C578-B2A4-4B2E-A23B-733BED02EDF5}"/>
              </a:ext>
            </a:extLst>
          </p:cNvPr>
          <p:cNvPicPr>
            <a:picLocks noChangeAspect="1"/>
          </p:cNvPicPr>
          <p:nvPr/>
        </p:nvPicPr>
        <p:blipFill>
          <a:blip r:embed="rId12"/>
          <a:stretch>
            <a:fillRect/>
          </a:stretch>
        </p:blipFill>
        <p:spPr>
          <a:xfrm rot="10800000">
            <a:off x="8431897" y="15535371"/>
            <a:ext cx="365583" cy="354332"/>
          </a:xfrm>
          <a:prstGeom prst="rect">
            <a:avLst/>
          </a:prstGeom>
        </p:spPr>
      </p:pic>
      <p:pic>
        <p:nvPicPr>
          <p:cNvPr id="59" name="Picture 58">
            <a:extLst>
              <a:ext uri="{FF2B5EF4-FFF2-40B4-BE49-F238E27FC236}">
                <a16:creationId xmlns:a16="http://schemas.microsoft.com/office/drawing/2014/main" id="{62DED1C7-9D9A-45F1-B99A-D601E868CDCA}"/>
              </a:ext>
            </a:extLst>
          </p:cNvPr>
          <p:cNvPicPr>
            <a:picLocks noChangeAspect="1"/>
          </p:cNvPicPr>
          <p:nvPr/>
        </p:nvPicPr>
        <p:blipFill>
          <a:blip r:embed="rId10"/>
          <a:stretch>
            <a:fillRect/>
          </a:stretch>
        </p:blipFill>
        <p:spPr>
          <a:xfrm>
            <a:off x="8860993" y="15535371"/>
            <a:ext cx="375123" cy="378124"/>
          </a:xfrm>
          <a:prstGeom prst="rect">
            <a:avLst/>
          </a:prstGeom>
        </p:spPr>
      </p:pic>
      <p:pic>
        <p:nvPicPr>
          <p:cNvPr id="60" name="Picture 59">
            <a:extLst>
              <a:ext uri="{FF2B5EF4-FFF2-40B4-BE49-F238E27FC236}">
                <a16:creationId xmlns:a16="http://schemas.microsoft.com/office/drawing/2014/main" id="{9DE8371E-A569-4334-BB9D-39F58D8E0651}"/>
              </a:ext>
            </a:extLst>
          </p:cNvPr>
          <p:cNvPicPr>
            <a:picLocks noChangeAspect="1"/>
          </p:cNvPicPr>
          <p:nvPr/>
        </p:nvPicPr>
        <p:blipFill>
          <a:blip r:embed="rId11"/>
          <a:stretch>
            <a:fillRect/>
          </a:stretch>
        </p:blipFill>
        <p:spPr>
          <a:xfrm>
            <a:off x="9275317" y="15524535"/>
            <a:ext cx="421857" cy="376005"/>
          </a:xfrm>
          <a:prstGeom prst="rect">
            <a:avLst/>
          </a:prstGeom>
        </p:spPr>
      </p:pic>
      <p:pic>
        <p:nvPicPr>
          <p:cNvPr id="61" name="Picture 60">
            <a:extLst>
              <a:ext uri="{FF2B5EF4-FFF2-40B4-BE49-F238E27FC236}">
                <a16:creationId xmlns:a16="http://schemas.microsoft.com/office/drawing/2014/main" id="{3FF5AC31-9A2E-4DCD-B94E-040DB5DAB581}"/>
              </a:ext>
            </a:extLst>
          </p:cNvPr>
          <p:cNvPicPr>
            <a:picLocks noChangeAspect="1"/>
          </p:cNvPicPr>
          <p:nvPr/>
        </p:nvPicPr>
        <p:blipFill>
          <a:blip r:embed="rId13"/>
          <a:stretch>
            <a:fillRect/>
          </a:stretch>
        </p:blipFill>
        <p:spPr>
          <a:xfrm>
            <a:off x="9736375" y="15549571"/>
            <a:ext cx="378124" cy="378124"/>
          </a:xfrm>
          <a:prstGeom prst="rect">
            <a:avLst/>
          </a:prstGeom>
        </p:spPr>
      </p:pic>
    </p:spTree>
    <p:extLst>
      <p:ext uri="{BB962C8B-B14F-4D97-AF65-F5344CB8AC3E}">
        <p14:creationId xmlns:p14="http://schemas.microsoft.com/office/powerpoint/2010/main" val="15578971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3903C0A2-C801-4116-9732-DDC795FE048E}"/>
              </a:ext>
            </a:extLst>
          </p:cNvPr>
          <p:cNvSpPr/>
          <p:nvPr/>
        </p:nvSpPr>
        <p:spPr>
          <a:xfrm>
            <a:off x="408562" y="6211081"/>
            <a:ext cx="11374876" cy="88660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9943BB2C-229E-4D77-A9B2-D3AECDC9BC61}"/>
              </a:ext>
            </a:extLst>
          </p:cNvPr>
          <p:cNvSpPr/>
          <p:nvPr/>
        </p:nvSpPr>
        <p:spPr>
          <a:xfrm>
            <a:off x="408562" y="350200"/>
            <a:ext cx="11342451" cy="3915503"/>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424604" y="350200"/>
            <a:ext cx="11342451" cy="15700477"/>
          </a:xfrm>
        </p:spPr>
        <p:txBody>
          <a:bodyPr>
            <a:normAutofit lnSpcReduction="10000"/>
          </a:bodyPr>
          <a:lstStyle/>
          <a:p>
            <a:pPr marL="0" indent="0">
              <a:buNone/>
            </a:pPr>
            <a:r>
              <a:rPr lang="en-GB" sz="2400" dirty="0">
                <a:latin typeface="Impact" panose="020B0806030902050204" pitchFamily="34" charset="0"/>
              </a:rPr>
              <a:t>ADT: The purpose of study at KS3</a:t>
            </a:r>
          </a:p>
          <a:p>
            <a:pPr marL="0" indent="0">
              <a:buNone/>
            </a:pPr>
            <a:r>
              <a:rPr lang="en-GB" sz="1600" dirty="0">
                <a:latin typeface="Arial Nova" panose="020B0504020202020204" pitchFamily="34" charset="0"/>
              </a:rPr>
              <a:t>At Limehurst we employ a ‘thematic’ approach across KS3 to improve continuity and cementing of learning, we believe that this also helps pupils to understand that ADT is intertwined. Using creativity and imagination, pupils design and make items that solve and respond to real and relevant problems within a variety of contexts, considering their own and others’ needs, wants and values. A high-quality ADT education should engage, inspire, and challenge pupils, equipping them with the knowledge and skills to experiment, invent, and create their own outcomes. </a:t>
            </a:r>
          </a:p>
          <a:p>
            <a:pPr marL="0" indent="0">
              <a:buNone/>
            </a:pPr>
            <a:r>
              <a:rPr lang="en-GB" sz="1600" dirty="0">
                <a:latin typeface="Arial Nova" panose="020B0504020202020204" pitchFamily="34" charset="0"/>
              </a:rPr>
              <a:t>Pupils utilise a range of cross-curricular disciplines such as mathematics, science, engineering, and computing, alongside developing a range of desirable personal qualities such as team work, critical thinking, time management, and problem solving. </a:t>
            </a:r>
          </a:p>
          <a:p>
            <a:pPr marL="0" indent="0">
              <a:buNone/>
            </a:pPr>
            <a:r>
              <a:rPr lang="en-GB" sz="1600" dirty="0">
                <a:latin typeface="Arial Nova" panose="020B0504020202020204" pitchFamily="34" charset="0"/>
              </a:rPr>
              <a:t>Through the evaluation of past and present practice, pupils develop a critical understanding the impact of ADT on daily life and the wider world. They also develop an understanding of how ADT both reflects, and shapes our history – contributing positively and exploring the cultural capital, creativity and wealth of our existence. </a:t>
            </a:r>
          </a:p>
          <a:p>
            <a:pPr marL="0" indent="0">
              <a:buNone/>
            </a:pPr>
            <a:endParaRPr lang="en-GB" sz="1600" dirty="0">
              <a:latin typeface="Arial Nova" panose="020B0504020202020204" pitchFamily="34" charset="0"/>
            </a:endParaRPr>
          </a:p>
          <a:p>
            <a:pPr marL="0" indent="0">
              <a:buNone/>
            </a:pPr>
            <a:endParaRPr lang="en-GB" sz="1600" dirty="0">
              <a:latin typeface="Arial Nova" panose="020B0504020202020204" pitchFamily="34" charset="0"/>
            </a:endParaRPr>
          </a:p>
          <a:p>
            <a:pPr marL="0" indent="0">
              <a:buNone/>
            </a:pPr>
            <a:endParaRPr lang="en-GB" sz="2400" b="1" dirty="0">
              <a:latin typeface="Arial Nova" panose="020B0504020202020204" pitchFamily="34" charset="0"/>
            </a:endParaRPr>
          </a:p>
          <a:p>
            <a:pPr marL="0" indent="0">
              <a:buNone/>
            </a:pPr>
            <a:endParaRPr lang="en-GB" sz="1800" b="1" dirty="0">
              <a:latin typeface="Arial Nova" panose="020B0504020202020204" pitchFamily="34" charset="0"/>
            </a:endParaRPr>
          </a:p>
          <a:p>
            <a:pPr marL="0" indent="0">
              <a:buNone/>
            </a:pPr>
            <a:endParaRPr lang="en-GB" sz="1800" b="1" dirty="0">
              <a:latin typeface="Arial Nova" panose="020B0504020202020204" pitchFamily="34" charset="0"/>
            </a:endParaRPr>
          </a:p>
          <a:p>
            <a:pPr marL="0" indent="0">
              <a:buNone/>
            </a:pPr>
            <a:endParaRPr lang="en-GB" sz="2000" b="1" dirty="0">
              <a:latin typeface="Arial Nova" panose="020B0504020202020204" pitchFamily="34" charset="0"/>
            </a:endParaRPr>
          </a:p>
          <a:p>
            <a:pPr marL="0" indent="0">
              <a:buNone/>
            </a:pPr>
            <a:endParaRPr lang="en-GB" sz="2000" b="1" dirty="0">
              <a:latin typeface="Arial Nova" panose="020B0504020202020204" pitchFamily="34" charset="0"/>
            </a:endParaRPr>
          </a:p>
          <a:p>
            <a:pPr marL="0" indent="0">
              <a:buNone/>
            </a:pPr>
            <a:r>
              <a:rPr lang="en-GB" sz="2400" dirty="0">
                <a:latin typeface="Impact" panose="020B0806030902050204" pitchFamily="34" charset="0"/>
              </a:rPr>
              <a:t>Design &gt; Make &gt; Evaluate: The Core ADT Curriculum at KS3 </a:t>
            </a:r>
            <a:r>
              <a:rPr lang="en-GB" sz="1200" dirty="0">
                <a:latin typeface="Impact" panose="020B0806030902050204" pitchFamily="34" charset="0"/>
              </a:rPr>
              <a:t>(Using the National Curriculum)</a:t>
            </a:r>
          </a:p>
          <a:p>
            <a:pPr>
              <a:buBlip>
                <a:blip r:embed="rId3">
                  <a:extLst>
                    <a:ext uri="{96DAC541-7B7A-43D3-8B79-37D633B846F1}">
                      <asvg:svgBlip xmlns:asvg="http://schemas.microsoft.com/office/drawing/2016/SVG/main" r:embed="rId4"/>
                    </a:ext>
                  </a:extLst>
                </a:blip>
              </a:buBlip>
            </a:pPr>
            <a:r>
              <a:rPr lang="en-GB" sz="2000" dirty="0">
                <a:latin typeface="Arial Nova" panose="020B0504020202020204" pitchFamily="34" charset="0"/>
              </a:rPr>
              <a:t>Develop self-sufficiency, independence, and a keen working knowledge of Health and Safety</a:t>
            </a:r>
          </a:p>
          <a:p>
            <a:pPr>
              <a:buBlip>
                <a:blip r:embed="rId3">
                  <a:extLst>
                    <a:ext uri="{96DAC541-7B7A-43D3-8B79-37D633B846F1}">
                      <asvg:svgBlip xmlns:asvg="http://schemas.microsoft.com/office/drawing/2016/SVG/main" r:embed="rId4"/>
                    </a:ext>
                  </a:extLst>
                </a:blip>
              </a:buBlip>
            </a:pPr>
            <a:r>
              <a:rPr lang="en-GB" sz="2000" dirty="0">
                <a:latin typeface="Arial Nova" panose="020B0504020202020204" pitchFamily="34" charset="0"/>
              </a:rPr>
              <a:t>Use research and exploration creatively to identify and understand the needs / wellbeing of individuals, groups, and wider communities </a:t>
            </a:r>
          </a:p>
          <a:p>
            <a:pPr>
              <a:buBlip>
                <a:blip r:embed="rId3">
                  <a:extLst>
                    <a:ext uri="{96DAC541-7B7A-43D3-8B79-37D633B846F1}">
                      <asvg:svgBlip xmlns:asvg="http://schemas.microsoft.com/office/drawing/2016/SVG/main" r:embed="rId4"/>
                    </a:ext>
                  </a:extLst>
                </a:blip>
              </a:buBlip>
            </a:pPr>
            <a:r>
              <a:rPr lang="en-GB" sz="2000" dirty="0">
                <a:latin typeface="Arial Nova" panose="020B0504020202020204" pitchFamily="34" charset="0"/>
              </a:rPr>
              <a:t>Identify, record, reformulate, and solve problems using an iterative approach</a:t>
            </a:r>
          </a:p>
          <a:p>
            <a:pPr>
              <a:buBlip>
                <a:blip r:embed="rId3">
                  <a:extLst>
                    <a:ext uri="{96DAC541-7B7A-43D3-8B79-37D633B846F1}">
                      <asvg:svgBlip xmlns:asvg="http://schemas.microsoft.com/office/drawing/2016/SVG/main" r:embed="rId4"/>
                    </a:ext>
                  </a:extLst>
                </a:blip>
              </a:buBlip>
            </a:pPr>
            <a:r>
              <a:rPr lang="en-GB" sz="2000" dirty="0">
                <a:latin typeface="Arial Nova" panose="020B0504020202020204" pitchFamily="34" charset="0"/>
              </a:rPr>
              <a:t>Develop specifications to inform the design of innovative, functional, appealing items that respond to needs in a variety of situations </a:t>
            </a:r>
          </a:p>
          <a:p>
            <a:pPr>
              <a:buBlip>
                <a:blip r:embed="rId3">
                  <a:extLst>
                    <a:ext uri="{96DAC541-7B7A-43D3-8B79-37D633B846F1}">
                      <asvg:svgBlip xmlns:asvg="http://schemas.microsoft.com/office/drawing/2016/SVG/main" r:embed="rId4"/>
                    </a:ext>
                  </a:extLst>
                </a:blip>
              </a:buBlip>
            </a:pPr>
            <a:r>
              <a:rPr lang="en-GB" sz="2000" dirty="0">
                <a:latin typeface="Arial Nova" panose="020B0504020202020204" pitchFamily="34" charset="0"/>
              </a:rPr>
              <a:t>Use a variety of approaches and techniques to generate, develop, and communicate creative and original ideas</a:t>
            </a:r>
          </a:p>
          <a:p>
            <a:pPr>
              <a:buBlip>
                <a:blip r:embed="rId3">
                  <a:extLst>
                    <a:ext uri="{96DAC541-7B7A-43D3-8B79-37D633B846F1}">
                      <asvg:svgBlip xmlns:asvg="http://schemas.microsoft.com/office/drawing/2016/SVG/main" r:embed="rId4"/>
                    </a:ext>
                  </a:extLst>
                </a:blip>
              </a:buBlip>
            </a:pPr>
            <a:r>
              <a:rPr lang="en-GB" sz="2000" dirty="0">
                <a:latin typeface="Arial Nova" panose="020B0504020202020204" pitchFamily="34" charset="0"/>
              </a:rPr>
              <a:t>Select from, and become proficient in, using a range of increasingly complex specialist tools, techniques, processes, equipment and machinery including CAD/CAM, painting, and cooking techniques. Confidently understand, explore, and exploit the varying qualities of materials to achieve functioning outcomes. </a:t>
            </a:r>
          </a:p>
          <a:p>
            <a:pPr>
              <a:buBlip>
                <a:blip r:embed="rId3">
                  <a:extLst>
                    <a:ext uri="{96DAC541-7B7A-43D3-8B79-37D633B846F1}">
                      <asvg:svgBlip xmlns:asvg="http://schemas.microsoft.com/office/drawing/2016/SVG/main" r:embed="rId4"/>
                    </a:ext>
                  </a:extLst>
                </a:blip>
              </a:buBlip>
            </a:pPr>
            <a:r>
              <a:rPr lang="en-GB" sz="2000" dirty="0">
                <a:latin typeface="Arial Nova" panose="020B0504020202020204" pitchFamily="34" charset="0"/>
              </a:rPr>
              <a:t>Analyse the work of past and present professionals to develop and broaden understanding, and explore the historical and cultural development of their work. Critically evaluate and analyse a broad spectrum of creative works using specialist language, expressing reasoned judgements that can inform independent work. Commit to gaining inspiration from a broad variety of practitioners – including those from BIPOC and / or marginalised backgrounds </a:t>
            </a:r>
          </a:p>
          <a:p>
            <a:pPr>
              <a:buBlip>
                <a:blip r:embed="rId3">
                  <a:extLst>
                    <a:ext uri="{96DAC541-7B7A-43D3-8B79-37D633B846F1}">
                      <asvg:svgBlip xmlns:asvg="http://schemas.microsoft.com/office/drawing/2016/SVG/main" r:embed="rId4"/>
                    </a:ext>
                  </a:extLst>
                </a:blip>
              </a:buBlip>
            </a:pPr>
            <a:r>
              <a:rPr lang="en-GB" sz="2000" dirty="0">
                <a:latin typeface="Arial Nova" panose="020B0504020202020204" pitchFamily="34" charset="0"/>
              </a:rPr>
              <a:t>Test, analyse, evaluate and refine their ideas and outcomes against a specification, taking into account relevant views</a:t>
            </a:r>
          </a:p>
          <a:p>
            <a:pPr>
              <a:buBlip>
                <a:blip r:embed="rId3">
                  <a:extLst>
                    <a:ext uri="{96DAC541-7B7A-43D3-8B79-37D633B846F1}">
                      <asvg:svgBlip xmlns:asvg="http://schemas.microsoft.com/office/drawing/2016/SVG/main" r:embed="rId4"/>
                    </a:ext>
                  </a:extLst>
                </a:blip>
              </a:buBlip>
            </a:pPr>
            <a:r>
              <a:rPr lang="en-GB" sz="2000" dirty="0">
                <a:latin typeface="Arial Nova" panose="020B0504020202020204" pitchFamily="34" charset="0"/>
              </a:rPr>
              <a:t>Understand developments in ADT, its impact on individuals, society and the environment, and the responsibilities those within industry. Constantly consider sustainability, ethics, local community, and feeding back to the environment</a:t>
            </a:r>
          </a:p>
          <a:p>
            <a:pPr>
              <a:buBlip>
                <a:blip r:embed="rId3">
                  <a:extLst>
                    <a:ext uri="{96DAC541-7B7A-43D3-8B79-37D633B846F1}">
                      <asvg:svgBlip xmlns:asvg="http://schemas.microsoft.com/office/drawing/2016/SVG/main" r:embed="rId4"/>
                    </a:ext>
                  </a:extLst>
                </a:blip>
              </a:buBlip>
            </a:pPr>
            <a:r>
              <a:rPr lang="en-GB" sz="2000" dirty="0">
                <a:latin typeface="Arial Nova" panose="020B0504020202020204" pitchFamily="34" charset="0"/>
              </a:rPr>
              <a:t>Engage with increasingly advanced specialist practices such as the use of perspective, and exploiting colour theory in Fine Art. Free-machine embroidery, and conducting relevant fabric testing in Textile Design.  Mechanical structures and intelligent electronic systems in 3D Design. Key principles of nutrition and health, independently cooking a healthy and varied diet, understanding the source, seasonality and characteristics of a broad range of ingredients in Hospitality &amp; Catering</a:t>
            </a:r>
          </a:p>
          <a:p>
            <a:endParaRPr lang="en-GB" dirty="0">
              <a:latin typeface="Arial Nova" panose="020B0504020202020204" pitchFamily="34" charset="0"/>
            </a:endParaRPr>
          </a:p>
          <a:p>
            <a:endParaRPr lang="en-GB" dirty="0"/>
          </a:p>
        </p:txBody>
      </p:sp>
      <p:sp>
        <p:nvSpPr>
          <p:cNvPr id="6" name="TextBox 5">
            <a:extLst>
              <a:ext uri="{FF2B5EF4-FFF2-40B4-BE49-F238E27FC236}">
                <a16:creationId xmlns:a16="http://schemas.microsoft.com/office/drawing/2014/main" id="{100D8A88-E9F7-433E-890B-C37DCFEE1EC1}"/>
              </a:ext>
            </a:extLst>
          </p:cNvPr>
          <p:cNvSpPr txBox="1"/>
          <p:nvPr/>
        </p:nvSpPr>
        <p:spPr>
          <a:xfrm>
            <a:off x="-445484" y="15367405"/>
            <a:ext cx="2448964" cy="748795"/>
          </a:xfrm>
          <a:prstGeom prst="rect">
            <a:avLst/>
          </a:prstGeom>
          <a:noFill/>
        </p:spPr>
        <p:txBody>
          <a:bodyPr wrap="square" rtlCol="0">
            <a:spAutoFit/>
          </a:bodyPr>
          <a:lstStyle/>
          <a:p>
            <a:pPr algn="r"/>
            <a:r>
              <a:rPr lang="en-GB" sz="2133">
                <a:latin typeface="Impact" panose="020B0806030902050204" pitchFamily="34" charset="0"/>
              </a:rPr>
              <a:t>Navigating ADT </a:t>
            </a:r>
          </a:p>
          <a:p>
            <a:pPr algn="r"/>
            <a:r>
              <a:rPr lang="en-GB" sz="2133">
                <a:latin typeface="Impact" panose="020B0806030902050204" pitchFamily="34" charset="0"/>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algn="r"/>
            <a:r>
              <a:rPr lang="en-GB" sz="2400">
                <a:latin typeface="Impact" panose="020B0806030902050204" pitchFamily="34" charset="0"/>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5"/>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6"/>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7"/>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8"/>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9"/>
          <a:srcRect t="16701" b="12155"/>
          <a:stretch/>
        </p:blipFill>
        <p:spPr>
          <a:xfrm>
            <a:off x="32245" y="3650330"/>
            <a:ext cx="12159755" cy="2254512"/>
          </a:xfrm>
          <a:prstGeom prst="rect">
            <a:avLst/>
          </a:prstGeom>
        </p:spPr>
      </p:pic>
      <p:sp>
        <p:nvSpPr>
          <p:cNvPr id="18" name="Isosceles Triangle 17">
            <a:extLst>
              <a:ext uri="{FF2B5EF4-FFF2-40B4-BE49-F238E27FC236}">
                <a16:creationId xmlns:a16="http://schemas.microsoft.com/office/drawing/2014/main" id="{12549B56-ECC3-475F-AE9F-355B376E963D}"/>
              </a:ext>
            </a:extLst>
          </p:cNvPr>
          <p:cNvSpPr/>
          <p:nvPr/>
        </p:nvSpPr>
        <p:spPr>
          <a:xfrm>
            <a:off x="5522357" y="4443220"/>
            <a:ext cx="1146944" cy="919647"/>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5388905" y="4561294"/>
            <a:ext cx="1414189" cy="1242129"/>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11">
            <a:clrChange>
              <a:clrFrom>
                <a:srgbClr val="FFFFFF"/>
              </a:clrFrom>
              <a:clrTo>
                <a:srgbClr val="FFFFFF">
                  <a:alpha val="0"/>
                </a:srgbClr>
              </a:clrTo>
            </a:clrChange>
          </a:blip>
          <a:srcRect b="9167"/>
          <a:stretch/>
        </p:blipFill>
        <p:spPr>
          <a:xfrm>
            <a:off x="1128814" y="4281980"/>
            <a:ext cx="1414189" cy="1242129"/>
          </a:xfrm>
          <a:prstGeom prst="rect">
            <a:avLst/>
          </a:prstGeom>
        </p:spPr>
      </p:pic>
      <p:sp>
        <p:nvSpPr>
          <p:cNvPr id="24" name="Isosceles Triangle 23">
            <a:extLst>
              <a:ext uri="{FF2B5EF4-FFF2-40B4-BE49-F238E27FC236}">
                <a16:creationId xmlns:a16="http://schemas.microsoft.com/office/drawing/2014/main" id="{BA8108D7-7EE4-4422-9032-88F8F4913E22}"/>
              </a:ext>
            </a:extLst>
          </p:cNvPr>
          <p:cNvSpPr/>
          <p:nvPr/>
        </p:nvSpPr>
        <p:spPr>
          <a:xfrm>
            <a:off x="9708485" y="4343523"/>
            <a:ext cx="1334903" cy="1080887"/>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12">
            <a:clrChange>
              <a:clrFrom>
                <a:srgbClr val="FFFFFF"/>
              </a:clrFrom>
              <a:clrTo>
                <a:srgbClr val="FFFFFF">
                  <a:alpha val="0"/>
                </a:srgbClr>
              </a:clrTo>
            </a:clrChange>
          </a:blip>
          <a:stretch>
            <a:fillRect/>
          </a:stretch>
        </p:blipFill>
        <p:spPr>
          <a:xfrm>
            <a:off x="9668841" y="4262901"/>
            <a:ext cx="1414189" cy="1242129"/>
          </a:xfrm>
          <a:prstGeom prst="rect">
            <a:avLst/>
          </a:prstGeom>
        </p:spPr>
      </p:pic>
      <p:sp>
        <p:nvSpPr>
          <p:cNvPr id="2" name="TextBox 1">
            <a:extLst>
              <a:ext uri="{FF2B5EF4-FFF2-40B4-BE49-F238E27FC236}">
                <a16:creationId xmlns:a16="http://schemas.microsoft.com/office/drawing/2014/main" id="{8D1EA2C2-09CF-8666-5509-862CDDECB398}"/>
              </a:ext>
            </a:extLst>
          </p:cNvPr>
          <p:cNvSpPr txBox="1"/>
          <p:nvPr/>
        </p:nvSpPr>
        <p:spPr>
          <a:xfrm>
            <a:off x="2000092" y="15326303"/>
            <a:ext cx="1746952" cy="830997"/>
          </a:xfrm>
          <a:prstGeom prst="rect">
            <a:avLst/>
          </a:prstGeom>
          <a:noFill/>
        </p:spPr>
        <p:txBody>
          <a:bodyPr wrap="square" rtlCol="0">
            <a:spAutoFit/>
          </a:bodyPr>
          <a:lstStyle/>
          <a:p>
            <a:r>
              <a:rPr lang="en-GB" sz="1200" dirty="0">
                <a:latin typeface="Arial Nova" panose="020B0504020202020204" pitchFamily="34" charset="0"/>
              </a:rPr>
              <a:t>#FineArt</a:t>
            </a:r>
          </a:p>
          <a:p>
            <a:r>
              <a:rPr lang="en-GB" sz="1200" dirty="0">
                <a:latin typeface="Arial Nova" panose="020B0504020202020204" pitchFamily="34" charset="0"/>
              </a:rPr>
              <a:t>#TextileDesign</a:t>
            </a:r>
          </a:p>
          <a:p>
            <a:r>
              <a:rPr lang="en-GB" sz="1200" dirty="0">
                <a:latin typeface="Arial Nova" panose="020B0504020202020204" pitchFamily="34" charset="0"/>
              </a:rPr>
              <a:t>#3DDesign</a:t>
            </a:r>
          </a:p>
          <a:p>
            <a:r>
              <a:rPr lang="en-GB" sz="1200" dirty="0">
                <a:latin typeface="Arial Nova" panose="020B0504020202020204" pitchFamily="34" charset="0"/>
              </a:rPr>
              <a:t>#Hospitality&amp;Catering</a:t>
            </a:r>
          </a:p>
        </p:txBody>
      </p:sp>
    </p:spTree>
    <p:extLst>
      <p:ext uri="{BB962C8B-B14F-4D97-AF65-F5344CB8AC3E}">
        <p14:creationId xmlns:p14="http://schemas.microsoft.com/office/powerpoint/2010/main" val="40985748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3903C0A2-C801-4116-9732-DDC795FE048E}"/>
              </a:ext>
            </a:extLst>
          </p:cNvPr>
          <p:cNvSpPr/>
          <p:nvPr/>
        </p:nvSpPr>
        <p:spPr>
          <a:xfrm>
            <a:off x="408562" y="9513651"/>
            <a:ext cx="11374876" cy="556348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9943BB2C-229E-4D77-A9B2-D3AECDC9BC61}"/>
              </a:ext>
            </a:extLst>
          </p:cNvPr>
          <p:cNvSpPr/>
          <p:nvPr/>
        </p:nvSpPr>
        <p:spPr>
          <a:xfrm>
            <a:off x="408562" y="350200"/>
            <a:ext cx="11342451" cy="6960692"/>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366408" y="379327"/>
            <a:ext cx="11342451" cy="14953745"/>
          </a:xfrm>
        </p:spPr>
        <p:txBody>
          <a:bodyPr>
            <a:normAutofit/>
          </a:bodyPr>
          <a:lstStyle/>
          <a:p>
            <a:pPr marL="0" indent="0">
              <a:buNone/>
            </a:pPr>
            <a:r>
              <a:rPr lang="en-GB" sz="2400" dirty="0">
                <a:latin typeface="Impact" panose="020B0806030902050204" pitchFamily="34" charset="0"/>
              </a:rPr>
              <a:t>ADT: GCSE Options at KS4</a:t>
            </a:r>
          </a:p>
          <a:p>
            <a:pPr marL="457200" indent="-457200">
              <a:buFont typeface="+mj-lt"/>
              <a:buAutoNum type="arabicPeriod"/>
            </a:pPr>
            <a:r>
              <a:rPr lang="en-GB" sz="1400" dirty="0">
                <a:latin typeface="Arial Nova" panose="020B0504020202020204" pitchFamily="34" charset="0"/>
              </a:rPr>
              <a:t>OCR GCSE Art and Design: Fine Art (see the first table below for breakdown)</a:t>
            </a:r>
          </a:p>
          <a:p>
            <a:pPr marL="457200" indent="-457200">
              <a:buFont typeface="+mj-lt"/>
              <a:buAutoNum type="arabicPeriod"/>
            </a:pPr>
            <a:r>
              <a:rPr lang="en-GB" sz="1400" dirty="0">
                <a:latin typeface="Arial Nova" panose="020B0504020202020204" pitchFamily="34" charset="0"/>
              </a:rPr>
              <a:t>OCR GCSE Art and Design: Textile Design (see the first table below for breakdown)</a:t>
            </a:r>
          </a:p>
          <a:p>
            <a:pPr marL="457200" indent="-457200">
              <a:buFont typeface="+mj-lt"/>
              <a:buAutoNum type="arabicPeriod"/>
            </a:pPr>
            <a:r>
              <a:rPr lang="en-GB" sz="1400" dirty="0">
                <a:latin typeface="Arial Nova" panose="020B0504020202020204" pitchFamily="34" charset="0"/>
              </a:rPr>
              <a:t>OCR GCSE Art and Design: 3D Design (see the first table below for breakdown)</a:t>
            </a:r>
          </a:p>
          <a:p>
            <a:pPr marL="457200" indent="-457200">
              <a:buFont typeface="+mj-lt"/>
              <a:buAutoNum type="arabicPeriod"/>
            </a:pPr>
            <a:r>
              <a:rPr lang="en-GB" sz="1400" b="0" i="0" dirty="0" err="1">
                <a:effectLst/>
                <a:latin typeface="Arial Nova" panose="020B0504020202020204" pitchFamily="34" charset="0"/>
              </a:rPr>
              <a:t>Eduqas</a:t>
            </a:r>
            <a:r>
              <a:rPr lang="en-GB" sz="1400" b="0" i="0" dirty="0">
                <a:effectLst/>
                <a:latin typeface="Arial Nova" panose="020B0504020202020204" pitchFamily="34" charset="0"/>
              </a:rPr>
              <a:t> Level 1/2 Vocational Award in Hospitality &amp; Catering </a:t>
            </a:r>
            <a:r>
              <a:rPr lang="en-GB" sz="1400" dirty="0">
                <a:latin typeface="Arial Nova" panose="020B0504020202020204" pitchFamily="34" charset="0"/>
              </a:rPr>
              <a:t>(see the second table below for breakdown)</a:t>
            </a:r>
            <a:endParaRPr lang="en-GB" sz="1400" b="1" i="1" dirty="0">
              <a:latin typeface="Arial Nova" panose="020B0504020202020204" pitchFamily="34" charset="0"/>
            </a:endParaRPr>
          </a:p>
          <a:p>
            <a:pPr marL="0" indent="0">
              <a:buNone/>
            </a:pPr>
            <a:endParaRPr lang="en-GB" sz="2000" b="1" i="1" dirty="0">
              <a:latin typeface="Arial Nova" panose="020B0504020202020204" pitchFamily="34" charset="0"/>
            </a:endParaRPr>
          </a:p>
          <a:p>
            <a:pPr marL="0" indent="0">
              <a:buNone/>
            </a:pPr>
            <a:endParaRPr lang="en-GB" sz="2000" b="1" dirty="0">
              <a:latin typeface="Arial Nova" panose="020B0504020202020204" pitchFamily="34" charset="0"/>
            </a:endParaRPr>
          </a:p>
          <a:p>
            <a:pPr marL="0" indent="0">
              <a:buNone/>
            </a:pPr>
            <a:endParaRPr lang="en-GB" sz="2000" b="1" dirty="0">
              <a:latin typeface="Arial Nova" panose="020B0504020202020204" pitchFamily="34" charset="0"/>
            </a:endParaRPr>
          </a:p>
          <a:p>
            <a:pPr marL="0" indent="0">
              <a:buNone/>
            </a:pPr>
            <a:endParaRPr lang="en-GB" sz="2000" b="1" u="sng" dirty="0">
              <a:latin typeface="Arial Nova" panose="020B0504020202020204" pitchFamily="34" charset="0"/>
            </a:endParaRPr>
          </a:p>
          <a:p>
            <a:pPr marL="0" indent="0">
              <a:buNone/>
            </a:pPr>
            <a:endParaRPr lang="en-GB" sz="2000" b="1" u="sng" dirty="0">
              <a:latin typeface="Arial Nova" panose="020B0504020202020204" pitchFamily="34" charset="0"/>
            </a:endParaRPr>
          </a:p>
          <a:p>
            <a:pPr marL="0" indent="0">
              <a:buNone/>
            </a:pPr>
            <a:endParaRPr lang="en-GB" sz="2000" b="1" u="sng" dirty="0">
              <a:latin typeface="Arial Nova" panose="020B0504020202020204" pitchFamily="34" charset="0"/>
            </a:endParaRPr>
          </a:p>
          <a:p>
            <a:pPr marL="0" indent="0">
              <a:buNone/>
            </a:pPr>
            <a:endParaRPr lang="en-GB" sz="2000" b="1" u="sng" dirty="0">
              <a:latin typeface="Arial Nova" panose="020B0504020202020204" pitchFamily="34" charset="0"/>
            </a:endParaRPr>
          </a:p>
          <a:p>
            <a:pPr marL="0" indent="0">
              <a:buNone/>
            </a:pPr>
            <a:endParaRPr lang="en-GB" sz="2000" b="1" u="sng" dirty="0">
              <a:latin typeface="Arial Nova" panose="020B0504020202020204" pitchFamily="34" charset="0"/>
            </a:endParaRPr>
          </a:p>
          <a:p>
            <a:pPr marL="0" indent="0">
              <a:buNone/>
            </a:pPr>
            <a:endParaRPr lang="en-GB" sz="2000" b="1" u="sng" dirty="0">
              <a:latin typeface="Arial Nova" panose="020B0504020202020204" pitchFamily="34" charset="0"/>
            </a:endParaRPr>
          </a:p>
          <a:p>
            <a:pPr marL="0" indent="0">
              <a:buNone/>
            </a:pPr>
            <a:endParaRPr lang="en-GB" sz="2000" b="1" u="sng" dirty="0">
              <a:latin typeface="Arial Nova" panose="020B0504020202020204" pitchFamily="34" charset="0"/>
            </a:endParaRPr>
          </a:p>
          <a:p>
            <a:pPr marL="0" indent="0">
              <a:buNone/>
            </a:pPr>
            <a:endParaRPr lang="en-GB" sz="2000" b="1" u="sng" dirty="0">
              <a:latin typeface="Arial Nova" panose="020B0504020202020204" pitchFamily="34" charset="0"/>
            </a:endParaRPr>
          </a:p>
          <a:p>
            <a:pPr marL="0" indent="0">
              <a:buNone/>
            </a:pPr>
            <a:endParaRPr lang="en-GB" sz="2000" b="1" u="sng" dirty="0">
              <a:latin typeface="Arial Nova" panose="020B0504020202020204" pitchFamily="34" charset="0"/>
            </a:endParaRPr>
          </a:p>
          <a:p>
            <a:pPr marL="0" indent="0">
              <a:buNone/>
            </a:pPr>
            <a:endParaRPr lang="en-GB" sz="2000" b="1" u="sng" dirty="0">
              <a:latin typeface="Arial Nova" panose="020B0504020202020204" pitchFamily="34" charset="0"/>
            </a:endParaRPr>
          </a:p>
          <a:p>
            <a:pPr marL="0" indent="0">
              <a:buNone/>
            </a:pPr>
            <a:endParaRPr lang="en-GB" sz="2000" b="1" u="sng" dirty="0">
              <a:latin typeface="Arial Nova" panose="020B0504020202020204" pitchFamily="34" charset="0"/>
            </a:endParaRPr>
          </a:p>
          <a:p>
            <a:pPr marL="0" indent="0">
              <a:buNone/>
            </a:pPr>
            <a:endParaRPr lang="en-GB" sz="2000" b="1" u="sng" dirty="0">
              <a:latin typeface="Arial Nova" panose="020B0504020202020204" pitchFamily="34" charset="0"/>
            </a:endParaRPr>
          </a:p>
          <a:p>
            <a:pPr marL="0" indent="0">
              <a:buNone/>
            </a:pPr>
            <a:r>
              <a:rPr lang="en-GB" sz="2000" dirty="0">
                <a:latin typeface="Impact" panose="020B0806030902050204" pitchFamily="34" charset="0"/>
              </a:rPr>
              <a:t>Explore &gt; Invent&gt; Analyse: The purpose of study and core ADT Curriculum at KS4</a:t>
            </a:r>
          </a:p>
          <a:p>
            <a:pPr>
              <a:buFont typeface="Courier New" panose="02070309020205020404" pitchFamily="49" charset="0"/>
              <a:buChar char="o"/>
            </a:pPr>
            <a:endParaRPr lang="en-GB" sz="1900" dirty="0">
              <a:latin typeface="Arial Nova" panose="020B0504020202020204" pitchFamily="34" charset="0"/>
            </a:endParaRPr>
          </a:p>
          <a:p>
            <a:pPr>
              <a:buFont typeface="Courier New" panose="02070309020205020404" pitchFamily="49" charset="0"/>
              <a:buChar char="o"/>
            </a:pPr>
            <a:r>
              <a:rPr lang="en-GB" sz="1900" dirty="0">
                <a:latin typeface="Arial Nova" panose="020B0504020202020204" pitchFamily="34" charset="0"/>
              </a:rPr>
              <a:t>We encourage learners to take a personal interest in why ADT matters, and aim to inspire, change, and challenge by designing an exciting and stimulating course of study. </a:t>
            </a:r>
          </a:p>
          <a:p>
            <a:pPr>
              <a:buFont typeface="Courier New" panose="02070309020205020404" pitchFamily="49" charset="0"/>
              <a:buChar char="o"/>
            </a:pPr>
            <a:r>
              <a:rPr lang="en-GB" sz="1900" dirty="0">
                <a:latin typeface="Arial Nova" panose="020B0504020202020204" pitchFamily="34" charset="0"/>
              </a:rPr>
              <a:t>GCSE courses at Limehurst aim to build upon the knowledge, skills and understanding gained during previous study. Whilst simultaneously developing deeper creativity, imagination, specialist competence, and confidence in their chosen subject area. </a:t>
            </a:r>
          </a:p>
          <a:p>
            <a:pPr>
              <a:buFont typeface="Courier New" panose="02070309020205020404" pitchFamily="49" charset="0"/>
              <a:buChar char="o"/>
            </a:pPr>
            <a:r>
              <a:rPr lang="en-GB" sz="1900" dirty="0">
                <a:latin typeface="Arial Nova" panose="020B0504020202020204" pitchFamily="34" charset="0"/>
              </a:rPr>
              <a:t>Pupils will demonstrate safe working practices when exploring, experimenting, and taking calculated risks to nurture and refine their own personal style of working across technical, and expressive outcomes. Practical skills are honed, and theoretical principles cemented.  </a:t>
            </a:r>
          </a:p>
          <a:p>
            <a:pPr>
              <a:buFont typeface="Courier New" panose="02070309020205020404" pitchFamily="49" charset="0"/>
              <a:buChar char="o"/>
            </a:pPr>
            <a:r>
              <a:rPr lang="en-GB" sz="1900" dirty="0">
                <a:latin typeface="Arial Nova" panose="020B0504020202020204" pitchFamily="34" charset="0"/>
              </a:rPr>
              <a:t>Learners have the opportunity to gain insight into the practices of individuals, organisations and creative and cultural industries from a broad range of sources – including those of marginalised groups. We encourage learners to actively engage in the creative process of ADT in order to develop as effective and independent learners, and as critical, analytical, and reflective thinkers with enquiring minds. Learners will develop their knowledge and understanding of art, craft and design in historical and contemporary contexts, societies and cultures.</a:t>
            </a:r>
          </a:p>
          <a:p>
            <a:pPr>
              <a:buFont typeface="Courier New" panose="02070309020205020404" pitchFamily="49" charset="0"/>
              <a:buChar char="o"/>
            </a:pPr>
            <a:r>
              <a:rPr lang="en-GB" sz="1900" dirty="0">
                <a:latin typeface="Arial Nova" panose="020B0504020202020204" pitchFamily="34" charset="0"/>
              </a:rPr>
              <a:t>At the heart of our GCSE provision in ADT is the desire to develop confident, passionate, skilled, and unique creatives of the future.</a:t>
            </a:r>
          </a:p>
        </p:txBody>
      </p:sp>
      <p:sp>
        <p:nvSpPr>
          <p:cNvPr id="6" name="TextBox 5">
            <a:extLst>
              <a:ext uri="{FF2B5EF4-FFF2-40B4-BE49-F238E27FC236}">
                <a16:creationId xmlns:a16="http://schemas.microsoft.com/office/drawing/2014/main" id="{100D8A88-E9F7-433E-890B-C37DCFEE1EC1}"/>
              </a:ext>
            </a:extLst>
          </p:cNvPr>
          <p:cNvSpPr txBox="1"/>
          <p:nvPr/>
        </p:nvSpPr>
        <p:spPr>
          <a:xfrm>
            <a:off x="-445484" y="15367405"/>
            <a:ext cx="2448964" cy="748795"/>
          </a:xfrm>
          <a:prstGeom prst="rect">
            <a:avLst/>
          </a:prstGeom>
          <a:noFill/>
        </p:spPr>
        <p:txBody>
          <a:bodyPr wrap="square" rtlCol="0">
            <a:spAutoFit/>
          </a:bodyPr>
          <a:lstStyle/>
          <a:p>
            <a:pPr algn="r"/>
            <a:r>
              <a:rPr lang="en-GB" sz="2133">
                <a:latin typeface="Impact" panose="020B0806030902050204" pitchFamily="34" charset="0"/>
              </a:rPr>
              <a:t>Navigating ADT </a:t>
            </a:r>
          </a:p>
          <a:p>
            <a:pPr algn="r"/>
            <a:r>
              <a:rPr lang="en-GB" sz="2133">
                <a:latin typeface="Impact" panose="020B0806030902050204" pitchFamily="34" charset="0"/>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algn="r"/>
            <a:r>
              <a:rPr lang="en-GB" sz="2400">
                <a:latin typeface="Impact" panose="020B0806030902050204" pitchFamily="34" charset="0"/>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3"/>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4"/>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5"/>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6"/>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7"/>
          <a:srcRect t="16701" b="12155"/>
          <a:stretch/>
        </p:blipFill>
        <p:spPr>
          <a:xfrm>
            <a:off x="1" y="7162745"/>
            <a:ext cx="12192000" cy="2254512"/>
          </a:xfrm>
          <a:prstGeom prst="rect">
            <a:avLst/>
          </a:prstGeom>
        </p:spPr>
      </p:pic>
      <p:sp>
        <p:nvSpPr>
          <p:cNvPr id="18" name="Isosceles Triangle 17">
            <a:extLst>
              <a:ext uri="{FF2B5EF4-FFF2-40B4-BE49-F238E27FC236}">
                <a16:creationId xmlns:a16="http://schemas.microsoft.com/office/drawing/2014/main" id="{12549B56-ECC3-475F-AE9F-355B376E963D}"/>
              </a:ext>
            </a:extLst>
          </p:cNvPr>
          <p:cNvSpPr/>
          <p:nvPr/>
        </p:nvSpPr>
        <p:spPr>
          <a:xfrm>
            <a:off x="5531633" y="8093198"/>
            <a:ext cx="1146944" cy="919647"/>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8">
            <a:clrChange>
              <a:clrFrom>
                <a:srgbClr val="FFFFFF"/>
              </a:clrFrom>
              <a:clrTo>
                <a:srgbClr val="FFFFFF">
                  <a:alpha val="0"/>
                </a:srgbClr>
              </a:clrTo>
            </a:clrChange>
          </a:blip>
          <a:stretch>
            <a:fillRect/>
          </a:stretch>
        </p:blipFill>
        <p:spPr>
          <a:xfrm>
            <a:off x="5330540" y="7999618"/>
            <a:ext cx="1414189" cy="1242129"/>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9">
            <a:clrChange>
              <a:clrFrom>
                <a:srgbClr val="FFFFFF"/>
              </a:clrFrom>
              <a:clrTo>
                <a:srgbClr val="FFFFFF">
                  <a:alpha val="0"/>
                </a:srgbClr>
              </a:clrTo>
            </a:clrChange>
          </a:blip>
          <a:srcRect b="9167"/>
          <a:stretch/>
        </p:blipFill>
        <p:spPr>
          <a:xfrm>
            <a:off x="1129156" y="7378554"/>
            <a:ext cx="1414189" cy="1242129"/>
          </a:xfrm>
          <a:prstGeom prst="rect">
            <a:avLst/>
          </a:prstGeom>
        </p:spPr>
      </p:pic>
      <p:sp>
        <p:nvSpPr>
          <p:cNvPr id="24" name="Isosceles Triangle 23">
            <a:extLst>
              <a:ext uri="{FF2B5EF4-FFF2-40B4-BE49-F238E27FC236}">
                <a16:creationId xmlns:a16="http://schemas.microsoft.com/office/drawing/2014/main" id="{BA8108D7-7EE4-4422-9032-88F8F4913E22}"/>
              </a:ext>
            </a:extLst>
          </p:cNvPr>
          <p:cNvSpPr/>
          <p:nvPr/>
        </p:nvSpPr>
        <p:spPr>
          <a:xfrm>
            <a:off x="9791382" y="7472134"/>
            <a:ext cx="1334903" cy="1080887"/>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9791382" y="7378554"/>
            <a:ext cx="1414189" cy="1242129"/>
          </a:xfrm>
          <a:prstGeom prst="rect">
            <a:avLst/>
          </a:prstGeom>
        </p:spPr>
      </p:pic>
      <p:pic>
        <p:nvPicPr>
          <p:cNvPr id="20" name="Picture 19" descr="A screenshot of a cell phone&#10;&#10;Description automatically generated">
            <a:extLst>
              <a:ext uri="{FF2B5EF4-FFF2-40B4-BE49-F238E27FC236}">
                <a16:creationId xmlns:a16="http://schemas.microsoft.com/office/drawing/2014/main" id="{DC5CB9A5-8CC2-4DE7-9034-06D06FD8B0E6}"/>
              </a:ext>
            </a:extLst>
          </p:cNvPr>
          <p:cNvPicPr>
            <a:picLocks noChangeAspect="1"/>
          </p:cNvPicPr>
          <p:nvPr/>
        </p:nvPicPr>
        <p:blipFill rotWithShape="1">
          <a:blip r:embed="rId11">
            <a:extLst>
              <a:ext uri="{28A0092B-C50C-407E-A947-70E740481C1C}">
                <a14:useLocalDpi xmlns:a14="http://schemas.microsoft.com/office/drawing/2010/main" val="0"/>
              </a:ext>
            </a:extLst>
          </a:blip>
          <a:srcRect l="3420" t="20188" r="2013" b="1224"/>
          <a:stretch/>
        </p:blipFill>
        <p:spPr>
          <a:xfrm>
            <a:off x="610092" y="2334126"/>
            <a:ext cx="4137006" cy="4699673"/>
          </a:xfrm>
          <a:prstGeom prst="rect">
            <a:avLst/>
          </a:prstGeom>
        </p:spPr>
      </p:pic>
      <p:sp>
        <p:nvSpPr>
          <p:cNvPr id="17" name="TextBox 16">
            <a:extLst>
              <a:ext uri="{FF2B5EF4-FFF2-40B4-BE49-F238E27FC236}">
                <a16:creationId xmlns:a16="http://schemas.microsoft.com/office/drawing/2014/main" id="{1CBD7217-FFDB-476B-070E-E8B4B9111D1F}"/>
              </a:ext>
            </a:extLst>
          </p:cNvPr>
          <p:cNvSpPr txBox="1"/>
          <p:nvPr/>
        </p:nvSpPr>
        <p:spPr>
          <a:xfrm>
            <a:off x="2000092" y="15326303"/>
            <a:ext cx="1746952" cy="830997"/>
          </a:xfrm>
          <a:prstGeom prst="rect">
            <a:avLst/>
          </a:prstGeom>
          <a:noFill/>
        </p:spPr>
        <p:txBody>
          <a:bodyPr wrap="square" rtlCol="0">
            <a:spAutoFit/>
          </a:bodyPr>
          <a:lstStyle/>
          <a:p>
            <a:r>
              <a:rPr lang="en-GB" sz="1200" dirty="0">
                <a:latin typeface="Arial Nova" panose="020B0504020202020204" pitchFamily="34" charset="0"/>
              </a:rPr>
              <a:t>#FineArt</a:t>
            </a:r>
          </a:p>
          <a:p>
            <a:r>
              <a:rPr lang="en-GB" sz="1200" dirty="0">
                <a:latin typeface="Arial Nova" panose="020B0504020202020204" pitchFamily="34" charset="0"/>
              </a:rPr>
              <a:t>#TextileDesign</a:t>
            </a:r>
          </a:p>
          <a:p>
            <a:r>
              <a:rPr lang="en-GB" sz="1200" dirty="0">
                <a:latin typeface="Arial Nova" panose="020B0504020202020204" pitchFamily="34" charset="0"/>
              </a:rPr>
              <a:t>#3DDesign</a:t>
            </a:r>
          </a:p>
          <a:p>
            <a:r>
              <a:rPr lang="en-GB" sz="1200" dirty="0">
                <a:latin typeface="Arial Nova" panose="020B0504020202020204" pitchFamily="34" charset="0"/>
              </a:rPr>
              <a:t>#Hospitality&amp;Catering</a:t>
            </a:r>
          </a:p>
        </p:txBody>
      </p:sp>
      <p:pic>
        <p:nvPicPr>
          <p:cNvPr id="22" name="Picture 21" descr="A screenshot of a computer&#10;&#10;Description automatically generated">
            <a:extLst>
              <a:ext uri="{FF2B5EF4-FFF2-40B4-BE49-F238E27FC236}">
                <a16:creationId xmlns:a16="http://schemas.microsoft.com/office/drawing/2014/main" id="{67CD39F9-27BD-9DB1-DF92-5B1802CA2BCB}"/>
              </a:ext>
            </a:extLst>
          </p:cNvPr>
          <p:cNvPicPr>
            <a:picLocks noChangeAspect="1"/>
          </p:cNvPicPr>
          <p:nvPr/>
        </p:nvPicPr>
        <p:blipFill rotWithShape="1">
          <a:blip r:embed="rId12">
            <a:extLst>
              <a:ext uri="{28A0092B-C50C-407E-A947-70E740481C1C}">
                <a14:useLocalDpi xmlns:a14="http://schemas.microsoft.com/office/drawing/2010/main" val="0"/>
              </a:ext>
            </a:extLst>
          </a:blip>
          <a:srcRect l="24497" t="40014" r="28660" b="16577"/>
          <a:stretch/>
        </p:blipFill>
        <p:spPr>
          <a:xfrm>
            <a:off x="6826799" y="2334127"/>
            <a:ext cx="4755109" cy="3247100"/>
          </a:xfrm>
          <a:prstGeom prst="rect">
            <a:avLst/>
          </a:prstGeom>
        </p:spPr>
      </p:pic>
      <p:sp>
        <p:nvSpPr>
          <p:cNvPr id="23" name="Rectangle 22">
            <a:extLst>
              <a:ext uri="{FF2B5EF4-FFF2-40B4-BE49-F238E27FC236}">
                <a16:creationId xmlns:a16="http://schemas.microsoft.com/office/drawing/2014/main" id="{09BE3FF7-F95E-F95B-99CA-7655F539BC82}"/>
              </a:ext>
            </a:extLst>
          </p:cNvPr>
          <p:cNvSpPr/>
          <p:nvPr/>
        </p:nvSpPr>
        <p:spPr>
          <a:xfrm>
            <a:off x="4948628" y="2769651"/>
            <a:ext cx="1676641" cy="4244402"/>
          </a:xfrm>
          <a:prstGeom prst="rect">
            <a:avLst/>
          </a:prstGeom>
          <a:solidFill>
            <a:schemeClr val="bg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B55B8902-06C5-43A4-8BAB-D417E6D6DBE4}"/>
              </a:ext>
            </a:extLst>
          </p:cNvPr>
          <p:cNvSpPr txBox="1"/>
          <p:nvPr/>
        </p:nvSpPr>
        <p:spPr>
          <a:xfrm>
            <a:off x="4945877" y="3977169"/>
            <a:ext cx="1676641" cy="1754326"/>
          </a:xfrm>
          <a:prstGeom prst="rect">
            <a:avLst/>
          </a:prstGeom>
          <a:noFill/>
        </p:spPr>
        <p:txBody>
          <a:bodyPr wrap="square" rtlCol="0">
            <a:spAutoFit/>
          </a:bodyPr>
          <a:lstStyle/>
          <a:p>
            <a:pPr algn="ctr"/>
            <a:r>
              <a:rPr lang="en-GB" b="1" dirty="0">
                <a:latin typeface="Arial Nova" panose="020B0504020202020204" pitchFamily="34" charset="0"/>
              </a:rPr>
              <a:t>Breakdowns for course assessment structure / exam requirements </a:t>
            </a:r>
          </a:p>
        </p:txBody>
      </p:sp>
      <p:sp>
        <p:nvSpPr>
          <p:cNvPr id="27" name="Arrow: Right 26">
            <a:extLst>
              <a:ext uri="{FF2B5EF4-FFF2-40B4-BE49-F238E27FC236}">
                <a16:creationId xmlns:a16="http://schemas.microsoft.com/office/drawing/2014/main" id="{0C15E728-CB5A-AF5A-BBED-2C2A5949FCD8}"/>
              </a:ext>
            </a:extLst>
          </p:cNvPr>
          <p:cNvSpPr/>
          <p:nvPr/>
        </p:nvSpPr>
        <p:spPr>
          <a:xfrm rot="10800000">
            <a:off x="4372588" y="4703667"/>
            <a:ext cx="673769" cy="577089"/>
          </a:xfrm>
          <a:prstGeom prst="rightArrow">
            <a:avLst/>
          </a:prstGeom>
          <a:solidFill>
            <a:schemeClr val="bg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9" name="Picture 28" descr="A screenshot of a computer&#10;&#10;Description automatically generated">
            <a:extLst>
              <a:ext uri="{FF2B5EF4-FFF2-40B4-BE49-F238E27FC236}">
                <a16:creationId xmlns:a16="http://schemas.microsoft.com/office/drawing/2014/main" id="{A3087A5C-C3DF-3CE0-0C6D-371802C705A7}"/>
              </a:ext>
            </a:extLst>
          </p:cNvPr>
          <p:cNvPicPr>
            <a:picLocks noChangeAspect="1"/>
          </p:cNvPicPr>
          <p:nvPr/>
        </p:nvPicPr>
        <p:blipFill rotWithShape="1">
          <a:blip r:embed="rId13">
            <a:extLst>
              <a:ext uri="{28A0092B-C50C-407E-A947-70E740481C1C}">
                <a14:useLocalDpi xmlns:a14="http://schemas.microsoft.com/office/drawing/2010/main" val="0"/>
              </a:ext>
            </a:extLst>
          </a:blip>
          <a:srcRect l="24568" t="61775" r="28853" b="21543"/>
          <a:stretch/>
        </p:blipFill>
        <p:spPr>
          <a:xfrm>
            <a:off x="6826799" y="5781800"/>
            <a:ext cx="4755109" cy="1239546"/>
          </a:xfrm>
          <a:prstGeom prst="rect">
            <a:avLst/>
          </a:prstGeom>
        </p:spPr>
      </p:pic>
      <p:sp>
        <p:nvSpPr>
          <p:cNvPr id="26" name="Arrow: Right 25">
            <a:extLst>
              <a:ext uri="{FF2B5EF4-FFF2-40B4-BE49-F238E27FC236}">
                <a16:creationId xmlns:a16="http://schemas.microsoft.com/office/drawing/2014/main" id="{E9820C63-78BA-6A89-FB51-E7FB4D397EFC}"/>
              </a:ext>
            </a:extLst>
          </p:cNvPr>
          <p:cNvSpPr/>
          <p:nvPr/>
        </p:nvSpPr>
        <p:spPr>
          <a:xfrm>
            <a:off x="6523324" y="5589697"/>
            <a:ext cx="673769" cy="577089"/>
          </a:xfrm>
          <a:prstGeom prst="rightArrow">
            <a:avLst/>
          </a:prstGeom>
          <a:solidFill>
            <a:schemeClr val="bg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47132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3903C0A2-C801-4116-9732-DDC795FE048E}"/>
              </a:ext>
            </a:extLst>
          </p:cNvPr>
          <p:cNvSpPr/>
          <p:nvPr/>
        </p:nvSpPr>
        <p:spPr>
          <a:xfrm>
            <a:off x="408562" y="6182139"/>
            <a:ext cx="11374876" cy="910088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9943BB2C-229E-4D77-A9B2-D3AECDC9BC61}"/>
              </a:ext>
            </a:extLst>
          </p:cNvPr>
          <p:cNvSpPr/>
          <p:nvPr/>
        </p:nvSpPr>
        <p:spPr>
          <a:xfrm>
            <a:off x="408562" y="350201"/>
            <a:ext cx="11342451" cy="5573521"/>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450717" y="380321"/>
            <a:ext cx="9465947" cy="15166502"/>
          </a:xfrm>
        </p:spPr>
        <p:txBody>
          <a:bodyPr>
            <a:normAutofit lnSpcReduction="10000"/>
          </a:bodyPr>
          <a:lstStyle/>
          <a:p>
            <a:pPr marL="0" indent="0" algn="ctr">
              <a:buNone/>
            </a:pPr>
            <a:r>
              <a:rPr lang="en-GB" sz="2000" dirty="0">
                <a:latin typeface="Impact" panose="020B0806030902050204" pitchFamily="34" charset="0"/>
              </a:rPr>
              <a:t>Year 7: ‘Tool Box: Pop Art’ - Intent</a:t>
            </a:r>
          </a:p>
          <a:p>
            <a:pPr marL="0" indent="0">
              <a:buNone/>
            </a:pPr>
            <a:r>
              <a:rPr lang="en-GB" sz="1800" b="1" u="sng" dirty="0">
                <a:latin typeface="Arial Nova" panose="020B0504020202020204" pitchFamily="34" charset="0"/>
              </a:rPr>
              <a:t>Specialist Subject:</a:t>
            </a:r>
            <a:r>
              <a:rPr lang="en-GB" sz="1800" b="1" dirty="0">
                <a:latin typeface="Arial Nova" panose="020B0504020202020204" pitchFamily="34" charset="0"/>
              </a:rPr>
              <a:t> Fine Art</a:t>
            </a:r>
          </a:p>
          <a:p>
            <a:pPr marL="0" indent="0">
              <a:buNone/>
            </a:pPr>
            <a:r>
              <a:rPr lang="en-GB" sz="1400" b="1" u="sng" dirty="0">
                <a:latin typeface="Arial Nova" panose="020B0504020202020204" pitchFamily="34" charset="0"/>
              </a:rPr>
              <a:t>Knowledge / Skills / Understanding Acquired:</a:t>
            </a:r>
          </a:p>
          <a:p>
            <a:pPr marL="0" indent="0">
              <a:buNone/>
            </a:pPr>
            <a:r>
              <a:rPr lang="en-GB" sz="1400" b="1" dirty="0">
                <a:latin typeface="Arial Nova" panose="020B0504020202020204" pitchFamily="34" charset="0"/>
              </a:rPr>
              <a:t>AO1 – </a:t>
            </a:r>
            <a:r>
              <a:rPr lang="en-GB" sz="1400" dirty="0">
                <a:latin typeface="Arial Nova" panose="020B0504020202020204" pitchFamily="34" charset="0"/>
              </a:rPr>
              <a:t>Develop ideas through investigations, demonstrating factual understanding of relevant sources</a:t>
            </a:r>
          </a:p>
          <a:p>
            <a:pPr marL="0" indent="0">
              <a:buNone/>
            </a:pPr>
            <a:r>
              <a:rPr lang="en-GB" sz="1400" b="1" dirty="0">
                <a:latin typeface="Arial Nova" panose="020B0504020202020204" pitchFamily="34" charset="0"/>
              </a:rPr>
              <a:t>AO2 – </a:t>
            </a:r>
            <a:r>
              <a:rPr lang="en-GB" sz="1400" dirty="0">
                <a:latin typeface="Arial Nova" panose="020B0504020202020204" pitchFamily="34" charset="0"/>
              </a:rPr>
              <a:t>Refine practical work by exploring ideas safely. Develop independence and skill across key-skills such as the knowledge of colour theory</a:t>
            </a:r>
          </a:p>
          <a:p>
            <a:pPr marL="0" indent="0">
              <a:buNone/>
            </a:pPr>
            <a:r>
              <a:rPr lang="en-GB" sz="1400" b="1" dirty="0">
                <a:latin typeface="Arial Nova" panose="020B0504020202020204" pitchFamily="34" charset="0"/>
              </a:rPr>
              <a:t>AO3 – </a:t>
            </a:r>
            <a:r>
              <a:rPr lang="en-GB" sz="1400" dirty="0">
                <a:latin typeface="Arial Nova" panose="020B0504020202020204" pitchFamily="34" charset="0"/>
              </a:rPr>
              <a:t>Record observations showing accuracy of shape, and correct application of colour theory</a:t>
            </a:r>
            <a:endParaRPr lang="en-GB" sz="1400" b="1" dirty="0">
              <a:latin typeface="Arial Nova" panose="020B0504020202020204" pitchFamily="34" charset="0"/>
            </a:endParaRPr>
          </a:p>
          <a:p>
            <a:pPr marL="0" indent="0">
              <a:buNone/>
            </a:pPr>
            <a:r>
              <a:rPr lang="en-GB" sz="1400" b="1" dirty="0">
                <a:latin typeface="Arial Nova" panose="020B0504020202020204" pitchFamily="34" charset="0"/>
              </a:rPr>
              <a:t>AO4 – </a:t>
            </a:r>
            <a:r>
              <a:rPr lang="en-GB" sz="1400" dirty="0">
                <a:latin typeface="Arial Nova" panose="020B0504020202020204" pitchFamily="34" charset="0"/>
              </a:rPr>
              <a:t>Present a personal response that showcases an ability to combine influences explored across the project</a:t>
            </a:r>
            <a:endParaRPr lang="en-GB" sz="1400" b="1" dirty="0">
              <a:latin typeface="Arial Nova" panose="020B0504020202020204" pitchFamily="34" charset="0"/>
            </a:endParaRPr>
          </a:p>
          <a:p>
            <a:pPr marL="0" indent="0">
              <a:buNone/>
            </a:pPr>
            <a:r>
              <a:rPr lang="en-GB" sz="1400" b="1" u="sng" dirty="0">
                <a:latin typeface="Arial Nova" panose="020B0504020202020204" pitchFamily="34" charset="0"/>
              </a:rPr>
              <a:t>Links to Previous Study:</a:t>
            </a:r>
          </a:p>
          <a:p>
            <a:pPr marL="0" indent="0">
              <a:buNone/>
            </a:pPr>
            <a:r>
              <a:rPr lang="en-GB" sz="1400" dirty="0">
                <a:latin typeface="Arial Nova" panose="020B0604020202020204" pitchFamily="34" charset="0"/>
              </a:rPr>
              <a:t>We have found teaching in ADT at KS2 can vary greatly, meaning that pupils arrive at </a:t>
            </a:r>
            <a:r>
              <a:rPr lang="en-GB" sz="1400" dirty="0" err="1">
                <a:latin typeface="Arial Nova" panose="020B0604020202020204" pitchFamily="34" charset="0"/>
              </a:rPr>
              <a:t>Limehurst</a:t>
            </a:r>
            <a:r>
              <a:rPr lang="en-GB" sz="1400" dirty="0">
                <a:latin typeface="Arial Nova" panose="020B0604020202020204" pitchFamily="34" charset="0"/>
              </a:rPr>
              <a:t> with many different experiences and skillsets. We hold taster events in order to get to know pupils before they arrive, and ADT staff across key-stages are encouraged to partner up in order to share ideas. First ADT projects at </a:t>
            </a:r>
            <a:r>
              <a:rPr lang="en-GB" sz="1400" dirty="0" err="1">
                <a:latin typeface="Arial Nova" panose="020B0604020202020204" pitchFamily="34" charset="0"/>
              </a:rPr>
              <a:t>Limehurst</a:t>
            </a:r>
            <a:r>
              <a:rPr lang="en-GB" sz="1400" dirty="0">
                <a:latin typeface="Arial Nova" panose="020B0604020202020204" pitchFamily="34" charset="0"/>
              </a:rPr>
              <a:t> aim to develop confidence, working structures, practical skills, and interest. As we get to know pupils we are ready to provide further stretch and challenge as appropriate.  </a:t>
            </a:r>
            <a:endParaRPr lang="en-GB" sz="1400" b="1" u="sng" dirty="0">
              <a:latin typeface="Arial Nova" panose="020B0504020202020204" pitchFamily="34" charset="0"/>
            </a:endParaRPr>
          </a:p>
          <a:p>
            <a:pPr marL="0" indent="0">
              <a:buNone/>
            </a:pPr>
            <a:r>
              <a:rPr lang="en-GB" sz="1400" b="1" u="sng" dirty="0">
                <a:latin typeface="Arial Nova" panose="020B0504020202020204" pitchFamily="34" charset="0"/>
              </a:rPr>
              <a:t>Links to Future Study and the Wider World: </a:t>
            </a:r>
          </a:p>
          <a:p>
            <a:pPr marL="0" indent="0">
              <a:buNone/>
            </a:pPr>
            <a:r>
              <a:rPr lang="en-GB" sz="1400" dirty="0">
                <a:latin typeface="Arial Nova" panose="020B0504020202020204" pitchFamily="34" charset="0"/>
              </a:rPr>
              <a:t>After developing a range of basic Art ‘building-blocks’ during Y7, pupils will be challenged to develop practical skills by working in 3D during Y8. Key employability / transferable skills include: Resilience, Fine Motor skills, and Time Management. We also study the work of four contemporary ADT professionals during this project and link them to our own practice.  </a:t>
            </a:r>
          </a:p>
          <a:p>
            <a:pPr marL="0" indent="0" algn="ctr">
              <a:buNone/>
            </a:pPr>
            <a:br>
              <a:rPr lang="en-GB" sz="2000" b="1" dirty="0">
                <a:latin typeface="Arial Nova" panose="020B0504020202020204" pitchFamily="34" charset="0"/>
              </a:rPr>
            </a:br>
            <a:endParaRPr lang="en-GB" sz="2000" b="1" dirty="0">
              <a:latin typeface="Arial Nova" panose="020B0504020202020204" pitchFamily="34" charset="0"/>
            </a:endParaRPr>
          </a:p>
          <a:p>
            <a:pPr marL="0" indent="0" algn="ctr">
              <a:buNone/>
            </a:pPr>
            <a:r>
              <a:rPr lang="en-GB" sz="2000" dirty="0">
                <a:latin typeface="Impact" panose="020B0806030902050204" pitchFamily="34" charset="0"/>
              </a:rPr>
              <a:t>Tool Box: Pop Art: Implementation </a:t>
            </a:r>
          </a:p>
          <a:p>
            <a:pPr marL="0" indent="0">
              <a:buNone/>
            </a:pPr>
            <a:r>
              <a:rPr lang="en-GB" sz="1600" b="1" u="sng" dirty="0">
                <a:latin typeface="Arial Nova" panose="020B0504020202020204" pitchFamily="34" charset="0"/>
              </a:rPr>
              <a:t>Number of Lessons:</a:t>
            </a:r>
            <a:r>
              <a:rPr lang="en-GB" sz="1600" b="1" dirty="0">
                <a:latin typeface="Arial Nova" panose="020B0504020202020204" pitchFamily="34" charset="0"/>
              </a:rPr>
              <a:t> </a:t>
            </a:r>
            <a:r>
              <a:rPr lang="en-GB" sz="1600" dirty="0">
                <a:latin typeface="Arial Nova" panose="020B0504020202020204" pitchFamily="34" charset="0"/>
              </a:rPr>
              <a:t>30 lessons / 10 weeks (A Band) 39 lessons / 13 weeks (B Band)</a:t>
            </a:r>
            <a:endParaRPr lang="en-GB" sz="1600" b="1" u="sng" dirty="0">
              <a:latin typeface="Arial Nova" panose="020B0504020202020204" pitchFamily="34" charset="0"/>
            </a:endParaRPr>
          </a:p>
          <a:p>
            <a:pPr marL="0" indent="0">
              <a:buNone/>
            </a:pPr>
            <a:r>
              <a:rPr lang="en-GB" sz="1600" b="1" u="sng" dirty="0">
                <a:latin typeface="Arial Nova" panose="020B0504020202020204" pitchFamily="34" charset="0"/>
              </a:rPr>
              <a:t>Sequence of Lessons </a:t>
            </a:r>
          </a:p>
          <a:p>
            <a:pPr marL="0" indent="0" algn="ctr">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r>
              <a:rPr lang="en-GB" sz="1600" b="1" u="sng" dirty="0">
                <a:latin typeface="Arial Nova" panose="020B0504020202020204" pitchFamily="34" charset="0"/>
              </a:rPr>
              <a:t>Main Resources:</a:t>
            </a:r>
          </a:p>
          <a:p>
            <a:pPr marL="0" indent="0">
              <a:buNone/>
            </a:pPr>
            <a:r>
              <a:rPr lang="en-GB" sz="1600" dirty="0">
                <a:latin typeface="Arial Nova" panose="020B0504020202020204" pitchFamily="34" charset="0"/>
              </a:rPr>
              <a:t>PowerPoint / Exemplar work (Teacher and Peer – Various levels) / Research Frame / Artist Research Support on Teams</a:t>
            </a:r>
            <a:endParaRPr lang="en-GB" sz="1600" b="1" u="sng" dirty="0">
              <a:latin typeface="Arial Nova" panose="020B0504020202020204" pitchFamily="34" charset="0"/>
            </a:endParaRPr>
          </a:p>
          <a:p>
            <a:pPr marL="0" indent="0">
              <a:buNone/>
            </a:pPr>
            <a:r>
              <a:rPr lang="en-GB" sz="1600" b="1" u="sng" dirty="0">
                <a:latin typeface="Arial Nova" panose="020B0504020202020204" pitchFamily="34" charset="0"/>
              </a:rPr>
              <a:t>Methods of Assessment:</a:t>
            </a:r>
          </a:p>
          <a:p>
            <a:pPr marL="0" indent="0">
              <a:buNone/>
            </a:pPr>
            <a:r>
              <a:rPr lang="en-GB" sz="1600" dirty="0">
                <a:latin typeface="Arial Nova" panose="020B0504020202020204" pitchFamily="34" charset="0"/>
              </a:rPr>
              <a:t>A3 grey front sheet with grading, feedback, targets, built in DIRT, and re-grades – This is a mixture of Teacher / Self / Peer assessment with plenty of 1:1 opportunities mirroring KS4 / 5 ‘Critique’ style tutor appointments</a:t>
            </a:r>
            <a:endParaRPr lang="en-GB" sz="1600" b="1" u="sng" dirty="0">
              <a:latin typeface="Arial Nova" panose="020B0504020202020204" pitchFamily="34" charset="0"/>
            </a:endParaRPr>
          </a:p>
          <a:p>
            <a:pPr marL="0" indent="0">
              <a:buNone/>
            </a:pPr>
            <a:r>
              <a:rPr lang="en-GB" sz="1600" b="1" u="sng" dirty="0">
                <a:latin typeface="Arial Nova" panose="020B0504020202020204" pitchFamily="34" charset="0"/>
              </a:rPr>
              <a:t>Use of assessment Results:</a:t>
            </a:r>
          </a:p>
          <a:p>
            <a:pPr marL="0" indent="0">
              <a:buNone/>
            </a:pPr>
            <a:r>
              <a:rPr lang="en-GB" sz="1600" dirty="0">
                <a:latin typeface="Arial Nova" panose="020B0504020202020204" pitchFamily="34" charset="0"/>
              </a:rPr>
              <a:t>Updated on Go4Schools / Recorded on above sheet for pupil use / Added on class RAG tracker to pin-point areas of most impact / Added to folder which rotates as communication to all ADT areas</a:t>
            </a:r>
          </a:p>
          <a:p>
            <a:endParaRPr lang="en-GB" dirty="0"/>
          </a:p>
        </p:txBody>
      </p:sp>
      <p:sp>
        <p:nvSpPr>
          <p:cNvPr id="6" name="TextBox 5">
            <a:extLst>
              <a:ext uri="{FF2B5EF4-FFF2-40B4-BE49-F238E27FC236}">
                <a16:creationId xmlns:a16="http://schemas.microsoft.com/office/drawing/2014/main" id="{100D8A88-E9F7-433E-890B-C37DCFEE1EC1}"/>
              </a:ext>
            </a:extLst>
          </p:cNvPr>
          <p:cNvSpPr txBox="1"/>
          <p:nvPr/>
        </p:nvSpPr>
        <p:spPr>
          <a:xfrm>
            <a:off x="-299148" y="15367405"/>
            <a:ext cx="2448964" cy="748795"/>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Navigating ADT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3"/>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4"/>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5"/>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6"/>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7"/>
          <a:srcRect t="16701" b="12155"/>
          <a:stretch/>
        </p:blipFill>
        <p:spPr>
          <a:xfrm rot="5400000">
            <a:off x="7304876" y="2664952"/>
            <a:ext cx="7519735" cy="2254512"/>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8">
            <a:clrChange>
              <a:clrFrom>
                <a:srgbClr val="FFFFFF"/>
              </a:clrFrom>
              <a:clrTo>
                <a:srgbClr val="FFFFFF">
                  <a:alpha val="0"/>
                </a:srgbClr>
              </a:clrTo>
            </a:clrChange>
          </a:blip>
          <a:srcRect b="9167"/>
          <a:stretch/>
        </p:blipFill>
        <p:spPr>
          <a:xfrm>
            <a:off x="11064743" y="709177"/>
            <a:ext cx="707095" cy="621065"/>
          </a:xfrm>
          <a:prstGeom prst="rect">
            <a:avLst/>
          </a:prstGeom>
        </p:spPr>
      </p:pic>
      <p:pic>
        <p:nvPicPr>
          <p:cNvPr id="22" name="Picture 21">
            <a:extLst>
              <a:ext uri="{FF2B5EF4-FFF2-40B4-BE49-F238E27FC236}">
                <a16:creationId xmlns:a16="http://schemas.microsoft.com/office/drawing/2014/main" id="{CB729412-91D3-4745-8116-A56E12BD3D42}"/>
              </a:ext>
            </a:extLst>
          </p:cNvPr>
          <p:cNvPicPr>
            <a:picLocks noChangeAspect="1"/>
          </p:cNvPicPr>
          <p:nvPr/>
        </p:nvPicPr>
        <p:blipFill rotWithShape="1">
          <a:blip r:embed="rId7"/>
          <a:srcRect t="16701" b="12155"/>
          <a:stretch/>
        </p:blipFill>
        <p:spPr>
          <a:xfrm rot="16200000" flipV="1">
            <a:off x="7188828" y="10279850"/>
            <a:ext cx="7751833" cy="2254511"/>
          </a:xfrm>
          <a:prstGeom prst="rect">
            <a:avLst/>
          </a:prstGeom>
        </p:spPr>
      </p:pic>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1061112" y="13798387"/>
            <a:ext cx="831764" cy="730566"/>
          </a:xfrm>
          <a:prstGeom prst="rect">
            <a:avLst/>
          </a:prstGeom>
        </p:spPr>
      </p:pic>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11160820" y="6626632"/>
            <a:ext cx="831764" cy="730566"/>
          </a:xfrm>
          <a:prstGeom prst="rect">
            <a:avLst/>
          </a:prstGeom>
        </p:spPr>
      </p:pic>
      <p:pic>
        <p:nvPicPr>
          <p:cNvPr id="23" name="Picture 22">
            <a:extLst>
              <a:ext uri="{FF2B5EF4-FFF2-40B4-BE49-F238E27FC236}">
                <a16:creationId xmlns:a16="http://schemas.microsoft.com/office/drawing/2014/main" id="{30967F31-0374-4401-A53E-6626A4F5A1AA}"/>
              </a:ext>
            </a:extLst>
          </p:cNvPr>
          <p:cNvPicPr>
            <a:picLocks noChangeAspect="1"/>
          </p:cNvPicPr>
          <p:nvPr/>
        </p:nvPicPr>
        <p:blipFill>
          <a:blip r:embed="rId3"/>
          <a:stretch>
            <a:fillRect/>
          </a:stretch>
        </p:blipFill>
        <p:spPr>
          <a:xfrm rot="10800000">
            <a:off x="8757596" y="23071"/>
            <a:ext cx="1415782" cy="1372211"/>
          </a:xfrm>
          <a:prstGeom prst="rect">
            <a:avLst/>
          </a:prstGeom>
        </p:spPr>
      </p:pic>
      <p:graphicFrame>
        <p:nvGraphicFramePr>
          <p:cNvPr id="24" name="Table 23">
            <a:extLst>
              <a:ext uri="{FF2B5EF4-FFF2-40B4-BE49-F238E27FC236}">
                <a16:creationId xmlns:a16="http://schemas.microsoft.com/office/drawing/2014/main" id="{DBBE9E29-BE10-4A47-9EF0-795F785E6EEB}"/>
              </a:ext>
            </a:extLst>
          </p:cNvPr>
          <p:cNvGraphicFramePr>
            <a:graphicFrameLocks noGrp="1"/>
          </p:cNvGraphicFramePr>
          <p:nvPr/>
        </p:nvGraphicFramePr>
        <p:xfrm>
          <a:off x="553293" y="7286946"/>
          <a:ext cx="10344884" cy="4645803"/>
        </p:xfrm>
        <a:graphic>
          <a:graphicData uri="http://schemas.openxmlformats.org/drawingml/2006/table">
            <a:tbl>
              <a:tblPr firstRow="1" bandRow="1">
                <a:tableStyleId>{5940675A-B579-460E-94D1-54222C63F5DA}</a:tableStyleId>
              </a:tblPr>
              <a:tblGrid>
                <a:gridCol w="2586221">
                  <a:extLst>
                    <a:ext uri="{9D8B030D-6E8A-4147-A177-3AD203B41FA5}">
                      <a16:colId xmlns:a16="http://schemas.microsoft.com/office/drawing/2014/main" val="860903560"/>
                    </a:ext>
                  </a:extLst>
                </a:gridCol>
                <a:gridCol w="2586221">
                  <a:extLst>
                    <a:ext uri="{9D8B030D-6E8A-4147-A177-3AD203B41FA5}">
                      <a16:colId xmlns:a16="http://schemas.microsoft.com/office/drawing/2014/main" val="966298568"/>
                    </a:ext>
                  </a:extLst>
                </a:gridCol>
                <a:gridCol w="2586221">
                  <a:extLst>
                    <a:ext uri="{9D8B030D-6E8A-4147-A177-3AD203B41FA5}">
                      <a16:colId xmlns:a16="http://schemas.microsoft.com/office/drawing/2014/main" val="3462729128"/>
                    </a:ext>
                  </a:extLst>
                </a:gridCol>
                <a:gridCol w="2586221">
                  <a:extLst>
                    <a:ext uri="{9D8B030D-6E8A-4147-A177-3AD203B41FA5}">
                      <a16:colId xmlns:a16="http://schemas.microsoft.com/office/drawing/2014/main" val="3955469802"/>
                    </a:ext>
                  </a:extLst>
                </a:gridCol>
              </a:tblGrid>
              <a:tr h="406626">
                <a:tc>
                  <a:txBody>
                    <a:bodyPr/>
                    <a:lstStyle/>
                    <a:p>
                      <a:pPr algn="ctr"/>
                      <a:r>
                        <a:rPr lang="en-GB" sz="1600" b="1" dirty="0"/>
                        <a:t>AO1 – Develop </a:t>
                      </a:r>
                    </a:p>
                  </a:txBody>
                  <a:tcPr>
                    <a:solidFill>
                      <a:schemeClr val="bg1">
                        <a:lumMod val="65000"/>
                      </a:schemeClr>
                    </a:solidFill>
                  </a:tcPr>
                </a:tc>
                <a:tc>
                  <a:txBody>
                    <a:bodyPr/>
                    <a:lstStyle/>
                    <a:p>
                      <a:pPr algn="ctr"/>
                      <a:r>
                        <a:rPr lang="en-GB" sz="1600" b="1" dirty="0"/>
                        <a:t>AO2 – Refine</a:t>
                      </a:r>
                    </a:p>
                  </a:txBody>
                  <a:tcPr>
                    <a:solidFill>
                      <a:schemeClr val="bg1">
                        <a:lumMod val="65000"/>
                      </a:schemeClr>
                    </a:solidFill>
                  </a:tcPr>
                </a:tc>
                <a:tc>
                  <a:txBody>
                    <a:bodyPr/>
                    <a:lstStyle/>
                    <a:p>
                      <a:pPr algn="ctr"/>
                      <a:r>
                        <a:rPr lang="en-GB" sz="1600" b="1" dirty="0"/>
                        <a:t>AO3 – Record </a:t>
                      </a:r>
                    </a:p>
                  </a:txBody>
                  <a:tcPr>
                    <a:solidFill>
                      <a:schemeClr val="bg1">
                        <a:lumMod val="65000"/>
                      </a:schemeClr>
                    </a:solidFill>
                  </a:tcPr>
                </a:tc>
                <a:tc>
                  <a:txBody>
                    <a:bodyPr/>
                    <a:lstStyle/>
                    <a:p>
                      <a:pPr algn="ctr"/>
                      <a:r>
                        <a:rPr lang="en-GB" sz="1600" b="1" dirty="0"/>
                        <a:t>AO4 – Present </a:t>
                      </a:r>
                    </a:p>
                  </a:txBody>
                  <a:tcPr>
                    <a:solidFill>
                      <a:schemeClr val="bg1">
                        <a:lumMod val="65000"/>
                      </a:schemeClr>
                    </a:solidFill>
                  </a:tcPr>
                </a:tc>
                <a:extLst>
                  <a:ext uri="{0D108BD9-81ED-4DB2-BD59-A6C34878D82A}">
                    <a16:rowId xmlns:a16="http://schemas.microsoft.com/office/drawing/2014/main" val="2939849063"/>
                  </a:ext>
                </a:extLst>
              </a:tr>
              <a:tr h="437633">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300" b="0" dirty="0"/>
                        <a:t>Artist Research – Peter Blake</a:t>
                      </a:r>
                    </a:p>
                  </a:txBody>
                  <a:tcPr>
                    <a:solidFill>
                      <a:schemeClr val="bg1">
                        <a:lumMod val="85000"/>
                      </a:schemeClr>
                    </a:solidFill>
                  </a:tcPr>
                </a:tc>
                <a:tc rowSpan="2">
                  <a:txBody>
                    <a:bodyPr/>
                    <a:lstStyle/>
                    <a:p>
                      <a:endParaRPr lang="en-GB" sz="1300" b="0" dirty="0"/>
                    </a:p>
                  </a:txBody>
                  <a:tcPr>
                    <a:solidFill>
                      <a:schemeClr val="bg1"/>
                    </a:solidFill>
                  </a:tcPr>
                </a:tc>
                <a:tc rowSpan="3">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300" b="0" dirty="0"/>
                    </a:p>
                  </a:txBody>
                  <a:tcPr>
                    <a:solidFill>
                      <a:schemeClr val="bg1"/>
                    </a:solidFill>
                  </a:tcPr>
                </a:tc>
                <a:tc rowSpan="6">
                  <a:txBody>
                    <a:bodyPr/>
                    <a:lstStyle/>
                    <a:p>
                      <a:endParaRPr lang="en-GB" sz="1300" b="0" dirty="0"/>
                    </a:p>
                  </a:txBody>
                  <a:tcPr>
                    <a:solidFill>
                      <a:schemeClr val="bg1"/>
                    </a:solidFill>
                  </a:tcPr>
                </a:tc>
                <a:extLst>
                  <a:ext uri="{0D108BD9-81ED-4DB2-BD59-A6C34878D82A}">
                    <a16:rowId xmlns:a16="http://schemas.microsoft.com/office/drawing/2014/main" val="68643681"/>
                  </a:ext>
                </a:extLst>
              </a:tr>
              <a:tr h="437755">
                <a:tc>
                  <a:txBody>
                    <a:bodyPr/>
                    <a:lstStyle/>
                    <a:p>
                      <a:r>
                        <a:rPr lang="en-GB" sz="1300" b="0" dirty="0"/>
                        <a:t>Mood Board</a:t>
                      </a:r>
                    </a:p>
                  </a:txBody>
                  <a:tcPr>
                    <a:solidFill>
                      <a:schemeClr val="bg1">
                        <a:lumMod val="85000"/>
                      </a:schemeClr>
                    </a:solidFill>
                  </a:tcPr>
                </a:tc>
                <a:tc vMerge="1">
                  <a:txBody>
                    <a:bodyPr/>
                    <a:lstStyle/>
                    <a:p>
                      <a:endParaRPr lang="en-GB" sz="2000" dirty="0"/>
                    </a:p>
                  </a:txBody>
                  <a:tcPr>
                    <a:solidFill>
                      <a:schemeClr val="bg1">
                        <a:lumMod val="95000"/>
                      </a:schemeClr>
                    </a:solidFill>
                  </a:tcPr>
                </a:tc>
                <a:tc vMerge="1">
                  <a:txBody>
                    <a:bodyPr/>
                    <a:lstStyle/>
                    <a:p>
                      <a:endParaRPr lang="en-GB" sz="2000" dirty="0"/>
                    </a:p>
                  </a:txBody>
                  <a:tcPr>
                    <a:solidFill>
                      <a:schemeClr val="bg1">
                        <a:lumMod val="95000"/>
                      </a:schemeClr>
                    </a:solidFill>
                  </a:tcPr>
                </a:tc>
                <a:tc vMerge="1">
                  <a:txBody>
                    <a:bodyPr/>
                    <a:lstStyle/>
                    <a:p>
                      <a:endParaRPr lang="en-GB" sz="2400" dirty="0"/>
                    </a:p>
                  </a:txBody>
                  <a:tcPr>
                    <a:solidFill>
                      <a:schemeClr val="bg1">
                        <a:lumMod val="95000"/>
                      </a:schemeClr>
                    </a:solidFill>
                  </a:tcPr>
                </a:tc>
                <a:extLst>
                  <a:ext uri="{0D108BD9-81ED-4DB2-BD59-A6C34878D82A}">
                    <a16:rowId xmlns:a16="http://schemas.microsoft.com/office/drawing/2014/main" val="1043870497"/>
                  </a:ext>
                </a:extLst>
              </a:tr>
              <a:tr h="1230434">
                <a:tc rowSpan="6">
                  <a:txBody>
                    <a:bodyPr/>
                    <a:lstStyle/>
                    <a:p>
                      <a:endParaRPr lang="en-GB" sz="1300" b="0" dirty="0"/>
                    </a:p>
                  </a:txBody>
                  <a:tcPr>
                    <a:solidFill>
                      <a:schemeClr val="bg1"/>
                    </a:solidFill>
                  </a:tcPr>
                </a:tc>
                <a:tc>
                  <a:txBody>
                    <a:bodyPr/>
                    <a:lstStyle/>
                    <a:p>
                      <a:r>
                        <a:rPr lang="en-GB" sz="1300" b="0" u="sng" dirty="0"/>
                        <a:t>Homework Tasks</a:t>
                      </a:r>
                    </a:p>
                    <a:p>
                      <a:r>
                        <a:rPr lang="en-GB" sz="1300" b="0" dirty="0"/>
                        <a:t>Using Pop Art Colour</a:t>
                      </a:r>
                    </a:p>
                    <a:p>
                      <a:r>
                        <a:rPr lang="en-GB" sz="1300" b="0" dirty="0"/>
                        <a:t>Drawing a Food Tin (in the style of Andy Warhol)</a:t>
                      </a:r>
                    </a:p>
                    <a:p>
                      <a:r>
                        <a:rPr lang="en-GB" sz="1300" b="0" dirty="0"/>
                        <a:t>Drawing Iconic Logos</a:t>
                      </a:r>
                    </a:p>
                    <a:p>
                      <a:r>
                        <a:rPr lang="en-GB" sz="1300" b="0" dirty="0"/>
                        <a:t>Drawing using a Grid</a:t>
                      </a:r>
                    </a:p>
                  </a:txBody>
                  <a:tcPr>
                    <a:solidFill>
                      <a:schemeClr val="bg1">
                        <a:lumMod val="85000"/>
                      </a:schemeClr>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701246790"/>
                  </a:ext>
                </a:extLst>
              </a:tr>
              <a:tr h="397252">
                <a:tc vMerge="1">
                  <a:txBody>
                    <a:bodyPr/>
                    <a:lstStyle/>
                    <a:p>
                      <a:endParaRPr lang="en-GB" sz="1600" dirty="0"/>
                    </a:p>
                  </a:txBody>
                  <a:tcPr>
                    <a:solidFill>
                      <a:schemeClr val="bg1"/>
                    </a:solidFill>
                  </a:tcPr>
                </a:tc>
                <a:tc>
                  <a:txBody>
                    <a:bodyPr/>
                    <a:lstStyle/>
                    <a:p>
                      <a:endParaRPr lang="en-GB" sz="1300" b="0" dirty="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300" b="0" dirty="0"/>
                        <a:t>Artist Copy (Peter Blake)</a:t>
                      </a:r>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3916937832"/>
                  </a:ext>
                </a:extLst>
              </a:tr>
              <a:tr h="443824">
                <a:tc vMerge="1">
                  <a:txBody>
                    <a:bodyPr/>
                    <a:lstStyle/>
                    <a:p>
                      <a:endParaRPr lang="en-GB" sz="1600" dirty="0"/>
                    </a:p>
                  </a:txBody>
                  <a:tcPr>
                    <a:solidFill>
                      <a:schemeClr val="bg1"/>
                    </a:solidFill>
                  </a:tcPr>
                </a:tc>
                <a:tc>
                  <a:txBody>
                    <a:bodyPr/>
                    <a:lstStyle/>
                    <a:p>
                      <a:r>
                        <a:rPr lang="en-GB" sz="1300" b="0" dirty="0"/>
                        <a:t>Comic Speech Bubble</a:t>
                      </a:r>
                    </a:p>
                  </a:txBody>
                  <a:tcPr>
                    <a:solidFill>
                      <a:schemeClr val="bg1">
                        <a:lumMod val="85000"/>
                      </a:schemeClr>
                    </a:solidFill>
                  </a:tcPr>
                </a:tc>
                <a:tc rowSpan="4">
                  <a:txBody>
                    <a:bodyPr/>
                    <a:lstStyle/>
                    <a:p>
                      <a:endParaRPr lang="en-GB" sz="1300" b="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3471983580"/>
                  </a:ext>
                </a:extLst>
              </a:tr>
              <a:tr h="244832">
                <a:tc vMerge="1">
                  <a:txBody>
                    <a:bodyPr/>
                    <a:lstStyle/>
                    <a:p>
                      <a:endParaRPr lang="en-GB"/>
                    </a:p>
                  </a:txBody>
                  <a:tcPr/>
                </a:tc>
                <a:tc rowSpan="3">
                  <a:txBody>
                    <a:bodyPr/>
                    <a:lstStyle/>
                    <a:p>
                      <a:endParaRPr lang="en-GB" sz="1300" b="0" dirty="0"/>
                    </a:p>
                  </a:txBody>
                  <a:tcPr>
                    <a:solidFill>
                      <a:schemeClr val="bg1"/>
                    </a:solidFill>
                  </a:tcPr>
                </a:tc>
                <a:tc vMerge="1">
                  <a:txBody>
                    <a:bodyPr/>
                    <a:lstStyle/>
                    <a:p>
                      <a:endParaRPr lang="en-GB"/>
                    </a:p>
                  </a:txBody>
                  <a:tcPr/>
                </a:tc>
                <a:tc vMerge="1">
                  <a:txBody>
                    <a:bodyPr/>
                    <a:lstStyle/>
                    <a:p>
                      <a:endParaRPr lang="en-GB" sz="1600" dirty="0"/>
                    </a:p>
                  </a:txBody>
                  <a:tcPr>
                    <a:solidFill>
                      <a:schemeClr val="bg1"/>
                    </a:solidFill>
                  </a:tcPr>
                </a:tc>
                <a:extLst>
                  <a:ext uri="{0D108BD9-81ED-4DB2-BD59-A6C34878D82A}">
                    <a16:rowId xmlns:a16="http://schemas.microsoft.com/office/drawing/2014/main" val="2748392535"/>
                  </a:ext>
                </a:extLst>
              </a:tr>
              <a:tr h="646544">
                <a:tc vMerge="1">
                  <a:txBody>
                    <a:bodyPr/>
                    <a:lstStyle/>
                    <a:p>
                      <a:endParaRPr lang="en-GB" sz="1600" dirty="0"/>
                    </a:p>
                  </a:txBody>
                  <a:tcPr>
                    <a:solidFill>
                      <a:schemeClr val="bg1"/>
                    </a:solidFill>
                  </a:tcPr>
                </a:tc>
                <a:tc vMerge="1">
                  <a:txBody>
                    <a:bodyPr/>
                    <a:lstStyle/>
                    <a:p>
                      <a:endParaRPr lang="en-GB" sz="1100" dirty="0"/>
                    </a:p>
                  </a:txBody>
                  <a:tcPr>
                    <a:solidFill>
                      <a:schemeClr val="bg1"/>
                    </a:solidFill>
                  </a:tcPr>
                </a:tc>
                <a:tc vMerge="1">
                  <a:txBody>
                    <a:bodyPr/>
                    <a:lstStyle/>
                    <a:p>
                      <a:endParaRPr lang="en-GB" sz="1600" dirty="0"/>
                    </a:p>
                  </a:txBody>
                  <a:tcPr>
                    <a:solidFill>
                      <a:schemeClr val="bg1"/>
                    </a:solidFill>
                  </a:tcPr>
                </a:tc>
                <a:tc>
                  <a:txBody>
                    <a:bodyPr/>
                    <a:lstStyle/>
                    <a:p>
                      <a:r>
                        <a:rPr lang="en-GB" sz="1300" b="0" dirty="0"/>
                        <a:t>Final Piece</a:t>
                      </a:r>
                    </a:p>
                  </a:txBody>
                  <a:tcPr>
                    <a:solidFill>
                      <a:schemeClr val="bg1">
                        <a:lumMod val="85000"/>
                      </a:schemeClr>
                    </a:solidFill>
                  </a:tcPr>
                </a:tc>
                <a:extLst>
                  <a:ext uri="{0D108BD9-81ED-4DB2-BD59-A6C34878D82A}">
                    <a16:rowId xmlns:a16="http://schemas.microsoft.com/office/drawing/2014/main" val="130138946"/>
                  </a:ext>
                </a:extLst>
              </a:tr>
              <a:tr h="351177">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a:txBody>
                    <a:bodyPr/>
                    <a:lstStyle/>
                    <a:p>
                      <a:r>
                        <a:rPr lang="en-GB" sz="1300" b="0" dirty="0"/>
                        <a:t>Evaluation</a:t>
                      </a:r>
                    </a:p>
                  </a:txBody>
                  <a:tcPr>
                    <a:solidFill>
                      <a:schemeClr val="bg1">
                        <a:lumMod val="85000"/>
                      </a:schemeClr>
                    </a:solidFill>
                  </a:tcPr>
                </a:tc>
                <a:extLst>
                  <a:ext uri="{0D108BD9-81ED-4DB2-BD59-A6C34878D82A}">
                    <a16:rowId xmlns:a16="http://schemas.microsoft.com/office/drawing/2014/main" val="1666135084"/>
                  </a:ext>
                </a:extLst>
              </a:tr>
            </a:tbl>
          </a:graphicData>
        </a:graphic>
      </p:graphicFrame>
      <p:pic>
        <p:nvPicPr>
          <p:cNvPr id="18" name="Graphic 17" descr="Head with gears">
            <a:extLst>
              <a:ext uri="{FF2B5EF4-FFF2-40B4-BE49-F238E27FC236}">
                <a16:creationId xmlns:a16="http://schemas.microsoft.com/office/drawing/2014/main" id="{627DFDB4-E787-4971-B912-A93774A76E59}"/>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1082613" y="9907677"/>
            <a:ext cx="1385125" cy="1385125"/>
          </a:xfrm>
          <a:prstGeom prst="rect">
            <a:avLst/>
          </a:prstGeom>
        </p:spPr>
      </p:pic>
      <p:pic>
        <p:nvPicPr>
          <p:cNvPr id="19" name="Graphic 18" descr="Sign Language">
            <a:extLst>
              <a:ext uri="{FF2B5EF4-FFF2-40B4-BE49-F238E27FC236}">
                <a16:creationId xmlns:a16="http://schemas.microsoft.com/office/drawing/2014/main" id="{E5007059-88C7-400D-AF76-7E48B682560E}"/>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rot="20080906">
            <a:off x="3923040" y="11165137"/>
            <a:ext cx="804035" cy="804035"/>
          </a:xfrm>
          <a:prstGeom prst="rect">
            <a:avLst/>
          </a:prstGeom>
        </p:spPr>
      </p:pic>
      <p:pic>
        <p:nvPicPr>
          <p:cNvPr id="20" name="Graphic 19" descr="Eye">
            <a:extLst>
              <a:ext uri="{FF2B5EF4-FFF2-40B4-BE49-F238E27FC236}">
                <a16:creationId xmlns:a16="http://schemas.microsoft.com/office/drawing/2014/main" id="{4BD32F00-A1AA-46F7-8315-4BF38F47A853}"/>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6182381" y="8254000"/>
            <a:ext cx="1649801" cy="1649801"/>
          </a:xfrm>
          <a:prstGeom prst="rect">
            <a:avLst/>
          </a:prstGeom>
        </p:spPr>
      </p:pic>
      <p:pic>
        <p:nvPicPr>
          <p:cNvPr id="21" name="Graphic 20" descr="Puzzle pieces">
            <a:extLst>
              <a:ext uri="{FF2B5EF4-FFF2-40B4-BE49-F238E27FC236}">
                <a16:creationId xmlns:a16="http://schemas.microsoft.com/office/drawing/2014/main" id="{7061D5C1-9EB9-4274-8925-D92C1BCBAD9F}"/>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8665723" y="8510199"/>
            <a:ext cx="1946529" cy="1946529"/>
          </a:xfrm>
          <a:prstGeom prst="rect">
            <a:avLst/>
          </a:prstGeom>
        </p:spPr>
      </p:pic>
      <p:sp>
        <p:nvSpPr>
          <p:cNvPr id="2" name="TextBox 1">
            <a:extLst>
              <a:ext uri="{FF2B5EF4-FFF2-40B4-BE49-F238E27FC236}">
                <a16:creationId xmlns:a16="http://schemas.microsoft.com/office/drawing/2014/main" id="{04AED584-3203-3488-9CCD-A952517C3F67}"/>
              </a:ext>
            </a:extLst>
          </p:cNvPr>
          <p:cNvSpPr txBox="1"/>
          <p:nvPr/>
        </p:nvSpPr>
        <p:spPr>
          <a:xfrm>
            <a:off x="2000092" y="15326303"/>
            <a:ext cx="1746952" cy="830997"/>
          </a:xfrm>
          <a:prstGeom prst="rect">
            <a:avLst/>
          </a:prstGeom>
          <a:noFill/>
        </p:spPr>
        <p:txBody>
          <a:bodyPr wrap="square" rtlCol="0">
            <a:spAutoFit/>
          </a:bodyPr>
          <a:lstStyle/>
          <a:p>
            <a:r>
              <a:rPr lang="en-GB" sz="1200" dirty="0">
                <a:latin typeface="Arial Nova" panose="020B0504020202020204" pitchFamily="34" charset="0"/>
              </a:rPr>
              <a:t>#FineArt</a:t>
            </a:r>
          </a:p>
          <a:p>
            <a:r>
              <a:rPr lang="en-GB" sz="1200" dirty="0">
                <a:latin typeface="Arial Nova" panose="020B0504020202020204" pitchFamily="34" charset="0"/>
              </a:rPr>
              <a:t>#TextileDesign</a:t>
            </a:r>
          </a:p>
          <a:p>
            <a:r>
              <a:rPr lang="en-GB" sz="1200" dirty="0">
                <a:latin typeface="Arial Nova" panose="020B0504020202020204" pitchFamily="34" charset="0"/>
              </a:rPr>
              <a:t>#3DDesign</a:t>
            </a:r>
          </a:p>
          <a:p>
            <a:r>
              <a:rPr lang="en-GB" sz="1200" dirty="0">
                <a:latin typeface="Arial Nova" panose="020B0504020202020204" pitchFamily="34" charset="0"/>
              </a:rPr>
              <a:t>#Hospitality&amp;Catering</a:t>
            </a:r>
          </a:p>
        </p:txBody>
      </p:sp>
    </p:spTree>
    <p:extLst>
      <p:ext uri="{BB962C8B-B14F-4D97-AF65-F5344CB8AC3E}">
        <p14:creationId xmlns:p14="http://schemas.microsoft.com/office/powerpoint/2010/main" val="18461546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9943BB2C-229E-4D77-A9B2-D3AECDC9BC61}"/>
              </a:ext>
            </a:extLst>
          </p:cNvPr>
          <p:cNvSpPr/>
          <p:nvPr/>
        </p:nvSpPr>
        <p:spPr>
          <a:xfrm>
            <a:off x="440052" y="338130"/>
            <a:ext cx="11342451" cy="14923063"/>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450717" y="380321"/>
            <a:ext cx="11342451" cy="15166502"/>
          </a:xfrm>
        </p:spPr>
        <p:txBody>
          <a:bodyPr>
            <a:normAutofit/>
          </a:bodyPr>
          <a:lstStyle/>
          <a:p>
            <a:pPr marL="0" indent="0" algn="ctr">
              <a:buNone/>
            </a:pPr>
            <a:r>
              <a:rPr lang="en-GB" sz="2000" dirty="0">
                <a:latin typeface="Impact" panose="020B0806030902050204" pitchFamily="34" charset="0"/>
              </a:rPr>
              <a:t>Tool Box: Pop Art: Scheme of Learning </a:t>
            </a:r>
          </a:p>
        </p:txBody>
      </p:sp>
      <p:sp>
        <p:nvSpPr>
          <p:cNvPr id="6" name="TextBox 5">
            <a:extLst>
              <a:ext uri="{FF2B5EF4-FFF2-40B4-BE49-F238E27FC236}">
                <a16:creationId xmlns:a16="http://schemas.microsoft.com/office/drawing/2014/main" id="{100D8A88-E9F7-433E-890B-C37DCFEE1EC1}"/>
              </a:ext>
            </a:extLst>
          </p:cNvPr>
          <p:cNvSpPr txBox="1"/>
          <p:nvPr/>
        </p:nvSpPr>
        <p:spPr>
          <a:xfrm>
            <a:off x="-299148" y="15367405"/>
            <a:ext cx="2448964" cy="748795"/>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Navigating ADT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3"/>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4"/>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5"/>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6"/>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7"/>
          <a:srcRect t="16701" b="12155"/>
          <a:stretch/>
        </p:blipFill>
        <p:spPr>
          <a:xfrm rot="5400000">
            <a:off x="7304876" y="2664952"/>
            <a:ext cx="7519735" cy="2254512"/>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8">
            <a:clrChange>
              <a:clrFrom>
                <a:srgbClr val="FFFFFF"/>
              </a:clrFrom>
              <a:clrTo>
                <a:srgbClr val="FFFFFF">
                  <a:alpha val="0"/>
                </a:srgbClr>
              </a:clrTo>
            </a:clrChange>
          </a:blip>
          <a:srcRect b="9167"/>
          <a:stretch/>
        </p:blipFill>
        <p:spPr>
          <a:xfrm>
            <a:off x="11064743" y="709177"/>
            <a:ext cx="707095" cy="621065"/>
          </a:xfrm>
          <a:prstGeom prst="rect">
            <a:avLst/>
          </a:prstGeom>
        </p:spPr>
      </p:pic>
      <p:pic>
        <p:nvPicPr>
          <p:cNvPr id="22" name="Picture 21">
            <a:extLst>
              <a:ext uri="{FF2B5EF4-FFF2-40B4-BE49-F238E27FC236}">
                <a16:creationId xmlns:a16="http://schemas.microsoft.com/office/drawing/2014/main" id="{CB729412-91D3-4745-8116-A56E12BD3D42}"/>
              </a:ext>
            </a:extLst>
          </p:cNvPr>
          <p:cNvPicPr>
            <a:picLocks noChangeAspect="1"/>
          </p:cNvPicPr>
          <p:nvPr/>
        </p:nvPicPr>
        <p:blipFill rotWithShape="1">
          <a:blip r:embed="rId7"/>
          <a:srcRect t="16701" b="12155"/>
          <a:stretch/>
        </p:blipFill>
        <p:spPr>
          <a:xfrm rot="16200000" flipV="1">
            <a:off x="7188828" y="10279850"/>
            <a:ext cx="7751833" cy="2254511"/>
          </a:xfrm>
          <a:prstGeom prst="rect">
            <a:avLst/>
          </a:prstGeom>
        </p:spPr>
      </p:pic>
      <p:graphicFrame>
        <p:nvGraphicFramePr>
          <p:cNvPr id="17" name="Table 16">
            <a:extLst>
              <a:ext uri="{FF2B5EF4-FFF2-40B4-BE49-F238E27FC236}">
                <a16:creationId xmlns:a16="http://schemas.microsoft.com/office/drawing/2014/main" id="{8AE72B67-57C7-4028-858F-24AF71FEC73A}"/>
              </a:ext>
            </a:extLst>
          </p:cNvPr>
          <p:cNvGraphicFramePr>
            <a:graphicFrameLocks noGrp="1"/>
          </p:cNvGraphicFramePr>
          <p:nvPr/>
        </p:nvGraphicFramePr>
        <p:xfrm>
          <a:off x="640249" y="1180470"/>
          <a:ext cx="10344884" cy="13193527"/>
        </p:xfrm>
        <a:graphic>
          <a:graphicData uri="http://schemas.openxmlformats.org/drawingml/2006/table">
            <a:tbl>
              <a:tblPr firstRow="1" bandRow="1">
                <a:tableStyleId>{5940675A-B579-460E-94D1-54222C63F5DA}</a:tableStyleId>
              </a:tblPr>
              <a:tblGrid>
                <a:gridCol w="2586221">
                  <a:extLst>
                    <a:ext uri="{9D8B030D-6E8A-4147-A177-3AD203B41FA5}">
                      <a16:colId xmlns:a16="http://schemas.microsoft.com/office/drawing/2014/main" val="860903560"/>
                    </a:ext>
                  </a:extLst>
                </a:gridCol>
                <a:gridCol w="2586221">
                  <a:extLst>
                    <a:ext uri="{9D8B030D-6E8A-4147-A177-3AD203B41FA5}">
                      <a16:colId xmlns:a16="http://schemas.microsoft.com/office/drawing/2014/main" val="966298568"/>
                    </a:ext>
                  </a:extLst>
                </a:gridCol>
                <a:gridCol w="2586221">
                  <a:extLst>
                    <a:ext uri="{9D8B030D-6E8A-4147-A177-3AD203B41FA5}">
                      <a16:colId xmlns:a16="http://schemas.microsoft.com/office/drawing/2014/main" val="3462729128"/>
                    </a:ext>
                  </a:extLst>
                </a:gridCol>
                <a:gridCol w="2586221">
                  <a:extLst>
                    <a:ext uri="{9D8B030D-6E8A-4147-A177-3AD203B41FA5}">
                      <a16:colId xmlns:a16="http://schemas.microsoft.com/office/drawing/2014/main" val="3955469802"/>
                    </a:ext>
                  </a:extLst>
                </a:gridCol>
              </a:tblGrid>
              <a:tr h="592327">
                <a:tc>
                  <a:txBody>
                    <a:bodyPr/>
                    <a:lstStyle/>
                    <a:p>
                      <a:pPr algn="ctr"/>
                      <a:r>
                        <a:rPr lang="en-GB" sz="1600" b="1" dirty="0"/>
                        <a:t>AO1 – Develop </a:t>
                      </a:r>
                    </a:p>
                  </a:txBody>
                  <a:tcPr>
                    <a:solidFill>
                      <a:schemeClr val="bg1">
                        <a:lumMod val="65000"/>
                      </a:schemeClr>
                    </a:solidFill>
                  </a:tcPr>
                </a:tc>
                <a:tc>
                  <a:txBody>
                    <a:bodyPr/>
                    <a:lstStyle/>
                    <a:p>
                      <a:pPr algn="ctr"/>
                      <a:r>
                        <a:rPr lang="en-GB" sz="1600" b="1" dirty="0"/>
                        <a:t>AO2 – Refine</a:t>
                      </a:r>
                    </a:p>
                  </a:txBody>
                  <a:tcPr>
                    <a:solidFill>
                      <a:schemeClr val="bg1">
                        <a:lumMod val="65000"/>
                      </a:schemeClr>
                    </a:solidFill>
                  </a:tcPr>
                </a:tc>
                <a:tc>
                  <a:txBody>
                    <a:bodyPr/>
                    <a:lstStyle/>
                    <a:p>
                      <a:pPr algn="ctr"/>
                      <a:r>
                        <a:rPr lang="en-GB" sz="1600" b="1" dirty="0"/>
                        <a:t>AO3 – Record </a:t>
                      </a:r>
                    </a:p>
                  </a:txBody>
                  <a:tcPr>
                    <a:solidFill>
                      <a:schemeClr val="bg1">
                        <a:lumMod val="65000"/>
                      </a:schemeClr>
                    </a:solidFill>
                  </a:tcPr>
                </a:tc>
                <a:tc>
                  <a:txBody>
                    <a:bodyPr/>
                    <a:lstStyle/>
                    <a:p>
                      <a:pPr algn="ctr"/>
                      <a:r>
                        <a:rPr lang="en-GB" sz="1600" b="1" dirty="0"/>
                        <a:t>AO4 – Present </a:t>
                      </a:r>
                    </a:p>
                  </a:txBody>
                  <a:tcPr>
                    <a:solidFill>
                      <a:schemeClr val="bg1">
                        <a:lumMod val="65000"/>
                      </a:schemeClr>
                    </a:solidFill>
                  </a:tcPr>
                </a:tc>
                <a:extLst>
                  <a:ext uri="{0D108BD9-81ED-4DB2-BD59-A6C34878D82A}">
                    <a16:rowId xmlns:a16="http://schemas.microsoft.com/office/drawing/2014/main" val="2939849063"/>
                  </a:ext>
                </a:extLst>
              </a:tr>
              <a:tr h="1974213">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300" b="1" dirty="0"/>
                        <a:t>*Artist Research </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300" dirty="0"/>
                        <a:t>A4 page produced on PowerPoint - includes images / fact-file / description / opinion and  theme links / analysis </a:t>
                      </a:r>
                    </a:p>
                    <a:p>
                      <a:endParaRPr lang="en-GB" sz="1300" dirty="0"/>
                    </a:p>
                    <a:p>
                      <a:r>
                        <a:rPr lang="en-GB" sz="1300" b="1" dirty="0"/>
                        <a:t>Artists include:</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300" dirty="0"/>
                        <a:t>Peter Blake</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300" dirty="0"/>
                        <a:t>Andy Warhol</a:t>
                      </a:r>
                    </a:p>
                  </a:txBody>
                  <a:tcPr>
                    <a:solidFill>
                      <a:schemeClr val="bg1">
                        <a:lumMod val="85000"/>
                      </a:schemeClr>
                    </a:solidFill>
                  </a:tcPr>
                </a:tc>
                <a:tc rowSpan="2">
                  <a:txBody>
                    <a:bodyPr/>
                    <a:lstStyle/>
                    <a:p>
                      <a:endParaRPr lang="en-GB" sz="1300" b="0" dirty="0"/>
                    </a:p>
                  </a:txBody>
                  <a:tcPr>
                    <a:solidFill>
                      <a:schemeClr val="bg1"/>
                    </a:solidFill>
                  </a:tcPr>
                </a:tc>
                <a:tc rowSpan="3">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300" b="1" dirty="0"/>
                    </a:p>
                  </a:txBody>
                  <a:tcPr>
                    <a:solidFill>
                      <a:schemeClr val="bg1"/>
                    </a:solidFill>
                  </a:tcPr>
                </a:tc>
                <a:tc rowSpan="6">
                  <a:txBody>
                    <a:bodyPr/>
                    <a:lstStyle/>
                    <a:p>
                      <a:endParaRPr lang="en-GB" sz="1300" dirty="0"/>
                    </a:p>
                  </a:txBody>
                  <a:tcPr>
                    <a:solidFill>
                      <a:schemeClr val="bg1"/>
                    </a:solidFill>
                  </a:tcPr>
                </a:tc>
                <a:extLst>
                  <a:ext uri="{0D108BD9-81ED-4DB2-BD59-A6C34878D82A}">
                    <a16:rowId xmlns:a16="http://schemas.microsoft.com/office/drawing/2014/main" val="68643681"/>
                  </a:ext>
                </a:extLst>
              </a:tr>
              <a:tr h="1480548">
                <a:tc>
                  <a:txBody>
                    <a:bodyPr/>
                    <a:lstStyle/>
                    <a:p>
                      <a:r>
                        <a:rPr lang="en-GB" sz="1300" b="1" dirty="0"/>
                        <a:t>Mood Board</a:t>
                      </a:r>
                    </a:p>
                    <a:p>
                      <a:r>
                        <a:rPr lang="en-GB" sz="1300" dirty="0"/>
                        <a:t>Visuals/Drawings on A3 Paper</a:t>
                      </a:r>
                      <a:br>
                        <a:rPr lang="en-GB" sz="1300" dirty="0"/>
                      </a:br>
                      <a:r>
                        <a:rPr lang="en-GB" sz="1300" dirty="0"/>
                        <a:t>Explores the genre of ‘Pop Art’ and enables further understanding to students prior knowledge of the subject. Explores key terminology.</a:t>
                      </a:r>
                    </a:p>
                  </a:txBody>
                  <a:tcPr>
                    <a:solidFill>
                      <a:schemeClr val="bg1">
                        <a:lumMod val="85000"/>
                      </a:schemeClr>
                    </a:solidFill>
                  </a:tcPr>
                </a:tc>
                <a:tc vMerge="1">
                  <a:txBody>
                    <a:bodyPr/>
                    <a:lstStyle/>
                    <a:p>
                      <a:endParaRPr lang="en-GB" sz="2000" dirty="0"/>
                    </a:p>
                  </a:txBody>
                  <a:tcPr>
                    <a:solidFill>
                      <a:schemeClr val="bg1">
                        <a:lumMod val="95000"/>
                      </a:schemeClr>
                    </a:solidFill>
                  </a:tcPr>
                </a:tc>
                <a:tc vMerge="1">
                  <a:txBody>
                    <a:bodyPr/>
                    <a:lstStyle/>
                    <a:p>
                      <a:endParaRPr lang="en-GB" sz="2000" dirty="0"/>
                    </a:p>
                  </a:txBody>
                  <a:tcPr>
                    <a:solidFill>
                      <a:schemeClr val="bg1">
                        <a:lumMod val="95000"/>
                      </a:schemeClr>
                    </a:solidFill>
                  </a:tcPr>
                </a:tc>
                <a:tc vMerge="1">
                  <a:txBody>
                    <a:bodyPr/>
                    <a:lstStyle/>
                    <a:p>
                      <a:endParaRPr lang="en-GB" sz="2400" dirty="0"/>
                    </a:p>
                  </a:txBody>
                  <a:tcPr>
                    <a:solidFill>
                      <a:schemeClr val="bg1">
                        <a:lumMod val="95000"/>
                      </a:schemeClr>
                    </a:solidFill>
                  </a:tcPr>
                </a:tc>
                <a:extLst>
                  <a:ext uri="{0D108BD9-81ED-4DB2-BD59-A6C34878D82A}">
                    <a16:rowId xmlns:a16="http://schemas.microsoft.com/office/drawing/2014/main" val="1043870497"/>
                  </a:ext>
                </a:extLst>
              </a:tr>
              <a:tr h="2430459">
                <a:tc rowSpan="6">
                  <a:txBody>
                    <a:bodyPr/>
                    <a:lstStyle/>
                    <a:p>
                      <a:endParaRPr lang="en-GB" sz="1300" dirty="0"/>
                    </a:p>
                  </a:txBody>
                  <a:tcPr>
                    <a:solidFill>
                      <a:schemeClr val="bg1"/>
                    </a:solidFill>
                  </a:tcPr>
                </a:tc>
                <a:tc>
                  <a:txBody>
                    <a:bodyPr/>
                    <a:lstStyle/>
                    <a:p>
                      <a:r>
                        <a:rPr lang="en-GB" sz="1300" b="1" u="sng" dirty="0"/>
                        <a:t>Homework Tasks</a:t>
                      </a:r>
                    </a:p>
                    <a:p>
                      <a:r>
                        <a:rPr lang="en-GB" sz="1300" b="1" dirty="0"/>
                        <a:t>Throughout the rotation, students are given specific homework tasks that each teach a particular skill:</a:t>
                      </a:r>
                    </a:p>
                    <a:p>
                      <a:r>
                        <a:rPr lang="en-GB" sz="1300" b="1" dirty="0"/>
                        <a:t>Using Pop Art Colour – </a:t>
                      </a:r>
                      <a:r>
                        <a:rPr lang="en-GB" sz="1300" b="0" dirty="0"/>
                        <a:t>to check understanding of colour use in Pop Art.</a:t>
                      </a:r>
                    </a:p>
                    <a:p>
                      <a:r>
                        <a:rPr lang="en-GB" sz="1300" b="1" dirty="0"/>
                        <a:t>Drawing a Food Tin – </a:t>
                      </a:r>
                      <a:r>
                        <a:rPr lang="en-GB" sz="1300" b="0" dirty="0"/>
                        <a:t>Ability to draw a number of ellipses and follow the rules of drawing against a curved surface</a:t>
                      </a:r>
                    </a:p>
                    <a:p>
                      <a:r>
                        <a:rPr lang="en-GB" sz="1300" b="1" dirty="0"/>
                        <a:t>Drawing Iconic Logos – </a:t>
                      </a:r>
                      <a:r>
                        <a:rPr lang="en-GB" sz="1300" b="0" dirty="0"/>
                        <a:t>Can be completed in colour, with variations available to appropriately challenge (e.g. extreme close up)</a:t>
                      </a:r>
                    </a:p>
                    <a:p>
                      <a:r>
                        <a:rPr lang="en-GB" sz="1300" b="1" dirty="0"/>
                        <a:t>Drawing using a grid – </a:t>
                      </a:r>
                      <a:r>
                        <a:rPr lang="en-GB" sz="1300" b="0" dirty="0"/>
                        <a:t>Students recreate a famous Pop Art portrait using the grid method to help develop accuracy and confidence in using this vital drawing tool.</a:t>
                      </a:r>
                    </a:p>
                  </a:txBody>
                  <a:tcPr>
                    <a:solidFill>
                      <a:schemeClr val="bg1">
                        <a:lumMod val="85000"/>
                      </a:schemeClr>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701246790"/>
                  </a:ext>
                </a:extLst>
              </a:tr>
              <a:tr h="2234297">
                <a:tc vMerge="1">
                  <a:txBody>
                    <a:bodyPr/>
                    <a:lstStyle/>
                    <a:p>
                      <a:endParaRPr lang="en-GB" sz="1600" dirty="0"/>
                    </a:p>
                  </a:txBody>
                  <a:tcPr>
                    <a:solidFill>
                      <a:schemeClr val="bg1"/>
                    </a:solidFill>
                  </a:tcPr>
                </a:tc>
                <a:tc>
                  <a:txBody>
                    <a:bodyPr/>
                    <a:lstStyle/>
                    <a:p>
                      <a:endParaRPr lang="en-GB" sz="1300" dirty="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300" b="1" dirty="0"/>
                        <a:t>Artist Copy</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300" dirty="0"/>
                        <a:t>2 different key skills taught:</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300" b="1" dirty="0"/>
                        <a:t>Peter Blake</a:t>
                      </a:r>
                    </a:p>
                    <a:p>
                      <a:pPr marL="342900" marR="0" lvl="0" indent="-342900" algn="l" defTabSz="1219170" rtl="0" eaLnBrk="1" fontAlgn="auto" latinLnBrk="0" hangingPunct="1">
                        <a:lnSpc>
                          <a:spcPct val="100000"/>
                        </a:lnSpc>
                        <a:spcBef>
                          <a:spcPts val="0"/>
                        </a:spcBef>
                        <a:spcAft>
                          <a:spcPts val="0"/>
                        </a:spcAft>
                        <a:buClrTx/>
                        <a:buSzTx/>
                        <a:buFont typeface="+mj-lt"/>
                        <a:buAutoNum type="arabicPeriod"/>
                        <a:tabLst/>
                        <a:defRPr/>
                      </a:pPr>
                      <a:r>
                        <a:rPr lang="en-GB" sz="1300" b="1" dirty="0"/>
                        <a:t>Use of a viewfinder</a:t>
                      </a:r>
                    </a:p>
                    <a:p>
                      <a:pPr marL="342900" marR="0" lvl="0" indent="-342900" algn="l" defTabSz="1219170" rtl="0" eaLnBrk="1" fontAlgn="auto" latinLnBrk="0" hangingPunct="1">
                        <a:lnSpc>
                          <a:spcPct val="100000"/>
                        </a:lnSpc>
                        <a:spcBef>
                          <a:spcPts val="0"/>
                        </a:spcBef>
                        <a:spcAft>
                          <a:spcPts val="0"/>
                        </a:spcAft>
                        <a:buClrTx/>
                        <a:buSzTx/>
                        <a:buFont typeface="+mj-lt"/>
                        <a:buAutoNum type="arabicPeriod"/>
                        <a:tabLst/>
                        <a:defRPr/>
                      </a:pPr>
                      <a:r>
                        <a:rPr lang="en-GB" sz="1300" b="1" dirty="0"/>
                        <a:t>Colour theory – to paint their drawings.</a:t>
                      </a:r>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3916937832"/>
                  </a:ext>
                </a:extLst>
              </a:tr>
              <a:tr h="733558">
                <a:tc vMerge="1">
                  <a:txBody>
                    <a:bodyPr/>
                    <a:lstStyle/>
                    <a:p>
                      <a:endParaRPr lang="en-GB" sz="1600" dirty="0"/>
                    </a:p>
                  </a:txBody>
                  <a:tcPr>
                    <a:solidFill>
                      <a:schemeClr val="bg1"/>
                    </a:solidFill>
                  </a:tcPr>
                </a:tc>
                <a:tc>
                  <a:txBody>
                    <a:bodyPr/>
                    <a:lstStyle/>
                    <a:p>
                      <a:r>
                        <a:rPr lang="en-GB" sz="1300" b="1" dirty="0"/>
                        <a:t>Final Piece Plan</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300" dirty="0"/>
                        <a:t>Detailed method / kit list / drawn and labelled plan to aid final outcome </a:t>
                      </a:r>
                    </a:p>
                  </a:txBody>
                  <a:tcPr>
                    <a:solidFill>
                      <a:schemeClr val="bg1">
                        <a:lumMod val="85000"/>
                      </a:schemeClr>
                    </a:solidFill>
                  </a:tcPr>
                </a:tc>
                <a:tc rowSpan="4">
                  <a:txBody>
                    <a:bodyPr/>
                    <a:lstStyle/>
                    <a:p>
                      <a:endParaRPr lang="en-GB" sz="13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3471983580"/>
                  </a:ext>
                </a:extLst>
              </a:tr>
              <a:tr h="404662">
                <a:tc vMerge="1">
                  <a:txBody>
                    <a:bodyPr/>
                    <a:lstStyle/>
                    <a:p>
                      <a:endParaRPr lang="en-GB"/>
                    </a:p>
                  </a:txBody>
                  <a:tcPr/>
                </a:tc>
                <a:tc rowSpan="3">
                  <a:txBody>
                    <a:bodyPr/>
                    <a:lstStyle/>
                    <a:p>
                      <a:endParaRPr lang="en-GB" sz="1300" dirty="0"/>
                    </a:p>
                  </a:txBody>
                  <a:tcPr>
                    <a:solidFill>
                      <a:schemeClr val="bg1"/>
                    </a:solidFill>
                  </a:tcPr>
                </a:tc>
                <a:tc vMerge="1">
                  <a:txBody>
                    <a:bodyPr/>
                    <a:lstStyle/>
                    <a:p>
                      <a:endParaRPr lang="en-GB"/>
                    </a:p>
                  </a:txBody>
                  <a:tcPr/>
                </a:tc>
                <a:tc vMerge="1">
                  <a:txBody>
                    <a:bodyPr/>
                    <a:lstStyle/>
                    <a:p>
                      <a:endParaRPr lang="en-GB" sz="1600" dirty="0"/>
                    </a:p>
                  </a:txBody>
                  <a:tcPr>
                    <a:solidFill>
                      <a:schemeClr val="bg1"/>
                    </a:solidFill>
                  </a:tcPr>
                </a:tc>
                <a:extLst>
                  <a:ext uri="{0D108BD9-81ED-4DB2-BD59-A6C34878D82A}">
                    <a16:rowId xmlns:a16="http://schemas.microsoft.com/office/drawing/2014/main" val="2748392535"/>
                  </a:ext>
                </a:extLst>
              </a:tr>
              <a:tr h="673801">
                <a:tc vMerge="1">
                  <a:txBody>
                    <a:bodyPr/>
                    <a:lstStyle/>
                    <a:p>
                      <a:endParaRPr lang="en-GB" sz="1600" dirty="0"/>
                    </a:p>
                  </a:txBody>
                  <a:tcPr>
                    <a:solidFill>
                      <a:schemeClr val="bg1"/>
                    </a:solidFill>
                  </a:tcPr>
                </a:tc>
                <a:tc vMerge="1">
                  <a:txBody>
                    <a:bodyPr/>
                    <a:lstStyle/>
                    <a:p>
                      <a:endParaRPr lang="en-GB" sz="1100" dirty="0"/>
                    </a:p>
                  </a:txBody>
                  <a:tcPr>
                    <a:solidFill>
                      <a:schemeClr val="bg1"/>
                    </a:solidFill>
                  </a:tcPr>
                </a:tc>
                <a:tc vMerge="1">
                  <a:txBody>
                    <a:bodyPr/>
                    <a:lstStyle/>
                    <a:p>
                      <a:endParaRPr lang="en-GB" sz="1600" dirty="0"/>
                    </a:p>
                  </a:txBody>
                  <a:tcPr>
                    <a:solidFill>
                      <a:schemeClr val="bg1"/>
                    </a:solidFill>
                  </a:tcPr>
                </a:tc>
                <a:tc>
                  <a:txBody>
                    <a:bodyPr/>
                    <a:lstStyle/>
                    <a:p>
                      <a:r>
                        <a:rPr lang="en-GB" sz="1300" b="1" dirty="0"/>
                        <a:t>Final Piece</a:t>
                      </a:r>
                    </a:p>
                    <a:p>
                      <a:r>
                        <a:rPr lang="en-GB" sz="1300" dirty="0"/>
                        <a:t>A3 piece that takes visual elements from our two artists.</a:t>
                      </a:r>
                    </a:p>
                  </a:txBody>
                  <a:tcPr>
                    <a:solidFill>
                      <a:schemeClr val="bg1">
                        <a:lumMod val="85000"/>
                      </a:schemeClr>
                    </a:solidFill>
                  </a:tcPr>
                </a:tc>
                <a:extLst>
                  <a:ext uri="{0D108BD9-81ED-4DB2-BD59-A6C34878D82A}">
                    <a16:rowId xmlns:a16="http://schemas.microsoft.com/office/drawing/2014/main" val="130138946"/>
                  </a:ext>
                </a:extLst>
              </a:tr>
              <a:tr h="393064">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a:txBody>
                    <a:bodyPr/>
                    <a:lstStyle/>
                    <a:p>
                      <a:r>
                        <a:rPr lang="en-GB" sz="1300" b="1" dirty="0"/>
                        <a:t>Evaluation</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300" dirty="0"/>
                        <a:t>Written account of the project detailing tasks and learning </a:t>
                      </a:r>
                    </a:p>
                  </a:txBody>
                  <a:tcPr>
                    <a:solidFill>
                      <a:schemeClr val="bg1">
                        <a:lumMod val="85000"/>
                      </a:schemeClr>
                    </a:solidFill>
                  </a:tcPr>
                </a:tc>
                <a:extLst>
                  <a:ext uri="{0D108BD9-81ED-4DB2-BD59-A6C34878D82A}">
                    <a16:rowId xmlns:a16="http://schemas.microsoft.com/office/drawing/2014/main" val="1666135084"/>
                  </a:ext>
                </a:extLst>
              </a:tr>
            </a:tbl>
          </a:graphicData>
        </a:graphic>
      </p:graphicFrame>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1061112" y="13798387"/>
            <a:ext cx="831764" cy="730566"/>
          </a:xfrm>
          <a:prstGeom prst="rect">
            <a:avLst/>
          </a:prstGeom>
        </p:spPr>
      </p:pic>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11160820" y="6626632"/>
            <a:ext cx="831764" cy="730566"/>
          </a:xfrm>
          <a:prstGeom prst="rect">
            <a:avLst/>
          </a:prstGeom>
        </p:spPr>
      </p:pic>
      <p:pic>
        <p:nvPicPr>
          <p:cNvPr id="23" name="Picture 22">
            <a:extLst>
              <a:ext uri="{FF2B5EF4-FFF2-40B4-BE49-F238E27FC236}">
                <a16:creationId xmlns:a16="http://schemas.microsoft.com/office/drawing/2014/main" id="{DFE5DDC6-9BAA-459C-B9D5-C452E9BB32B1}"/>
              </a:ext>
            </a:extLst>
          </p:cNvPr>
          <p:cNvPicPr>
            <a:picLocks noChangeAspect="1"/>
          </p:cNvPicPr>
          <p:nvPr/>
        </p:nvPicPr>
        <p:blipFill>
          <a:blip r:embed="rId3"/>
          <a:stretch>
            <a:fillRect/>
          </a:stretch>
        </p:blipFill>
        <p:spPr>
          <a:xfrm rot="10800000">
            <a:off x="9361800" y="2297513"/>
            <a:ext cx="1415782" cy="1372211"/>
          </a:xfrm>
          <a:prstGeom prst="rect">
            <a:avLst/>
          </a:prstGeom>
        </p:spPr>
      </p:pic>
      <p:sp>
        <p:nvSpPr>
          <p:cNvPr id="2" name="TextBox 1">
            <a:extLst>
              <a:ext uri="{FF2B5EF4-FFF2-40B4-BE49-F238E27FC236}">
                <a16:creationId xmlns:a16="http://schemas.microsoft.com/office/drawing/2014/main" id="{820BA9F6-01EF-C588-C8A5-75B7925D356D}"/>
              </a:ext>
            </a:extLst>
          </p:cNvPr>
          <p:cNvSpPr txBox="1"/>
          <p:nvPr/>
        </p:nvSpPr>
        <p:spPr>
          <a:xfrm>
            <a:off x="2000092" y="15326303"/>
            <a:ext cx="1746952" cy="830997"/>
          </a:xfrm>
          <a:prstGeom prst="rect">
            <a:avLst/>
          </a:prstGeom>
          <a:noFill/>
        </p:spPr>
        <p:txBody>
          <a:bodyPr wrap="square" rtlCol="0">
            <a:spAutoFit/>
          </a:bodyPr>
          <a:lstStyle/>
          <a:p>
            <a:r>
              <a:rPr lang="en-GB" sz="1200" dirty="0">
                <a:latin typeface="Arial Nova" panose="020B0504020202020204" pitchFamily="34" charset="0"/>
              </a:rPr>
              <a:t>#FineArt</a:t>
            </a:r>
          </a:p>
          <a:p>
            <a:r>
              <a:rPr lang="en-GB" sz="1200" dirty="0">
                <a:latin typeface="Arial Nova" panose="020B0504020202020204" pitchFamily="34" charset="0"/>
              </a:rPr>
              <a:t>#TextileDesign</a:t>
            </a:r>
          </a:p>
          <a:p>
            <a:r>
              <a:rPr lang="en-GB" sz="1200" dirty="0">
                <a:latin typeface="Arial Nova" panose="020B0504020202020204" pitchFamily="34" charset="0"/>
              </a:rPr>
              <a:t>#3DDesign</a:t>
            </a:r>
          </a:p>
          <a:p>
            <a:r>
              <a:rPr lang="en-GB" sz="1200" dirty="0">
                <a:latin typeface="Arial Nova" panose="020B0504020202020204" pitchFamily="34" charset="0"/>
              </a:rPr>
              <a:t>#Hospitality&amp;Catering</a:t>
            </a:r>
          </a:p>
        </p:txBody>
      </p:sp>
    </p:spTree>
    <p:extLst>
      <p:ext uri="{BB962C8B-B14F-4D97-AF65-F5344CB8AC3E}">
        <p14:creationId xmlns:p14="http://schemas.microsoft.com/office/powerpoint/2010/main" val="11837613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3903C0A2-C801-4116-9732-DDC795FE048E}"/>
              </a:ext>
            </a:extLst>
          </p:cNvPr>
          <p:cNvSpPr/>
          <p:nvPr/>
        </p:nvSpPr>
        <p:spPr>
          <a:xfrm>
            <a:off x="408562" y="6182139"/>
            <a:ext cx="11374876" cy="910088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9943BB2C-229E-4D77-A9B2-D3AECDC9BC61}"/>
              </a:ext>
            </a:extLst>
          </p:cNvPr>
          <p:cNvSpPr/>
          <p:nvPr/>
        </p:nvSpPr>
        <p:spPr>
          <a:xfrm>
            <a:off x="408562" y="350201"/>
            <a:ext cx="11342451" cy="5573521"/>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450717" y="347664"/>
            <a:ext cx="9465947" cy="15166502"/>
          </a:xfrm>
        </p:spPr>
        <p:txBody>
          <a:bodyPr>
            <a:normAutofit lnSpcReduction="10000"/>
          </a:bodyPr>
          <a:lstStyle/>
          <a:p>
            <a:pPr marL="0" indent="0" algn="ctr">
              <a:buNone/>
            </a:pPr>
            <a:r>
              <a:rPr lang="en-GB" sz="2000" dirty="0">
                <a:latin typeface="Impact" panose="020B0806030902050204" pitchFamily="34" charset="0"/>
              </a:rPr>
              <a:t>Year 8: ‘Celebration: Mexican Day of the Dead’ - Intent</a:t>
            </a:r>
          </a:p>
          <a:p>
            <a:pPr marL="0" indent="0">
              <a:buNone/>
            </a:pPr>
            <a:r>
              <a:rPr lang="en-GB" sz="1800" b="1" u="sng" dirty="0">
                <a:latin typeface="Arial Nova" panose="020B0504020202020204" pitchFamily="34" charset="0"/>
              </a:rPr>
              <a:t>Specialist Subject:</a:t>
            </a:r>
            <a:r>
              <a:rPr lang="en-GB" sz="1800" b="1" dirty="0">
                <a:latin typeface="Arial Nova" panose="020B0504020202020204" pitchFamily="34" charset="0"/>
              </a:rPr>
              <a:t> Fine Art</a:t>
            </a:r>
          </a:p>
          <a:p>
            <a:pPr marL="0" indent="0">
              <a:buNone/>
            </a:pPr>
            <a:r>
              <a:rPr lang="en-GB" sz="1400" b="1" u="sng" dirty="0">
                <a:latin typeface="Arial Nova" panose="020B0504020202020204" pitchFamily="34" charset="0"/>
              </a:rPr>
              <a:t>Knowledge / Skills / Understanding Acquired:</a:t>
            </a:r>
          </a:p>
          <a:p>
            <a:pPr marL="0" indent="0">
              <a:buNone/>
            </a:pPr>
            <a:r>
              <a:rPr lang="en-GB" sz="1400" b="1" dirty="0">
                <a:latin typeface="Arial Nova" panose="020B0504020202020204" pitchFamily="34" charset="0"/>
              </a:rPr>
              <a:t>AO1 – </a:t>
            </a:r>
            <a:r>
              <a:rPr lang="en-GB" sz="1400" dirty="0">
                <a:latin typeface="Arial Nova" panose="020B0504020202020204" pitchFamily="34" charset="0"/>
              </a:rPr>
              <a:t>Develop ideas through investigations, demonstrating a personal, descriptive understanding of sources</a:t>
            </a:r>
          </a:p>
          <a:p>
            <a:pPr marL="0" indent="0">
              <a:buNone/>
            </a:pPr>
            <a:r>
              <a:rPr lang="en-GB" sz="1400" b="1" dirty="0">
                <a:latin typeface="Arial Nova" panose="020B0504020202020204" pitchFamily="34" charset="0"/>
              </a:rPr>
              <a:t>AO2 – </a:t>
            </a:r>
            <a:r>
              <a:rPr lang="en-GB" sz="1400" dirty="0">
                <a:latin typeface="Arial Nova" panose="020B0504020202020204" pitchFamily="34" charset="0"/>
              </a:rPr>
              <a:t>Refine work by exploring practical ideas safely. Develop independence and skill with composition and pattern</a:t>
            </a:r>
          </a:p>
          <a:p>
            <a:pPr marL="0" indent="0">
              <a:buNone/>
            </a:pPr>
            <a:r>
              <a:rPr lang="en-GB" sz="1400" b="1" dirty="0">
                <a:latin typeface="Arial Nova" panose="020B0504020202020204" pitchFamily="34" charset="0"/>
              </a:rPr>
              <a:t>AO3 – </a:t>
            </a:r>
            <a:r>
              <a:rPr lang="en-GB" sz="1400" dirty="0">
                <a:latin typeface="Arial Nova" panose="020B0504020202020204" pitchFamily="34" charset="0"/>
              </a:rPr>
              <a:t>Record observations demonstrating accuracy of shape, form, and tone</a:t>
            </a:r>
            <a:endParaRPr lang="en-GB" sz="1400" b="1" dirty="0">
              <a:latin typeface="Arial Nova" panose="020B0504020202020204" pitchFamily="34" charset="0"/>
            </a:endParaRPr>
          </a:p>
          <a:p>
            <a:pPr marL="0" indent="0">
              <a:buNone/>
            </a:pPr>
            <a:r>
              <a:rPr lang="en-GB" sz="1400" b="1" dirty="0">
                <a:latin typeface="Arial Nova" panose="020B0504020202020204" pitchFamily="34" charset="0"/>
              </a:rPr>
              <a:t>AO4 – </a:t>
            </a:r>
            <a:r>
              <a:rPr lang="en-GB" sz="1400" dirty="0">
                <a:latin typeface="Arial Nova" panose="020B0504020202020204" pitchFamily="34" charset="0"/>
              </a:rPr>
              <a:t>Present a plushie final piece that realises intentions and demonstrates precision with assembly and embellishment</a:t>
            </a:r>
            <a:endParaRPr lang="en-GB" sz="1400" b="1" dirty="0">
              <a:latin typeface="Arial Nova" panose="020B0504020202020204" pitchFamily="34" charset="0"/>
            </a:endParaRPr>
          </a:p>
          <a:p>
            <a:pPr marL="0" indent="0">
              <a:buNone/>
            </a:pPr>
            <a:r>
              <a:rPr lang="en-GB" sz="1400" b="1" u="sng" dirty="0">
                <a:latin typeface="Arial Nova" panose="020B0504020202020204" pitchFamily="34" charset="0"/>
              </a:rPr>
              <a:t>Links to Previous Study:</a:t>
            </a:r>
          </a:p>
          <a:p>
            <a:pPr marL="0" indent="0">
              <a:buNone/>
            </a:pPr>
            <a:r>
              <a:rPr lang="en-GB" sz="1400" dirty="0">
                <a:latin typeface="Arial Nova" panose="020B0604020202020204" pitchFamily="34" charset="0"/>
              </a:rPr>
              <a:t>During Y7 pupils will have developed a range of key basic skills within Art; these foundations will support them as they embark into further experimental practice within both 2D and 3D. ADT projects at </a:t>
            </a:r>
            <a:r>
              <a:rPr lang="en-GB" sz="1400" dirty="0" err="1">
                <a:latin typeface="Arial Nova" panose="020B0604020202020204" pitchFamily="34" charset="0"/>
              </a:rPr>
              <a:t>Limehurst</a:t>
            </a:r>
            <a:r>
              <a:rPr lang="en-GB" sz="1400" dirty="0">
                <a:latin typeface="Arial Nova" panose="020B0604020202020204" pitchFamily="34" charset="0"/>
              </a:rPr>
              <a:t> aim to develop confidence, working structures, practical skills, and interest. As we by now know pupils strengths and areas for development a little more, we are able to provide further stretch and challenge with ease, by offering a range of project options at key points in the skill development process.</a:t>
            </a:r>
            <a:endParaRPr lang="en-GB" sz="1400" b="1" u="sng" dirty="0">
              <a:latin typeface="Arial Nova" panose="020B0504020202020204" pitchFamily="34" charset="0"/>
            </a:endParaRPr>
          </a:p>
          <a:p>
            <a:pPr marL="0" indent="0">
              <a:buNone/>
            </a:pPr>
            <a:r>
              <a:rPr lang="en-GB" sz="1400" b="1" u="sng" dirty="0">
                <a:latin typeface="Arial Nova" panose="020B0504020202020204" pitchFamily="34" charset="0"/>
              </a:rPr>
              <a:t>Links to Future Study and the Wider World: </a:t>
            </a:r>
          </a:p>
          <a:p>
            <a:pPr marL="0" indent="0">
              <a:buNone/>
            </a:pPr>
            <a:r>
              <a:rPr lang="en-GB" sz="1400" dirty="0">
                <a:latin typeface="Arial Nova" panose="020B0504020202020204" pitchFamily="34" charset="0"/>
              </a:rPr>
              <a:t>Throughout ADT, Year 8 pupils will be challenged to develop advanced practical skills using a range of more unpredictable media. Pupils will also create a more personal journey towards an independent final piece. Key employability / transferable skills include:  Decision Making, Coordinating with others, and Independence. We also study the work of four contemporary ADT professionals during this project and link them to our own practice.  </a:t>
            </a:r>
          </a:p>
          <a:p>
            <a:pPr marL="0" indent="0" algn="ctr">
              <a:buNone/>
            </a:pPr>
            <a:br>
              <a:rPr lang="en-GB" sz="2000" b="1" dirty="0">
                <a:latin typeface="Arial Nova" panose="020B0504020202020204" pitchFamily="34" charset="0"/>
              </a:rPr>
            </a:br>
            <a:endParaRPr lang="en-GB" sz="2000" b="1" dirty="0">
              <a:latin typeface="Arial Nova" panose="020B0504020202020204" pitchFamily="34" charset="0"/>
            </a:endParaRPr>
          </a:p>
          <a:p>
            <a:pPr marL="0" indent="0" algn="ctr">
              <a:buNone/>
            </a:pPr>
            <a:r>
              <a:rPr lang="en-GB" sz="2000" dirty="0">
                <a:latin typeface="Impact" panose="020B0806030902050204" pitchFamily="34" charset="0"/>
              </a:rPr>
              <a:t>Mexican Day of the Dead: Implementation </a:t>
            </a:r>
          </a:p>
          <a:p>
            <a:pPr marL="0" indent="0">
              <a:buNone/>
            </a:pPr>
            <a:r>
              <a:rPr lang="en-GB" sz="1600" b="1" u="sng" dirty="0">
                <a:latin typeface="Arial Nova" panose="020B0504020202020204" pitchFamily="34" charset="0"/>
              </a:rPr>
              <a:t>Number of Lessons:</a:t>
            </a:r>
            <a:r>
              <a:rPr lang="en-GB" sz="1600" b="1" dirty="0">
                <a:latin typeface="Arial Nova" panose="020B0504020202020204" pitchFamily="34" charset="0"/>
              </a:rPr>
              <a:t> </a:t>
            </a:r>
            <a:r>
              <a:rPr lang="en-GB" sz="1600" dirty="0">
                <a:latin typeface="Arial Nova" panose="020B0504020202020204" pitchFamily="34" charset="0"/>
              </a:rPr>
              <a:t>30 lessons / 10 weeks (A Band) 39 lessons / 13 weeks (B Band)</a:t>
            </a:r>
            <a:endParaRPr lang="en-GB" sz="1600" b="1" u="sng" dirty="0">
              <a:latin typeface="Arial Nova" panose="020B0504020202020204" pitchFamily="34" charset="0"/>
            </a:endParaRPr>
          </a:p>
          <a:p>
            <a:pPr marL="0" indent="0">
              <a:buNone/>
            </a:pPr>
            <a:r>
              <a:rPr lang="en-GB" sz="1600" b="1" u="sng" dirty="0">
                <a:latin typeface="Arial Nova" panose="020B0504020202020204" pitchFamily="34" charset="0"/>
              </a:rPr>
              <a:t>Sequence of Lessons </a:t>
            </a:r>
          </a:p>
          <a:p>
            <a:pPr marL="0" indent="0">
              <a:buNone/>
            </a:pPr>
            <a:endParaRPr lang="en-GB" sz="1600" b="1" u="sng" dirty="0">
              <a:latin typeface="Arial Nova" panose="020B0504020202020204" pitchFamily="34" charset="0"/>
            </a:endParaRPr>
          </a:p>
          <a:p>
            <a:pPr marL="0" indent="0" algn="ctr">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r>
              <a:rPr lang="en-GB" sz="1600" b="1" u="sng" dirty="0">
                <a:latin typeface="Arial Nova" panose="020B0504020202020204" pitchFamily="34" charset="0"/>
              </a:rPr>
              <a:t>Main Resources:</a:t>
            </a:r>
          </a:p>
          <a:p>
            <a:pPr marL="0" indent="0">
              <a:buNone/>
            </a:pPr>
            <a:r>
              <a:rPr lang="en-GB" sz="1600" dirty="0">
                <a:latin typeface="Arial Nova" panose="020B0504020202020204" pitchFamily="34" charset="0"/>
              </a:rPr>
              <a:t>PowerPoint / Exemplar work (Teacher and Peer – Various levels) / Research Frame / Artist Research Support on Teams</a:t>
            </a:r>
            <a:endParaRPr lang="en-GB" sz="1600" b="1" u="sng" dirty="0">
              <a:latin typeface="Arial Nova" panose="020B0504020202020204" pitchFamily="34" charset="0"/>
            </a:endParaRPr>
          </a:p>
          <a:p>
            <a:pPr marL="0" indent="0">
              <a:buNone/>
            </a:pPr>
            <a:r>
              <a:rPr lang="en-GB" sz="1600" b="1" u="sng" dirty="0">
                <a:latin typeface="Arial Nova" panose="020B0504020202020204" pitchFamily="34" charset="0"/>
              </a:rPr>
              <a:t>Methods of Assessment:</a:t>
            </a:r>
          </a:p>
          <a:p>
            <a:pPr marL="0" indent="0">
              <a:buNone/>
            </a:pPr>
            <a:r>
              <a:rPr lang="en-GB" sz="1600" dirty="0">
                <a:latin typeface="Arial Nova" panose="020B0504020202020204" pitchFamily="34" charset="0"/>
              </a:rPr>
              <a:t>A3 grey front sheet with grading, feedback, targets, built in DIRT, and re-grades – This is a mixture of Teacher / Self / Peer assessment with plenty of 1:1 opportunities mirroring KS4 / 5 ‘Critique’ style tutor appointments</a:t>
            </a:r>
            <a:endParaRPr lang="en-GB" sz="1600" b="1" u="sng" dirty="0">
              <a:latin typeface="Arial Nova" panose="020B0504020202020204" pitchFamily="34" charset="0"/>
            </a:endParaRPr>
          </a:p>
          <a:p>
            <a:pPr marL="0" indent="0">
              <a:buNone/>
            </a:pPr>
            <a:r>
              <a:rPr lang="en-GB" sz="1600" b="1" u="sng" dirty="0">
                <a:latin typeface="Arial Nova" panose="020B0504020202020204" pitchFamily="34" charset="0"/>
              </a:rPr>
              <a:t>Use of assessment Results:</a:t>
            </a:r>
          </a:p>
          <a:p>
            <a:pPr marL="0" indent="0">
              <a:buNone/>
            </a:pPr>
            <a:r>
              <a:rPr lang="en-GB" sz="1600" dirty="0">
                <a:latin typeface="Arial Nova" panose="020B0504020202020204" pitchFamily="34" charset="0"/>
              </a:rPr>
              <a:t>Updated on Go4Schools / Recorded on above sheet for pupil use / Added on class RAG tracker to pin-point areas of most impact / Added to folder which rotates as communication to all ADT areas</a:t>
            </a:r>
          </a:p>
          <a:p>
            <a:endParaRPr lang="en-GB" dirty="0"/>
          </a:p>
        </p:txBody>
      </p:sp>
      <p:sp>
        <p:nvSpPr>
          <p:cNvPr id="6" name="TextBox 5">
            <a:extLst>
              <a:ext uri="{FF2B5EF4-FFF2-40B4-BE49-F238E27FC236}">
                <a16:creationId xmlns:a16="http://schemas.microsoft.com/office/drawing/2014/main" id="{100D8A88-E9F7-433E-890B-C37DCFEE1EC1}"/>
              </a:ext>
            </a:extLst>
          </p:cNvPr>
          <p:cNvSpPr txBox="1"/>
          <p:nvPr/>
        </p:nvSpPr>
        <p:spPr>
          <a:xfrm>
            <a:off x="-299148" y="15367405"/>
            <a:ext cx="2448964" cy="748795"/>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Navigating ADT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3"/>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4"/>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5"/>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6"/>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7"/>
          <a:srcRect t="16701" b="12155"/>
          <a:stretch/>
        </p:blipFill>
        <p:spPr>
          <a:xfrm rot="5400000">
            <a:off x="7304876" y="2664952"/>
            <a:ext cx="7519735" cy="2254512"/>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8">
            <a:clrChange>
              <a:clrFrom>
                <a:srgbClr val="FFFFFF"/>
              </a:clrFrom>
              <a:clrTo>
                <a:srgbClr val="FFFFFF">
                  <a:alpha val="0"/>
                </a:srgbClr>
              </a:clrTo>
            </a:clrChange>
          </a:blip>
          <a:srcRect b="9167"/>
          <a:stretch/>
        </p:blipFill>
        <p:spPr>
          <a:xfrm>
            <a:off x="11064743" y="709177"/>
            <a:ext cx="707095" cy="621065"/>
          </a:xfrm>
          <a:prstGeom prst="rect">
            <a:avLst/>
          </a:prstGeom>
        </p:spPr>
      </p:pic>
      <p:pic>
        <p:nvPicPr>
          <p:cNvPr id="22" name="Picture 21">
            <a:extLst>
              <a:ext uri="{FF2B5EF4-FFF2-40B4-BE49-F238E27FC236}">
                <a16:creationId xmlns:a16="http://schemas.microsoft.com/office/drawing/2014/main" id="{CB729412-91D3-4745-8116-A56E12BD3D42}"/>
              </a:ext>
            </a:extLst>
          </p:cNvPr>
          <p:cNvPicPr>
            <a:picLocks noChangeAspect="1"/>
          </p:cNvPicPr>
          <p:nvPr/>
        </p:nvPicPr>
        <p:blipFill rotWithShape="1">
          <a:blip r:embed="rId7"/>
          <a:srcRect t="16701" b="12155"/>
          <a:stretch/>
        </p:blipFill>
        <p:spPr>
          <a:xfrm rot="16200000" flipV="1">
            <a:off x="7188828" y="10279850"/>
            <a:ext cx="7751833" cy="2254511"/>
          </a:xfrm>
          <a:prstGeom prst="rect">
            <a:avLst/>
          </a:prstGeom>
        </p:spPr>
      </p:pic>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1061112" y="13798387"/>
            <a:ext cx="831764" cy="730566"/>
          </a:xfrm>
          <a:prstGeom prst="rect">
            <a:avLst/>
          </a:prstGeom>
        </p:spPr>
      </p:pic>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11160820" y="6626632"/>
            <a:ext cx="831764" cy="730566"/>
          </a:xfrm>
          <a:prstGeom prst="rect">
            <a:avLst/>
          </a:prstGeom>
        </p:spPr>
      </p:pic>
      <p:pic>
        <p:nvPicPr>
          <p:cNvPr id="26" name="Picture 25">
            <a:extLst>
              <a:ext uri="{FF2B5EF4-FFF2-40B4-BE49-F238E27FC236}">
                <a16:creationId xmlns:a16="http://schemas.microsoft.com/office/drawing/2014/main" id="{ED115C6B-E72E-4D62-A28A-7E3CC7827321}"/>
              </a:ext>
            </a:extLst>
          </p:cNvPr>
          <p:cNvPicPr>
            <a:picLocks noChangeAspect="1"/>
          </p:cNvPicPr>
          <p:nvPr/>
        </p:nvPicPr>
        <p:blipFill>
          <a:blip r:embed="rId3"/>
          <a:stretch>
            <a:fillRect/>
          </a:stretch>
        </p:blipFill>
        <p:spPr>
          <a:xfrm rot="10800000">
            <a:off x="8757596" y="23071"/>
            <a:ext cx="1415782" cy="1372211"/>
          </a:xfrm>
          <a:prstGeom prst="rect">
            <a:avLst/>
          </a:prstGeom>
        </p:spPr>
      </p:pic>
      <p:graphicFrame>
        <p:nvGraphicFramePr>
          <p:cNvPr id="23" name="Table 22">
            <a:extLst>
              <a:ext uri="{FF2B5EF4-FFF2-40B4-BE49-F238E27FC236}">
                <a16:creationId xmlns:a16="http://schemas.microsoft.com/office/drawing/2014/main" id="{8988846B-4545-491F-A674-116273840553}"/>
              </a:ext>
            </a:extLst>
          </p:cNvPr>
          <p:cNvGraphicFramePr>
            <a:graphicFrameLocks noGrp="1"/>
          </p:cNvGraphicFramePr>
          <p:nvPr/>
        </p:nvGraphicFramePr>
        <p:xfrm>
          <a:off x="543267" y="7503319"/>
          <a:ext cx="10344884" cy="4662222"/>
        </p:xfrm>
        <a:graphic>
          <a:graphicData uri="http://schemas.openxmlformats.org/drawingml/2006/table">
            <a:tbl>
              <a:tblPr firstRow="1" bandRow="1">
                <a:tableStyleId>{5940675A-B579-460E-94D1-54222C63F5DA}</a:tableStyleId>
              </a:tblPr>
              <a:tblGrid>
                <a:gridCol w="2586221">
                  <a:extLst>
                    <a:ext uri="{9D8B030D-6E8A-4147-A177-3AD203B41FA5}">
                      <a16:colId xmlns:a16="http://schemas.microsoft.com/office/drawing/2014/main" val="860903560"/>
                    </a:ext>
                  </a:extLst>
                </a:gridCol>
                <a:gridCol w="2586221">
                  <a:extLst>
                    <a:ext uri="{9D8B030D-6E8A-4147-A177-3AD203B41FA5}">
                      <a16:colId xmlns:a16="http://schemas.microsoft.com/office/drawing/2014/main" val="966298568"/>
                    </a:ext>
                  </a:extLst>
                </a:gridCol>
                <a:gridCol w="2586221">
                  <a:extLst>
                    <a:ext uri="{9D8B030D-6E8A-4147-A177-3AD203B41FA5}">
                      <a16:colId xmlns:a16="http://schemas.microsoft.com/office/drawing/2014/main" val="3462729128"/>
                    </a:ext>
                  </a:extLst>
                </a:gridCol>
                <a:gridCol w="2586221">
                  <a:extLst>
                    <a:ext uri="{9D8B030D-6E8A-4147-A177-3AD203B41FA5}">
                      <a16:colId xmlns:a16="http://schemas.microsoft.com/office/drawing/2014/main" val="3955469802"/>
                    </a:ext>
                  </a:extLst>
                </a:gridCol>
              </a:tblGrid>
              <a:tr h="548424">
                <a:tc>
                  <a:txBody>
                    <a:bodyPr/>
                    <a:lstStyle/>
                    <a:p>
                      <a:pPr algn="ctr"/>
                      <a:r>
                        <a:rPr lang="en-GB" sz="1600" b="1" dirty="0"/>
                        <a:t>AO1 – Develop </a:t>
                      </a:r>
                    </a:p>
                  </a:txBody>
                  <a:tcPr>
                    <a:solidFill>
                      <a:schemeClr val="bg1">
                        <a:lumMod val="65000"/>
                      </a:schemeClr>
                    </a:solidFill>
                  </a:tcPr>
                </a:tc>
                <a:tc>
                  <a:txBody>
                    <a:bodyPr/>
                    <a:lstStyle/>
                    <a:p>
                      <a:pPr algn="ctr"/>
                      <a:r>
                        <a:rPr lang="en-GB" sz="1600" b="1" dirty="0"/>
                        <a:t>AO2 – Refine</a:t>
                      </a:r>
                    </a:p>
                  </a:txBody>
                  <a:tcPr>
                    <a:solidFill>
                      <a:schemeClr val="bg1">
                        <a:lumMod val="65000"/>
                      </a:schemeClr>
                    </a:solidFill>
                  </a:tcPr>
                </a:tc>
                <a:tc>
                  <a:txBody>
                    <a:bodyPr/>
                    <a:lstStyle/>
                    <a:p>
                      <a:pPr algn="ctr"/>
                      <a:r>
                        <a:rPr lang="en-GB" sz="1600" b="1" dirty="0"/>
                        <a:t>AO3 – Record </a:t>
                      </a:r>
                    </a:p>
                  </a:txBody>
                  <a:tcPr>
                    <a:solidFill>
                      <a:schemeClr val="bg1">
                        <a:lumMod val="65000"/>
                      </a:schemeClr>
                    </a:solidFill>
                  </a:tcPr>
                </a:tc>
                <a:tc>
                  <a:txBody>
                    <a:bodyPr/>
                    <a:lstStyle/>
                    <a:p>
                      <a:pPr algn="ctr"/>
                      <a:r>
                        <a:rPr lang="en-GB" sz="1600" b="1" dirty="0"/>
                        <a:t>AO4 – Present </a:t>
                      </a:r>
                    </a:p>
                  </a:txBody>
                  <a:tcPr>
                    <a:solidFill>
                      <a:schemeClr val="bg1">
                        <a:lumMod val="65000"/>
                      </a:schemeClr>
                    </a:solidFill>
                  </a:tcPr>
                </a:tc>
                <a:extLst>
                  <a:ext uri="{0D108BD9-81ED-4DB2-BD59-A6C34878D82A}">
                    <a16:rowId xmlns:a16="http://schemas.microsoft.com/office/drawing/2014/main" val="2939849063"/>
                  </a:ext>
                </a:extLst>
              </a:tr>
              <a:tr h="473639">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300" b="0" dirty="0"/>
                        <a:t>Artist Research </a:t>
                      </a:r>
                    </a:p>
                  </a:txBody>
                  <a:tcPr>
                    <a:solidFill>
                      <a:schemeClr val="bg1">
                        <a:lumMod val="85000"/>
                      </a:schemeClr>
                    </a:solidFill>
                  </a:tcPr>
                </a:tc>
                <a:tc rowSpan="4">
                  <a:txBody>
                    <a:bodyPr/>
                    <a:lstStyle/>
                    <a:p>
                      <a:endParaRPr lang="en-GB" sz="1300" b="0" dirty="0"/>
                    </a:p>
                  </a:txBody>
                  <a:tcPr>
                    <a:solidFill>
                      <a:schemeClr val="bg1"/>
                    </a:solidFill>
                  </a:tcPr>
                </a:tc>
                <a:tc rowSpan="3">
                  <a:txBody>
                    <a:bodyPr/>
                    <a:lstStyle/>
                    <a:p>
                      <a:endParaRPr lang="en-GB" sz="1300" b="0" dirty="0"/>
                    </a:p>
                  </a:txBody>
                  <a:tcPr>
                    <a:solidFill>
                      <a:schemeClr val="bg1"/>
                    </a:solidFill>
                  </a:tcPr>
                </a:tc>
                <a:tc rowSpan="8">
                  <a:txBody>
                    <a:bodyPr/>
                    <a:lstStyle/>
                    <a:p>
                      <a:endParaRPr lang="en-GB" sz="1300" b="0" dirty="0"/>
                    </a:p>
                  </a:txBody>
                  <a:tcPr>
                    <a:solidFill>
                      <a:schemeClr val="bg1"/>
                    </a:solidFill>
                  </a:tcPr>
                </a:tc>
                <a:extLst>
                  <a:ext uri="{0D108BD9-81ED-4DB2-BD59-A6C34878D82A}">
                    <a16:rowId xmlns:a16="http://schemas.microsoft.com/office/drawing/2014/main" val="68643681"/>
                  </a:ext>
                </a:extLst>
              </a:tr>
              <a:tr h="473639">
                <a:tc>
                  <a:txBody>
                    <a:bodyPr/>
                    <a:lstStyle/>
                    <a:p>
                      <a:r>
                        <a:rPr lang="en-GB" sz="1300" b="0" dirty="0"/>
                        <a:t>Mood-board (Homework)</a:t>
                      </a:r>
                    </a:p>
                  </a:txBody>
                  <a:tcPr>
                    <a:solidFill>
                      <a:schemeClr val="bg1">
                        <a:lumMod val="85000"/>
                      </a:schemeClr>
                    </a:solidFill>
                  </a:tcPr>
                </a:tc>
                <a:tc vMerge="1">
                  <a:txBody>
                    <a:bodyPr/>
                    <a:lstStyle/>
                    <a:p>
                      <a:endParaRPr lang="en-GB" sz="1400" dirty="0"/>
                    </a:p>
                  </a:txBody>
                  <a:tcPr>
                    <a:solidFill>
                      <a:schemeClr val="bg1">
                        <a:lumMod val="95000"/>
                      </a:schemeClr>
                    </a:solidFill>
                  </a:tcPr>
                </a:tc>
                <a:tc vMerge="1">
                  <a:txBody>
                    <a:bodyPr/>
                    <a:lstStyle/>
                    <a:p>
                      <a:endParaRPr lang="en-GB" sz="1400" dirty="0"/>
                    </a:p>
                  </a:txBody>
                  <a:tcPr>
                    <a:solidFill>
                      <a:schemeClr val="bg1">
                        <a:lumMod val="95000"/>
                      </a:schemeClr>
                    </a:solidFill>
                  </a:tcPr>
                </a:tc>
                <a:tc vMerge="1">
                  <a:txBody>
                    <a:bodyPr/>
                    <a:lstStyle/>
                    <a:p>
                      <a:endParaRPr lang="en-GB" sz="1600" dirty="0"/>
                    </a:p>
                  </a:txBody>
                  <a:tcPr>
                    <a:solidFill>
                      <a:schemeClr val="bg1">
                        <a:lumMod val="95000"/>
                      </a:schemeClr>
                    </a:solidFill>
                  </a:tcPr>
                </a:tc>
                <a:extLst>
                  <a:ext uri="{0D108BD9-81ED-4DB2-BD59-A6C34878D82A}">
                    <a16:rowId xmlns:a16="http://schemas.microsoft.com/office/drawing/2014/main" val="1043870497"/>
                  </a:ext>
                </a:extLst>
              </a:tr>
              <a:tr h="116332">
                <a:tc rowSpan="8">
                  <a:txBody>
                    <a:bodyPr/>
                    <a:lstStyle/>
                    <a:p>
                      <a:endParaRPr lang="en-GB" sz="1300" b="0" dirty="0"/>
                    </a:p>
                  </a:txBody>
                  <a:tcPr>
                    <a:solidFill>
                      <a:schemeClr val="bg1"/>
                    </a:solidFill>
                  </a:tcPr>
                </a:tc>
                <a:tc vMerge="1">
                  <a:txBody>
                    <a:bodyPr/>
                    <a:lstStyle/>
                    <a:p>
                      <a:endParaRPr lang="en-GB"/>
                    </a:p>
                  </a:txBody>
                  <a:tcPr/>
                </a:tc>
                <a:tc vMerge="1">
                  <a:txBody>
                    <a:bodyPr/>
                    <a:lstStyle/>
                    <a:p>
                      <a:endParaRPr lang="en-GB" sz="1300" dirty="0"/>
                    </a:p>
                  </a:txBody>
                  <a:tcPr>
                    <a:solidFill>
                      <a:schemeClr val="bg1"/>
                    </a:solidFill>
                  </a:tcPr>
                </a:tc>
                <a:tc vMerge="1">
                  <a:txBody>
                    <a:bodyPr/>
                    <a:lstStyle/>
                    <a:p>
                      <a:endParaRPr lang="en-GB"/>
                    </a:p>
                  </a:txBody>
                  <a:tcPr/>
                </a:tc>
                <a:extLst>
                  <a:ext uri="{0D108BD9-81ED-4DB2-BD59-A6C34878D82A}">
                    <a16:rowId xmlns:a16="http://schemas.microsoft.com/office/drawing/2014/main" val="2620923092"/>
                  </a:ext>
                </a:extLst>
              </a:tr>
              <a:tr h="473639">
                <a:tc vMerge="1">
                  <a:txBody>
                    <a:bodyPr/>
                    <a:lstStyle/>
                    <a:p>
                      <a:endParaRPr lang="en-GB" sz="1300" dirty="0"/>
                    </a:p>
                  </a:txBody>
                  <a:tcPr>
                    <a:solidFill>
                      <a:schemeClr val="bg1"/>
                    </a:solidFill>
                  </a:tcPr>
                </a:tc>
                <a:tc vMerge="1">
                  <a:txBody>
                    <a:bodyPr/>
                    <a:lstStyle/>
                    <a:p>
                      <a:endParaRPr lang="en-GB" sz="1600" dirty="0"/>
                    </a:p>
                  </a:txBody>
                  <a:tcPr>
                    <a:solidFill>
                      <a:schemeClr val="bg1"/>
                    </a:solidFill>
                  </a:tcPr>
                </a:tc>
                <a:tc>
                  <a:txBody>
                    <a:bodyPr/>
                    <a:lstStyle/>
                    <a:p>
                      <a:r>
                        <a:rPr lang="en-GB" sz="1300" b="0" dirty="0"/>
                        <a:t>Artist Copy</a:t>
                      </a:r>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701246790"/>
                  </a:ext>
                </a:extLst>
              </a:tr>
              <a:tr h="565661">
                <a:tc vMerge="1">
                  <a:txBody>
                    <a:bodyPr/>
                    <a:lstStyle/>
                    <a:p>
                      <a:endParaRPr lang="en-GB" sz="1600" dirty="0"/>
                    </a:p>
                  </a:txBody>
                  <a:tcPr>
                    <a:solidFill>
                      <a:schemeClr val="bg1"/>
                    </a:solidFill>
                  </a:tcPr>
                </a:tc>
                <a:tc>
                  <a:txBody>
                    <a:bodyPr/>
                    <a:lstStyle/>
                    <a:p>
                      <a:r>
                        <a:rPr lang="en-GB" sz="1300" b="0" dirty="0"/>
                        <a:t>Black and White Pattern Page</a:t>
                      </a:r>
                    </a:p>
                  </a:txBody>
                  <a:tcPr>
                    <a:solidFill>
                      <a:schemeClr val="bg1">
                        <a:lumMod val="85000"/>
                      </a:schemeClr>
                    </a:solidFill>
                  </a:tcPr>
                </a:tc>
                <a:tc>
                  <a:txBody>
                    <a:bodyPr/>
                    <a:lstStyle/>
                    <a:p>
                      <a:endParaRPr lang="en-GB" sz="1300" b="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1156502763"/>
                  </a:ext>
                </a:extLst>
              </a:tr>
              <a:tr h="473639">
                <a:tc vMerge="1">
                  <a:txBody>
                    <a:bodyPr/>
                    <a:lstStyle/>
                    <a:p>
                      <a:endParaRPr lang="en-GB" sz="1600" dirty="0"/>
                    </a:p>
                  </a:txBody>
                  <a:tcPr>
                    <a:solidFill>
                      <a:schemeClr val="bg1"/>
                    </a:solidFill>
                  </a:tcPr>
                </a:tc>
                <a:tc>
                  <a:txBody>
                    <a:bodyPr/>
                    <a:lstStyle/>
                    <a:p>
                      <a:endParaRPr lang="en-GB" sz="1300" b="0" dirty="0"/>
                    </a:p>
                  </a:txBody>
                  <a:tcPr>
                    <a:solidFill>
                      <a:schemeClr val="bg1"/>
                    </a:solidFill>
                  </a:tcPr>
                </a:tc>
                <a:tc>
                  <a:txBody>
                    <a:bodyPr/>
                    <a:lstStyle/>
                    <a:p>
                      <a:r>
                        <a:rPr lang="en-GB" sz="1300" b="0" dirty="0"/>
                        <a:t>Observational Drawing – Skull</a:t>
                      </a:r>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3044187940"/>
                  </a:ext>
                </a:extLst>
              </a:tr>
              <a:tr h="473639">
                <a:tc vMerge="1">
                  <a:txBody>
                    <a:bodyPr/>
                    <a:lstStyle/>
                    <a:p>
                      <a:endParaRPr lang="en-GB" sz="1600" dirty="0"/>
                    </a:p>
                  </a:txBody>
                  <a:tcPr>
                    <a:solidFill>
                      <a:schemeClr val="bg1"/>
                    </a:solidFill>
                  </a:tcPr>
                </a:tc>
                <a:tc>
                  <a:txBody>
                    <a:bodyPr/>
                    <a:lstStyle/>
                    <a:p>
                      <a:r>
                        <a:rPr lang="en-GB" sz="1300" b="0" dirty="0"/>
                        <a:t>Final Piece Plan</a:t>
                      </a:r>
                    </a:p>
                  </a:txBody>
                  <a:tcPr>
                    <a:solidFill>
                      <a:schemeClr val="bg1">
                        <a:lumMod val="85000"/>
                      </a:schemeClr>
                    </a:solidFill>
                  </a:tcPr>
                </a:tc>
                <a:tc rowSpan="4">
                  <a:txBody>
                    <a:bodyPr/>
                    <a:lstStyle/>
                    <a:p>
                      <a:endParaRPr lang="en-GB" sz="1300" b="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38751816"/>
                  </a:ext>
                </a:extLst>
              </a:tr>
              <a:tr h="116332">
                <a:tc vMerge="1">
                  <a:txBody>
                    <a:bodyPr/>
                    <a:lstStyle/>
                    <a:p>
                      <a:endParaRPr lang="en-GB"/>
                    </a:p>
                  </a:txBody>
                  <a:tcPr/>
                </a:tc>
                <a:tc rowSpan="3">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300" b="0" dirty="0"/>
                    </a:p>
                  </a:txBody>
                  <a:tcPr>
                    <a:solidFill>
                      <a:schemeClr val="bg1"/>
                    </a:solidFill>
                  </a:tcPr>
                </a:tc>
                <a:tc vMerge="1">
                  <a:txBody>
                    <a:bodyPr/>
                    <a:lstStyle/>
                    <a:p>
                      <a:endParaRPr lang="en-GB"/>
                    </a:p>
                  </a:txBody>
                  <a:tcPr/>
                </a:tc>
                <a:tc vMerge="1">
                  <a:txBody>
                    <a:bodyPr/>
                    <a:lstStyle/>
                    <a:p>
                      <a:endParaRPr lang="en-GB" sz="1600" dirty="0"/>
                    </a:p>
                  </a:txBody>
                  <a:tcPr>
                    <a:solidFill>
                      <a:schemeClr val="bg1"/>
                    </a:solidFill>
                  </a:tcPr>
                </a:tc>
                <a:extLst>
                  <a:ext uri="{0D108BD9-81ED-4DB2-BD59-A6C34878D82A}">
                    <a16:rowId xmlns:a16="http://schemas.microsoft.com/office/drawing/2014/main" val="1304088965"/>
                  </a:ext>
                </a:extLst>
              </a:tr>
              <a:tr h="473639">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a:txBody>
                    <a:bodyPr/>
                    <a:lstStyle/>
                    <a:p>
                      <a:r>
                        <a:rPr lang="en-GB" sz="1300" b="0" dirty="0"/>
                        <a:t>Final Piece</a:t>
                      </a:r>
                    </a:p>
                  </a:txBody>
                  <a:tcPr>
                    <a:solidFill>
                      <a:schemeClr val="bg1">
                        <a:lumMod val="85000"/>
                      </a:schemeClr>
                    </a:solidFill>
                  </a:tcPr>
                </a:tc>
                <a:extLst>
                  <a:ext uri="{0D108BD9-81ED-4DB2-BD59-A6C34878D82A}">
                    <a16:rowId xmlns:a16="http://schemas.microsoft.com/office/drawing/2014/main" val="2828705528"/>
                  </a:ext>
                </a:extLst>
              </a:tr>
              <a:tr h="473639">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a:txBody>
                    <a:bodyPr/>
                    <a:lstStyle/>
                    <a:p>
                      <a:r>
                        <a:rPr lang="en-GB" sz="1300" b="0" dirty="0"/>
                        <a:t>Evaluation</a:t>
                      </a:r>
                    </a:p>
                  </a:txBody>
                  <a:tcPr>
                    <a:solidFill>
                      <a:schemeClr val="bg1">
                        <a:lumMod val="85000"/>
                      </a:schemeClr>
                    </a:solidFill>
                  </a:tcPr>
                </a:tc>
                <a:extLst>
                  <a:ext uri="{0D108BD9-81ED-4DB2-BD59-A6C34878D82A}">
                    <a16:rowId xmlns:a16="http://schemas.microsoft.com/office/drawing/2014/main" val="93806614"/>
                  </a:ext>
                </a:extLst>
              </a:tr>
            </a:tbl>
          </a:graphicData>
        </a:graphic>
      </p:graphicFrame>
      <p:pic>
        <p:nvPicPr>
          <p:cNvPr id="18" name="Graphic 17" descr="Head with gears">
            <a:extLst>
              <a:ext uri="{FF2B5EF4-FFF2-40B4-BE49-F238E27FC236}">
                <a16:creationId xmlns:a16="http://schemas.microsoft.com/office/drawing/2014/main" id="{627DFDB4-E787-4971-B912-A93774A76E59}"/>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1071066" y="9751721"/>
            <a:ext cx="1385125" cy="1385125"/>
          </a:xfrm>
          <a:prstGeom prst="rect">
            <a:avLst/>
          </a:prstGeom>
        </p:spPr>
      </p:pic>
      <p:pic>
        <p:nvPicPr>
          <p:cNvPr id="19" name="Graphic 18" descr="Sign Language">
            <a:extLst>
              <a:ext uri="{FF2B5EF4-FFF2-40B4-BE49-F238E27FC236}">
                <a16:creationId xmlns:a16="http://schemas.microsoft.com/office/drawing/2014/main" id="{E5007059-88C7-400D-AF76-7E48B682560E}"/>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rot="20080906">
            <a:off x="3600324" y="8038965"/>
            <a:ext cx="1500915" cy="1500915"/>
          </a:xfrm>
          <a:prstGeom prst="rect">
            <a:avLst/>
          </a:prstGeom>
        </p:spPr>
      </p:pic>
      <p:pic>
        <p:nvPicPr>
          <p:cNvPr id="20" name="Graphic 19" descr="Eye">
            <a:extLst>
              <a:ext uri="{FF2B5EF4-FFF2-40B4-BE49-F238E27FC236}">
                <a16:creationId xmlns:a16="http://schemas.microsoft.com/office/drawing/2014/main" id="{4BD32F00-A1AA-46F7-8315-4BF38F47A853}"/>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6079787" y="10820800"/>
            <a:ext cx="1649801" cy="1649801"/>
          </a:xfrm>
          <a:prstGeom prst="rect">
            <a:avLst/>
          </a:prstGeom>
        </p:spPr>
      </p:pic>
      <p:pic>
        <p:nvPicPr>
          <p:cNvPr id="21" name="Graphic 20" descr="Puzzle pieces">
            <a:extLst>
              <a:ext uri="{FF2B5EF4-FFF2-40B4-BE49-F238E27FC236}">
                <a16:creationId xmlns:a16="http://schemas.microsoft.com/office/drawing/2014/main" id="{7061D5C1-9EB9-4274-8925-D92C1BCBAD9F}"/>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8684770" y="8497755"/>
            <a:ext cx="1946529" cy="1946529"/>
          </a:xfrm>
          <a:prstGeom prst="rect">
            <a:avLst/>
          </a:prstGeom>
        </p:spPr>
      </p:pic>
      <p:sp>
        <p:nvSpPr>
          <p:cNvPr id="2" name="TextBox 1">
            <a:extLst>
              <a:ext uri="{FF2B5EF4-FFF2-40B4-BE49-F238E27FC236}">
                <a16:creationId xmlns:a16="http://schemas.microsoft.com/office/drawing/2014/main" id="{2E21F392-1986-76DE-DB60-9C72F7A98548}"/>
              </a:ext>
            </a:extLst>
          </p:cNvPr>
          <p:cNvSpPr txBox="1"/>
          <p:nvPr/>
        </p:nvSpPr>
        <p:spPr>
          <a:xfrm>
            <a:off x="2000092" y="15326303"/>
            <a:ext cx="1746952" cy="830997"/>
          </a:xfrm>
          <a:prstGeom prst="rect">
            <a:avLst/>
          </a:prstGeom>
          <a:noFill/>
        </p:spPr>
        <p:txBody>
          <a:bodyPr wrap="square" rtlCol="0">
            <a:spAutoFit/>
          </a:bodyPr>
          <a:lstStyle/>
          <a:p>
            <a:r>
              <a:rPr lang="en-GB" sz="1200" dirty="0">
                <a:latin typeface="Arial Nova" panose="020B0504020202020204" pitchFamily="34" charset="0"/>
              </a:rPr>
              <a:t>#FineArt</a:t>
            </a:r>
          </a:p>
          <a:p>
            <a:r>
              <a:rPr lang="en-GB" sz="1200" dirty="0">
                <a:latin typeface="Arial Nova" panose="020B0504020202020204" pitchFamily="34" charset="0"/>
              </a:rPr>
              <a:t>#TextileDesign</a:t>
            </a:r>
          </a:p>
          <a:p>
            <a:r>
              <a:rPr lang="en-GB" sz="1200" dirty="0">
                <a:latin typeface="Arial Nova" panose="020B0504020202020204" pitchFamily="34" charset="0"/>
              </a:rPr>
              <a:t>#3DDesign</a:t>
            </a:r>
          </a:p>
          <a:p>
            <a:r>
              <a:rPr lang="en-GB" sz="1200" dirty="0">
                <a:latin typeface="Arial Nova" panose="020B0504020202020204" pitchFamily="34" charset="0"/>
              </a:rPr>
              <a:t>#Hospitality&amp;Catering</a:t>
            </a:r>
          </a:p>
        </p:txBody>
      </p:sp>
    </p:spTree>
    <p:extLst>
      <p:ext uri="{BB962C8B-B14F-4D97-AF65-F5344CB8AC3E}">
        <p14:creationId xmlns:p14="http://schemas.microsoft.com/office/powerpoint/2010/main" val="7157028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9943BB2C-229E-4D77-A9B2-D3AECDC9BC61}"/>
              </a:ext>
            </a:extLst>
          </p:cNvPr>
          <p:cNvSpPr/>
          <p:nvPr/>
        </p:nvSpPr>
        <p:spPr>
          <a:xfrm>
            <a:off x="440052" y="338130"/>
            <a:ext cx="11342451" cy="14923063"/>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450717" y="380321"/>
            <a:ext cx="11342451" cy="15166502"/>
          </a:xfrm>
        </p:spPr>
        <p:txBody>
          <a:bodyPr>
            <a:normAutofit/>
          </a:bodyPr>
          <a:lstStyle/>
          <a:p>
            <a:pPr marL="0" indent="0" algn="ctr">
              <a:buNone/>
            </a:pPr>
            <a:r>
              <a:rPr lang="en-GB" sz="2000" dirty="0">
                <a:latin typeface="Impact" panose="020B0806030902050204" pitchFamily="34" charset="0"/>
              </a:rPr>
              <a:t>Mexican Day of the Dead: Scheme of Learning </a:t>
            </a:r>
          </a:p>
        </p:txBody>
      </p:sp>
      <p:sp>
        <p:nvSpPr>
          <p:cNvPr id="6" name="TextBox 5">
            <a:extLst>
              <a:ext uri="{FF2B5EF4-FFF2-40B4-BE49-F238E27FC236}">
                <a16:creationId xmlns:a16="http://schemas.microsoft.com/office/drawing/2014/main" id="{100D8A88-E9F7-433E-890B-C37DCFEE1EC1}"/>
              </a:ext>
            </a:extLst>
          </p:cNvPr>
          <p:cNvSpPr txBox="1"/>
          <p:nvPr/>
        </p:nvSpPr>
        <p:spPr>
          <a:xfrm>
            <a:off x="-299148" y="15367405"/>
            <a:ext cx="2448964" cy="748795"/>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Navigating ADT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3"/>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4"/>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5"/>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6"/>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7"/>
          <a:srcRect t="16701" b="12155"/>
          <a:stretch/>
        </p:blipFill>
        <p:spPr>
          <a:xfrm rot="5400000">
            <a:off x="7304876" y="2664952"/>
            <a:ext cx="7519735" cy="2254512"/>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8">
            <a:clrChange>
              <a:clrFrom>
                <a:srgbClr val="FFFFFF"/>
              </a:clrFrom>
              <a:clrTo>
                <a:srgbClr val="FFFFFF">
                  <a:alpha val="0"/>
                </a:srgbClr>
              </a:clrTo>
            </a:clrChange>
          </a:blip>
          <a:srcRect b="9167"/>
          <a:stretch/>
        </p:blipFill>
        <p:spPr>
          <a:xfrm>
            <a:off x="11064743" y="709177"/>
            <a:ext cx="707095" cy="621065"/>
          </a:xfrm>
          <a:prstGeom prst="rect">
            <a:avLst/>
          </a:prstGeom>
        </p:spPr>
      </p:pic>
      <p:pic>
        <p:nvPicPr>
          <p:cNvPr id="22" name="Picture 21">
            <a:extLst>
              <a:ext uri="{FF2B5EF4-FFF2-40B4-BE49-F238E27FC236}">
                <a16:creationId xmlns:a16="http://schemas.microsoft.com/office/drawing/2014/main" id="{CB729412-91D3-4745-8116-A56E12BD3D42}"/>
              </a:ext>
            </a:extLst>
          </p:cNvPr>
          <p:cNvPicPr>
            <a:picLocks noChangeAspect="1"/>
          </p:cNvPicPr>
          <p:nvPr/>
        </p:nvPicPr>
        <p:blipFill rotWithShape="1">
          <a:blip r:embed="rId7"/>
          <a:srcRect t="16701" b="12155"/>
          <a:stretch/>
        </p:blipFill>
        <p:spPr>
          <a:xfrm rot="16200000" flipV="1">
            <a:off x="7188828" y="10279850"/>
            <a:ext cx="7751833" cy="2254511"/>
          </a:xfrm>
          <a:prstGeom prst="rect">
            <a:avLst/>
          </a:prstGeom>
        </p:spPr>
      </p:pic>
      <p:graphicFrame>
        <p:nvGraphicFramePr>
          <p:cNvPr id="17" name="Table 16">
            <a:extLst>
              <a:ext uri="{FF2B5EF4-FFF2-40B4-BE49-F238E27FC236}">
                <a16:creationId xmlns:a16="http://schemas.microsoft.com/office/drawing/2014/main" id="{8AE72B67-57C7-4028-858F-24AF71FEC73A}"/>
              </a:ext>
            </a:extLst>
          </p:cNvPr>
          <p:cNvGraphicFramePr>
            <a:graphicFrameLocks noGrp="1"/>
          </p:cNvGraphicFramePr>
          <p:nvPr/>
        </p:nvGraphicFramePr>
        <p:xfrm>
          <a:off x="705563" y="1107477"/>
          <a:ext cx="10344884" cy="13712189"/>
        </p:xfrm>
        <a:graphic>
          <a:graphicData uri="http://schemas.openxmlformats.org/drawingml/2006/table">
            <a:tbl>
              <a:tblPr firstRow="1" bandRow="1">
                <a:tableStyleId>{5940675A-B579-460E-94D1-54222C63F5DA}</a:tableStyleId>
              </a:tblPr>
              <a:tblGrid>
                <a:gridCol w="2586221">
                  <a:extLst>
                    <a:ext uri="{9D8B030D-6E8A-4147-A177-3AD203B41FA5}">
                      <a16:colId xmlns:a16="http://schemas.microsoft.com/office/drawing/2014/main" val="860903560"/>
                    </a:ext>
                  </a:extLst>
                </a:gridCol>
                <a:gridCol w="2586221">
                  <a:extLst>
                    <a:ext uri="{9D8B030D-6E8A-4147-A177-3AD203B41FA5}">
                      <a16:colId xmlns:a16="http://schemas.microsoft.com/office/drawing/2014/main" val="966298568"/>
                    </a:ext>
                  </a:extLst>
                </a:gridCol>
                <a:gridCol w="2586221">
                  <a:extLst>
                    <a:ext uri="{9D8B030D-6E8A-4147-A177-3AD203B41FA5}">
                      <a16:colId xmlns:a16="http://schemas.microsoft.com/office/drawing/2014/main" val="3462729128"/>
                    </a:ext>
                  </a:extLst>
                </a:gridCol>
                <a:gridCol w="2586221">
                  <a:extLst>
                    <a:ext uri="{9D8B030D-6E8A-4147-A177-3AD203B41FA5}">
                      <a16:colId xmlns:a16="http://schemas.microsoft.com/office/drawing/2014/main" val="3955469802"/>
                    </a:ext>
                  </a:extLst>
                </a:gridCol>
              </a:tblGrid>
              <a:tr h="634652">
                <a:tc>
                  <a:txBody>
                    <a:bodyPr/>
                    <a:lstStyle/>
                    <a:p>
                      <a:pPr algn="ctr"/>
                      <a:r>
                        <a:rPr lang="en-GB" sz="1600" b="1" dirty="0"/>
                        <a:t>AO1 – Develop </a:t>
                      </a:r>
                    </a:p>
                  </a:txBody>
                  <a:tcPr>
                    <a:solidFill>
                      <a:schemeClr val="bg1">
                        <a:lumMod val="65000"/>
                      </a:schemeClr>
                    </a:solidFill>
                  </a:tcPr>
                </a:tc>
                <a:tc>
                  <a:txBody>
                    <a:bodyPr/>
                    <a:lstStyle/>
                    <a:p>
                      <a:pPr algn="ctr"/>
                      <a:r>
                        <a:rPr lang="en-GB" sz="1600" b="1" dirty="0"/>
                        <a:t>AO2 – Refine</a:t>
                      </a:r>
                    </a:p>
                  </a:txBody>
                  <a:tcPr>
                    <a:solidFill>
                      <a:schemeClr val="bg1">
                        <a:lumMod val="65000"/>
                      </a:schemeClr>
                    </a:solidFill>
                  </a:tcPr>
                </a:tc>
                <a:tc>
                  <a:txBody>
                    <a:bodyPr/>
                    <a:lstStyle/>
                    <a:p>
                      <a:pPr algn="ctr"/>
                      <a:r>
                        <a:rPr lang="en-GB" sz="1600" b="1" dirty="0"/>
                        <a:t>AO3 – Record </a:t>
                      </a:r>
                    </a:p>
                  </a:txBody>
                  <a:tcPr>
                    <a:solidFill>
                      <a:schemeClr val="bg1">
                        <a:lumMod val="65000"/>
                      </a:schemeClr>
                    </a:solidFill>
                  </a:tcPr>
                </a:tc>
                <a:tc>
                  <a:txBody>
                    <a:bodyPr/>
                    <a:lstStyle/>
                    <a:p>
                      <a:pPr algn="ctr"/>
                      <a:r>
                        <a:rPr lang="en-GB" sz="1600" b="1" dirty="0"/>
                        <a:t>AO4 – Present </a:t>
                      </a:r>
                    </a:p>
                  </a:txBody>
                  <a:tcPr>
                    <a:solidFill>
                      <a:schemeClr val="bg1">
                        <a:lumMod val="65000"/>
                      </a:schemeClr>
                    </a:solidFill>
                  </a:tcPr>
                </a:tc>
                <a:extLst>
                  <a:ext uri="{0D108BD9-81ED-4DB2-BD59-A6C34878D82A}">
                    <a16:rowId xmlns:a16="http://schemas.microsoft.com/office/drawing/2014/main" val="2939849063"/>
                  </a:ext>
                </a:extLst>
              </a:tr>
              <a:tr h="1181793">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300" b="1" dirty="0"/>
                        <a:t>*Artist Research </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300" dirty="0"/>
                        <a:t>A4 page produced on PowerPoint - includes images / fact-file / description / opinion and  theme links / analysis </a:t>
                      </a:r>
                    </a:p>
                    <a:p>
                      <a:endParaRPr lang="en-GB" sz="1300" dirty="0"/>
                    </a:p>
                    <a:p>
                      <a:r>
                        <a:rPr lang="en-GB" sz="1300" b="1" dirty="0"/>
                        <a:t>Artists include:</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300" dirty="0"/>
                        <a:t>David </a:t>
                      </a:r>
                      <a:r>
                        <a:rPr lang="en-GB" sz="1300" dirty="0" err="1"/>
                        <a:t>Lozeau</a:t>
                      </a:r>
                      <a:r>
                        <a:rPr lang="en-GB" sz="1300" dirty="0"/>
                        <a:t>, Sylvia Ji, Ian MacArthur and </a:t>
                      </a:r>
                      <a:r>
                        <a:rPr lang="en-GB" sz="1300" dirty="0" err="1"/>
                        <a:t>Thaneeya</a:t>
                      </a:r>
                      <a:r>
                        <a:rPr lang="en-GB" sz="1300" dirty="0"/>
                        <a:t> </a:t>
                      </a:r>
                      <a:r>
                        <a:rPr lang="en-GB" sz="1300" dirty="0" err="1"/>
                        <a:t>Macardle</a:t>
                      </a:r>
                      <a:endParaRPr lang="en-GB" sz="1300" dirty="0"/>
                    </a:p>
                  </a:txBody>
                  <a:tcPr>
                    <a:solidFill>
                      <a:schemeClr val="bg1">
                        <a:lumMod val="85000"/>
                      </a:schemeClr>
                    </a:solidFill>
                  </a:tcPr>
                </a:tc>
                <a:tc rowSpan="3">
                  <a:txBody>
                    <a:bodyPr/>
                    <a:lstStyle/>
                    <a:p>
                      <a:endParaRPr lang="en-GB" sz="1300" dirty="0"/>
                    </a:p>
                  </a:txBody>
                  <a:tcPr>
                    <a:solidFill>
                      <a:schemeClr val="bg1"/>
                    </a:solidFill>
                  </a:tcPr>
                </a:tc>
                <a:tc rowSpan="2">
                  <a:txBody>
                    <a:bodyPr/>
                    <a:lstStyle/>
                    <a:p>
                      <a:endParaRPr lang="en-GB" sz="1300" dirty="0"/>
                    </a:p>
                  </a:txBody>
                  <a:tcPr>
                    <a:solidFill>
                      <a:schemeClr val="bg1"/>
                    </a:solidFill>
                  </a:tcPr>
                </a:tc>
                <a:tc rowSpan="7">
                  <a:txBody>
                    <a:bodyPr/>
                    <a:lstStyle/>
                    <a:p>
                      <a:endParaRPr lang="en-GB" sz="1300" dirty="0"/>
                    </a:p>
                  </a:txBody>
                  <a:tcPr>
                    <a:solidFill>
                      <a:schemeClr val="bg1"/>
                    </a:solidFill>
                  </a:tcPr>
                </a:tc>
                <a:extLst>
                  <a:ext uri="{0D108BD9-81ED-4DB2-BD59-A6C34878D82A}">
                    <a16:rowId xmlns:a16="http://schemas.microsoft.com/office/drawing/2014/main" val="68643681"/>
                  </a:ext>
                </a:extLst>
              </a:tr>
              <a:tr h="1181793">
                <a:tc>
                  <a:txBody>
                    <a:bodyPr/>
                    <a:lstStyle/>
                    <a:p>
                      <a:r>
                        <a:rPr lang="en-GB" sz="1300" b="1" dirty="0"/>
                        <a:t>Mood board (Homework)</a:t>
                      </a:r>
                    </a:p>
                    <a:p>
                      <a:r>
                        <a:rPr lang="en-GB" sz="1300" dirty="0"/>
                        <a:t>A4 page of secondary images and own drawings in colour. Set as a homework task and rated against MOG.</a:t>
                      </a:r>
                    </a:p>
                  </a:txBody>
                  <a:tcPr>
                    <a:solidFill>
                      <a:schemeClr val="bg1">
                        <a:lumMod val="85000"/>
                      </a:schemeClr>
                    </a:solidFill>
                  </a:tcPr>
                </a:tc>
                <a:tc vMerge="1">
                  <a:txBody>
                    <a:bodyPr/>
                    <a:lstStyle/>
                    <a:p>
                      <a:endParaRPr lang="en-GB" sz="1400" dirty="0"/>
                    </a:p>
                  </a:txBody>
                  <a:tcPr>
                    <a:solidFill>
                      <a:schemeClr val="bg1">
                        <a:lumMod val="95000"/>
                      </a:schemeClr>
                    </a:solidFill>
                  </a:tcPr>
                </a:tc>
                <a:tc vMerge="1">
                  <a:txBody>
                    <a:bodyPr/>
                    <a:lstStyle/>
                    <a:p>
                      <a:endParaRPr lang="en-GB" sz="1400" dirty="0"/>
                    </a:p>
                  </a:txBody>
                  <a:tcPr>
                    <a:solidFill>
                      <a:schemeClr val="bg1">
                        <a:lumMod val="95000"/>
                      </a:schemeClr>
                    </a:solidFill>
                  </a:tcPr>
                </a:tc>
                <a:tc vMerge="1">
                  <a:txBody>
                    <a:bodyPr/>
                    <a:lstStyle/>
                    <a:p>
                      <a:endParaRPr lang="en-GB" sz="1600" dirty="0"/>
                    </a:p>
                  </a:txBody>
                  <a:tcPr>
                    <a:solidFill>
                      <a:schemeClr val="bg1">
                        <a:lumMod val="95000"/>
                      </a:schemeClr>
                    </a:solidFill>
                  </a:tcPr>
                </a:tc>
                <a:extLst>
                  <a:ext uri="{0D108BD9-81ED-4DB2-BD59-A6C34878D82A}">
                    <a16:rowId xmlns:a16="http://schemas.microsoft.com/office/drawing/2014/main" val="1043870497"/>
                  </a:ext>
                </a:extLst>
              </a:tr>
              <a:tr h="1037450">
                <a:tc rowSpan="7">
                  <a:txBody>
                    <a:bodyPr/>
                    <a:lstStyle/>
                    <a:p>
                      <a:endParaRPr lang="en-GB" sz="1300" dirty="0"/>
                    </a:p>
                  </a:txBody>
                  <a:tcPr>
                    <a:solidFill>
                      <a:schemeClr val="bg1"/>
                    </a:solidFill>
                  </a:tcPr>
                </a:tc>
                <a:tc vMerge="1">
                  <a:txBody>
                    <a:bodyPr/>
                    <a:lstStyle/>
                    <a:p>
                      <a:endParaRPr lang="en-GB" sz="1600" dirty="0"/>
                    </a:p>
                  </a:txBody>
                  <a:tcPr>
                    <a:solidFill>
                      <a:schemeClr val="bg1"/>
                    </a:solidFill>
                  </a:tcPr>
                </a:tc>
                <a:tc>
                  <a:txBody>
                    <a:bodyPr/>
                    <a:lstStyle/>
                    <a:p>
                      <a:r>
                        <a:rPr lang="en-GB" sz="1300" b="1" dirty="0"/>
                        <a:t>*Artist Copy</a:t>
                      </a:r>
                    </a:p>
                    <a:p>
                      <a:r>
                        <a:rPr lang="en-GB" sz="1300" dirty="0"/>
                        <a:t>Students are to produce an A4 Artist Copy of their chosen artist in colour pencil.</a:t>
                      </a:r>
                    </a:p>
                    <a:p>
                      <a:endParaRPr lang="en-GB" sz="1300" dirty="0"/>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701246790"/>
                  </a:ext>
                </a:extLst>
              </a:tr>
              <a:tr h="2363586">
                <a:tc vMerge="1">
                  <a:txBody>
                    <a:bodyPr/>
                    <a:lstStyle/>
                    <a:p>
                      <a:endParaRPr lang="en-GB" sz="1600" dirty="0"/>
                    </a:p>
                  </a:txBody>
                  <a:tcPr>
                    <a:solidFill>
                      <a:schemeClr val="bg1"/>
                    </a:solidFill>
                  </a:tcPr>
                </a:tc>
                <a:tc>
                  <a:txBody>
                    <a:bodyPr/>
                    <a:lstStyle/>
                    <a:p>
                      <a:r>
                        <a:rPr lang="en-GB" sz="1300" b="1" dirty="0"/>
                        <a:t>Black and White Pattern Page</a:t>
                      </a:r>
                    </a:p>
                    <a:p>
                      <a:endParaRPr lang="en-GB" sz="1300" dirty="0"/>
                    </a:p>
                    <a:p>
                      <a:r>
                        <a:rPr lang="en-GB" sz="1300" dirty="0"/>
                        <a:t>Students explore the visual iconography of the Day of the Dead and its relevant symbols and meanings.</a:t>
                      </a:r>
                    </a:p>
                    <a:p>
                      <a:endParaRPr lang="en-GB" sz="1300" dirty="0"/>
                    </a:p>
                    <a:p>
                      <a:r>
                        <a:rPr lang="en-GB" sz="1300" dirty="0"/>
                        <a:t>From a vast selection of imagery, students learn the importance of composition, the use of focal points, balance and line with this busy and exciting piece.</a:t>
                      </a:r>
                    </a:p>
                  </a:txBody>
                  <a:tcPr>
                    <a:solidFill>
                      <a:schemeClr val="bg1">
                        <a:lumMod val="85000"/>
                      </a:schemeClr>
                    </a:solidFill>
                  </a:tcPr>
                </a:tc>
                <a:tc>
                  <a:txBody>
                    <a:bodyPr/>
                    <a:lstStyle/>
                    <a:p>
                      <a:endParaRPr lang="en-GB" sz="13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1156502763"/>
                  </a:ext>
                </a:extLst>
              </a:tr>
              <a:tr h="2363586">
                <a:tc vMerge="1">
                  <a:txBody>
                    <a:bodyPr/>
                    <a:lstStyle/>
                    <a:p>
                      <a:endParaRPr lang="en-GB" sz="1600" dirty="0"/>
                    </a:p>
                  </a:txBody>
                  <a:tcPr>
                    <a:solidFill>
                      <a:schemeClr val="bg1"/>
                    </a:solidFill>
                  </a:tcPr>
                </a:tc>
                <a:tc>
                  <a:txBody>
                    <a:bodyPr/>
                    <a:lstStyle/>
                    <a:p>
                      <a:endParaRPr lang="en-GB" sz="1300" dirty="0"/>
                    </a:p>
                  </a:txBody>
                  <a:tcPr>
                    <a:solidFill>
                      <a:schemeClr val="bg1"/>
                    </a:solidFill>
                  </a:tcPr>
                </a:tc>
                <a:tc>
                  <a:txBody>
                    <a:bodyPr/>
                    <a:lstStyle/>
                    <a:p>
                      <a:r>
                        <a:rPr lang="en-GB" sz="1300" b="1" dirty="0"/>
                        <a:t>Observational Drawing – Skull</a:t>
                      </a:r>
                    </a:p>
                    <a:p>
                      <a:endParaRPr lang="en-GB" sz="1300" dirty="0"/>
                    </a:p>
                    <a:p>
                      <a:r>
                        <a:rPr lang="en-GB" sz="1300" dirty="0"/>
                        <a:t>The skull, the symbol of death, is prominent in the art created to celebrate Day of the Dead.</a:t>
                      </a:r>
                    </a:p>
                    <a:p>
                      <a:endParaRPr lang="en-GB" sz="1300" dirty="0"/>
                    </a:p>
                    <a:p>
                      <a:r>
                        <a:rPr lang="en-GB" sz="1300" dirty="0"/>
                        <a:t>With reference to the skull itself, students are guided through the process of creating their own drawing of a skull.</a:t>
                      </a:r>
                    </a:p>
                    <a:p>
                      <a:endParaRPr lang="en-GB" sz="1300" dirty="0"/>
                    </a:p>
                    <a:p>
                      <a:r>
                        <a:rPr lang="en-GB" sz="1300" dirty="0"/>
                        <a:t>Appropriate scaffolding is in place through resources and 1:1 support/guidance.</a:t>
                      </a:r>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3044187940"/>
                  </a:ext>
                </a:extLst>
              </a:tr>
              <a:tr h="760953">
                <a:tc vMerge="1">
                  <a:txBody>
                    <a:bodyPr/>
                    <a:lstStyle/>
                    <a:p>
                      <a:endParaRPr lang="en-GB" sz="1600" dirty="0"/>
                    </a:p>
                  </a:txBody>
                  <a:tcPr>
                    <a:solidFill>
                      <a:schemeClr val="bg1"/>
                    </a:solidFill>
                  </a:tcPr>
                </a:tc>
                <a:tc>
                  <a:txBody>
                    <a:bodyPr/>
                    <a:lstStyle/>
                    <a:p>
                      <a:r>
                        <a:rPr lang="en-GB" sz="1300" b="1" dirty="0"/>
                        <a:t>Final Piece Plan</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300" dirty="0"/>
                        <a:t>Detailed method / kit list / drawn and labelled plan to aid final outcome </a:t>
                      </a:r>
                    </a:p>
                  </a:txBody>
                  <a:tcPr>
                    <a:solidFill>
                      <a:schemeClr val="bg1">
                        <a:lumMod val="85000"/>
                      </a:schemeClr>
                    </a:solidFill>
                  </a:tcPr>
                </a:tc>
                <a:tc rowSpan="4">
                  <a:txBody>
                    <a:bodyPr/>
                    <a:lstStyle/>
                    <a:p>
                      <a:endParaRPr lang="en-GB" sz="13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38751816"/>
                  </a:ext>
                </a:extLst>
              </a:tr>
              <a:tr h="1349664">
                <a:tc vMerge="1">
                  <a:txBody>
                    <a:bodyPr/>
                    <a:lstStyle/>
                    <a:p>
                      <a:endParaRPr lang="en-GB"/>
                    </a:p>
                  </a:txBody>
                  <a:tcPr/>
                </a:tc>
                <a:tc rowSpan="3">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300" dirty="0"/>
                    </a:p>
                  </a:txBody>
                  <a:tcPr>
                    <a:solidFill>
                      <a:schemeClr val="bg1"/>
                    </a:solidFill>
                  </a:tcPr>
                </a:tc>
                <a:tc vMerge="1">
                  <a:txBody>
                    <a:bodyPr/>
                    <a:lstStyle/>
                    <a:p>
                      <a:endParaRPr lang="en-GB"/>
                    </a:p>
                  </a:txBody>
                  <a:tcPr/>
                </a:tc>
                <a:tc vMerge="1">
                  <a:txBody>
                    <a:bodyPr/>
                    <a:lstStyle/>
                    <a:p>
                      <a:endParaRPr lang="en-GB" sz="1600" dirty="0"/>
                    </a:p>
                  </a:txBody>
                  <a:tcPr>
                    <a:solidFill>
                      <a:schemeClr val="bg1"/>
                    </a:solidFill>
                  </a:tcPr>
                </a:tc>
                <a:extLst>
                  <a:ext uri="{0D108BD9-81ED-4DB2-BD59-A6C34878D82A}">
                    <a16:rowId xmlns:a16="http://schemas.microsoft.com/office/drawing/2014/main" val="1304088965"/>
                  </a:ext>
                </a:extLst>
              </a:tr>
              <a:tr h="522511">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a:txBody>
                    <a:bodyPr/>
                    <a:lstStyle/>
                    <a:p>
                      <a:r>
                        <a:rPr lang="en-GB" sz="1300" b="1" dirty="0"/>
                        <a:t>Final Piece</a:t>
                      </a:r>
                    </a:p>
                    <a:p>
                      <a:r>
                        <a:rPr lang="en-GB" sz="1300" dirty="0"/>
                        <a:t>Day of the Dead inspired Skull Plushie</a:t>
                      </a:r>
                    </a:p>
                  </a:txBody>
                  <a:tcPr>
                    <a:solidFill>
                      <a:schemeClr val="bg1">
                        <a:lumMod val="85000"/>
                      </a:schemeClr>
                    </a:solidFill>
                  </a:tcPr>
                </a:tc>
                <a:extLst>
                  <a:ext uri="{0D108BD9-81ED-4DB2-BD59-A6C34878D82A}">
                    <a16:rowId xmlns:a16="http://schemas.microsoft.com/office/drawing/2014/main" val="2828705528"/>
                  </a:ext>
                </a:extLst>
              </a:tr>
              <a:tr h="657265">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a:txBody>
                    <a:bodyPr/>
                    <a:lstStyle/>
                    <a:p>
                      <a:r>
                        <a:rPr lang="en-GB" sz="1300" b="1" dirty="0"/>
                        <a:t>Evaluation</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300" dirty="0"/>
                        <a:t>Written account of the project detailing tasks and learning </a:t>
                      </a:r>
                    </a:p>
                  </a:txBody>
                  <a:tcPr>
                    <a:solidFill>
                      <a:schemeClr val="bg1">
                        <a:lumMod val="85000"/>
                      </a:schemeClr>
                    </a:solidFill>
                  </a:tcPr>
                </a:tc>
                <a:extLst>
                  <a:ext uri="{0D108BD9-81ED-4DB2-BD59-A6C34878D82A}">
                    <a16:rowId xmlns:a16="http://schemas.microsoft.com/office/drawing/2014/main" val="93806614"/>
                  </a:ext>
                </a:extLst>
              </a:tr>
            </a:tbl>
          </a:graphicData>
        </a:graphic>
      </p:graphicFrame>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1061112" y="13798387"/>
            <a:ext cx="831764" cy="730566"/>
          </a:xfrm>
          <a:prstGeom prst="rect">
            <a:avLst/>
          </a:prstGeom>
        </p:spPr>
      </p:pic>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11160820" y="6626632"/>
            <a:ext cx="831764" cy="730566"/>
          </a:xfrm>
          <a:prstGeom prst="rect">
            <a:avLst/>
          </a:prstGeom>
        </p:spPr>
      </p:pic>
      <p:pic>
        <p:nvPicPr>
          <p:cNvPr id="23" name="Picture 22">
            <a:extLst>
              <a:ext uri="{FF2B5EF4-FFF2-40B4-BE49-F238E27FC236}">
                <a16:creationId xmlns:a16="http://schemas.microsoft.com/office/drawing/2014/main" id="{6B0C3492-4287-493D-9E61-BD91CD7ECFF0}"/>
              </a:ext>
            </a:extLst>
          </p:cNvPr>
          <p:cNvPicPr>
            <a:picLocks noChangeAspect="1"/>
          </p:cNvPicPr>
          <p:nvPr/>
        </p:nvPicPr>
        <p:blipFill>
          <a:blip r:embed="rId3"/>
          <a:stretch>
            <a:fillRect/>
          </a:stretch>
        </p:blipFill>
        <p:spPr>
          <a:xfrm rot="10800000">
            <a:off x="9409440" y="1436334"/>
            <a:ext cx="1415782" cy="1372211"/>
          </a:xfrm>
          <a:prstGeom prst="rect">
            <a:avLst/>
          </a:prstGeom>
        </p:spPr>
      </p:pic>
      <p:sp>
        <p:nvSpPr>
          <p:cNvPr id="2" name="TextBox 1">
            <a:extLst>
              <a:ext uri="{FF2B5EF4-FFF2-40B4-BE49-F238E27FC236}">
                <a16:creationId xmlns:a16="http://schemas.microsoft.com/office/drawing/2014/main" id="{959AE02D-8876-D5F1-12AB-46B42130ABE7}"/>
              </a:ext>
            </a:extLst>
          </p:cNvPr>
          <p:cNvSpPr txBox="1"/>
          <p:nvPr/>
        </p:nvSpPr>
        <p:spPr>
          <a:xfrm>
            <a:off x="2000092" y="15326303"/>
            <a:ext cx="1746952" cy="830997"/>
          </a:xfrm>
          <a:prstGeom prst="rect">
            <a:avLst/>
          </a:prstGeom>
          <a:noFill/>
        </p:spPr>
        <p:txBody>
          <a:bodyPr wrap="square" rtlCol="0">
            <a:spAutoFit/>
          </a:bodyPr>
          <a:lstStyle/>
          <a:p>
            <a:r>
              <a:rPr lang="en-GB" sz="1200" dirty="0">
                <a:latin typeface="Arial Nova" panose="020B0504020202020204" pitchFamily="34" charset="0"/>
              </a:rPr>
              <a:t>#FineArt</a:t>
            </a:r>
          </a:p>
          <a:p>
            <a:r>
              <a:rPr lang="en-GB" sz="1200" dirty="0">
                <a:latin typeface="Arial Nova" panose="020B0504020202020204" pitchFamily="34" charset="0"/>
              </a:rPr>
              <a:t>#TextileDesign</a:t>
            </a:r>
          </a:p>
          <a:p>
            <a:r>
              <a:rPr lang="en-GB" sz="1200" dirty="0">
                <a:latin typeface="Arial Nova" panose="020B0504020202020204" pitchFamily="34" charset="0"/>
              </a:rPr>
              <a:t>#3DDesign</a:t>
            </a:r>
          </a:p>
          <a:p>
            <a:r>
              <a:rPr lang="en-GB" sz="1200" dirty="0">
                <a:latin typeface="Arial Nova" panose="020B0504020202020204" pitchFamily="34" charset="0"/>
              </a:rPr>
              <a:t>#Hospitality&amp;Catering</a:t>
            </a:r>
          </a:p>
        </p:txBody>
      </p:sp>
    </p:spTree>
    <p:extLst>
      <p:ext uri="{BB962C8B-B14F-4D97-AF65-F5344CB8AC3E}">
        <p14:creationId xmlns:p14="http://schemas.microsoft.com/office/powerpoint/2010/main" val="30243623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3903C0A2-C801-4116-9732-DDC795FE048E}"/>
              </a:ext>
            </a:extLst>
          </p:cNvPr>
          <p:cNvSpPr/>
          <p:nvPr/>
        </p:nvSpPr>
        <p:spPr>
          <a:xfrm>
            <a:off x="408562" y="6182139"/>
            <a:ext cx="11374876" cy="910088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9943BB2C-229E-4D77-A9B2-D3AECDC9BC61}"/>
              </a:ext>
            </a:extLst>
          </p:cNvPr>
          <p:cNvSpPr/>
          <p:nvPr/>
        </p:nvSpPr>
        <p:spPr>
          <a:xfrm>
            <a:off x="408562" y="350201"/>
            <a:ext cx="11342451" cy="5573521"/>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450717" y="380321"/>
            <a:ext cx="9465947" cy="15166502"/>
          </a:xfrm>
        </p:spPr>
        <p:txBody>
          <a:bodyPr>
            <a:normAutofit lnSpcReduction="10000"/>
          </a:bodyPr>
          <a:lstStyle/>
          <a:p>
            <a:pPr marL="0" indent="0" algn="ctr">
              <a:buNone/>
            </a:pPr>
            <a:r>
              <a:rPr lang="en-GB" sz="2000" dirty="0">
                <a:latin typeface="Impact" panose="020B0806030902050204" pitchFamily="34" charset="0"/>
              </a:rPr>
              <a:t>Year 9: Portraiture - Intent</a:t>
            </a:r>
          </a:p>
          <a:p>
            <a:pPr marL="0" indent="0">
              <a:buNone/>
            </a:pPr>
            <a:r>
              <a:rPr lang="en-GB" sz="1800" b="1" u="sng" dirty="0">
                <a:latin typeface="Arial Nova" panose="020B0504020202020204" pitchFamily="34" charset="0"/>
              </a:rPr>
              <a:t>Specialist Subject:</a:t>
            </a:r>
            <a:r>
              <a:rPr lang="en-GB" sz="1800" b="1" dirty="0">
                <a:latin typeface="Arial Nova" panose="020B0504020202020204" pitchFamily="34" charset="0"/>
              </a:rPr>
              <a:t> Fine Art</a:t>
            </a:r>
          </a:p>
          <a:p>
            <a:pPr marL="0" indent="0">
              <a:buNone/>
            </a:pPr>
            <a:r>
              <a:rPr lang="en-GB" sz="1400" b="1" u="sng" dirty="0">
                <a:latin typeface="Arial Nova" panose="020B0504020202020204" pitchFamily="34" charset="0"/>
              </a:rPr>
              <a:t>Knowledge / Skills / Understanding Acquired:</a:t>
            </a:r>
          </a:p>
          <a:p>
            <a:pPr marL="0" indent="0">
              <a:buNone/>
            </a:pPr>
            <a:r>
              <a:rPr lang="en-GB" sz="1400" b="1" dirty="0">
                <a:latin typeface="Arial Nova" panose="020B0504020202020204" pitchFamily="34" charset="0"/>
              </a:rPr>
              <a:t>AO1 – </a:t>
            </a:r>
            <a:r>
              <a:rPr lang="en-GB" sz="1400" dirty="0">
                <a:latin typeface="Arial Nova" panose="020B0504020202020204" pitchFamily="34" charset="0"/>
              </a:rPr>
              <a:t>Develop ideas through investigations, demonstrating a detailed personal understanding of sources</a:t>
            </a:r>
          </a:p>
          <a:p>
            <a:pPr marL="0" indent="0">
              <a:buNone/>
            </a:pPr>
            <a:r>
              <a:rPr lang="en-GB" sz="1400" b="1" dirty="0">
                <a:latin typeface="Arial Nova" panose="020B0504020202020204" pitchFamily="34" charset="0"/>
              </a:rPr>
              <a:t>AO2 – </a:t>
            </a:r>
            <a:r>
              <a:rPr lang="en-GB" sz="1400" dirty="0">
                <a:latin typeface="Arial Nova" panose="020B0504020202020204" pitchFamily="34" charset="0"/>
              </a:rPr>
              <a:t>Refine work by exploring ideas, then selecting and experimenting with compositions for a final piece</a:t>
            </a:r>
          </a:p>
          <a:p>
            <a:pPr marL="0" indent="0">
              <a:buNone/>
            </a:pPr>
            <a:r>
              <a:rPr lang="en-GB" sz="1400" b="1" dirty="0">
                <a:latin typeface="Arial Nova" panose="020B0504020202020204" pitchFamily="34" charset="0"/>
              </a:rPr>
              <a:t>AO3 – </a:t>
            </a:r>
            <a:r>
              <a:rPr lang="en-GB" sz="1400" dirty="0">
                <a:latin typeface="Arial Nova" panose="020B0504020202020204" pitchFamily="34" charset="0"/>
              </a:rPr>
              <a:t>Record observations demonstrating accuracy using proportion, scale, and texture </a:t>
            </a:r>
            <a:endParaRPr lang="en-GB" sz="1400" b="1" dirty="0">
              <a:latin typeface="Arial Nova" panose="020B0504020202020204" pitchFamily="34" charset="0"/>
            </a:endParaRPr>
          </a:p>
          <a:p>
            <a:pPr marL="0" indent="0">
              <a:buNone/>
            </a:pPr>
            <a:r>
              <a:rPr lang="en-GB" sz="1400" b="1" dirty="0">
                <a:latin typeface="Arial Nova" panose="020B0504020202020204" pitchFamily="34" charset="0"/>
              </a:rPr>
              <a:t>AO4 – </a:t>
            </a:r>
            <a:r>
              <a:rPr lang="en-GB" sz="1400" dirty="0">
                <a:latin typeface="Arial Nova" panose="020B0504020202020204" pitchFamily="34" charset="0"/>
              </a:rPr>
              <a:t>Present a personal and meaningful response that realises intentions and demonstrates understanding of artists studied in combination with own ideas</a:t>
            </a:r>
            <a:endParaRPr lang="en-GB" sz="1400" b="1" dirty="0">
              <a:latin typeface="Arial Nova" panose="020B0504020202020204" pitchFamily="34" charset="0"/>
            </a:endParaRPr>
          </a:p>
          <a:p>
            <a:pPr marL="0" indent="0">
              <a:buNone/>
            </a:pPr>
            <a:r>
              <a:rPr lang="en-GB" sz="1400" b="1" u="sng" dirty="0">
                <a:latin typeface="Arial Nova" panose="020B0504020202020204" pitchFamily="34" charset="0"/>
              </a:rPr>
              <a:t>Links to Previous Study:</a:t>
            </a:r>
          </a:p>
          <a:p>
            <a:pPr marL="0" indent="0">
              <a:buNone/>
            </a:pPr>
            <a:r>
              <a:rPr lang="en-GB" sz="1400" dirty="0">
                <a:latin typeface="Arial Nova" panose="020B0604020202020204" pitchFamily="34" charset="0"/>
              </a:rPr>
              <a:t>During Year 9, students will now be expected to challenge themselves to use more advanced and unpredictable tools in order to develop a confident explorative approach – they will also work towards a more independent outcome. ADT projects at </a:t>
            </a:r>
            <a:r>
              <a:rPr lang="en-GB" sz="1400" dirty="0" err="1">
                <a:latin typeface="Arial Nova" panose="020B0604020202020204" pitchFamily="34" charset="0"/>
              </a:rPr>
              <a:t>Limehurst</a:t>
            </a:r>
            <a:r>
              <a:rPr lang="en-GB" sz="1400" dirty="0">
                <a:latin typeface="Arial Nova" panose="020B0604020202020204" pitchFamily="34" charset="0"/>
              </a:rPr>
              <a:t> aim to develop confidence, working structures, practical skills, and interest. As we by now know pupils strengths and areas for development well, we are able to provide further stretch and challenge with a targeted approach, and offer support for a personal and independent project. </a:t>
            </a:r>
          </a:p>
          <a:p>
            <a:pPr marL="0" indent="0">
              <a:buNone/>
            </a:pPr>
            <a:r>
              <a:rPr lang="en-GB" sz="1400" b="1" u="sng" dirty="0">
                <a:latin typeface="Arial Nova" panose="020B0504020202020204" pitchFamily="34" charset="0"/>
              </a:rPr>
              <a:t>Links to Future Study and the Wider World: </a:t>
            </a:r>
          </a:p>
          <a:p>
            <a:pPr marL="0" indent="0">
              <a:buNone/>
            </a:pPr>
            <a:r>
              <a:rPr lang="en-GB" sz="1400" dirty="0">
                <a:latin typeface="Arial Nova" panose="020B0504020202020204" pitchFamily="34" charset="0"/>
              </a:rPr>
              <a:t>After developing a range of advanced practical skills during Y9, pupils make a choice of specialist area to join for their final KS3 project. They develop key-skills required for GCSE, with a focus on building confident working practices across AO1-3. Key employability / transferable skills include:  Critical thinking skills / Cognitive flexibility / Aspiration. We also study a range of ADT professionals during this project and link them to our own practice using in-depth analytical skills.  </a:t>
            </a:r>
          </a:p>
          <a:p>
            <a:pPr marL="0" indent="0">
              <a:buNone/>
            </a:pPr>
            <a:endParaRPr lang="en-GB" sz="1200" dirty="0">
              <a:latin typeface="Arial Nova" panose="020B0504020202020204" pitchFamily="34" charset="0"/>
            </a:endParaRPr>
          </a:p>
          <a:p>
            <a:pPr marL="0" indent="0" algn="ctr">
              <a:buNone/>
            </a:pPr>
            <a:br>
              <a:rPr lang="en-GB" sz="2000" b="1" dirty="0">
                <a:latin typeface="Arial Nova" panose="020B0504020202020204" pitchFamily="34" charset="0"/>
              </a:rPr>
            </a:br>
            <a:r>
              <a:rPr lang="en-GB" sz="2000" dirty="0">
                <a:latin typeface="Impact" panose="020B0806030902050204" pitchFamily="34" charset="0"/>
              </a:rPr>
              <a:t>Portraiture: Implementation </a:t>
            </a:r>
          </a:p>
          <a:p>
            <a:pPr marL="0" indent="0">
              <a:buNone/>
            </a:pPr>
            <a:r>
              <a:rPr lang="en-GB" sz="1600" b="1" u="sng" dirty="0">
                <a:latin typeface="Arial Nova" panose="020B0504020202020204" pitchFamily="34" charset="0"/>
              </a:rPr>
              <a:t>Number of Lessons:</a:t>
            </a:r>
            <a:r>
              <a:rPr lang="en-GB" sz="1600" b="1" dirty="0">
                <a:latin typeface="Arial Nova" panose="020B0504020202020204" pitchFamily="34" charset="0"/>
              </a:rPr>
              <a:t> </a:t>
            </a:r>
            <a:r>
              <a:rPr lang="en-GB" sz="1600" dirty="0">
                <a:latin typeface="Arial Nova" panose="020B0504020202020204" pitchFamily="34" charset="0"/>
              </a:rPr>
              <a:t>30 lessons / 10 weeks (A Band) 39 lessons / 13 weeks (B Band)</a:t>
            </a:r>
            <a:endParaRPr lang="en-GB" sz="1600" b="1" u="sng" dirty="0">
              <a:latin typeface="Arial Nova" panose="020B0504020202020204" pitchFamily="34" charset="0"/>
            </a:endParaRPr>
          </a:p>
          <a:p>
            <a:pPr marL="0" indent="0">
              <a:buNone/>
            </a:pPr>
            <a:r>
              <a:rPr lang="en-GB" sz="1600" b="1" u="sng" dirty="0">
                <a:latin typeface="Arial Nova" panose="020B0504020202020204" pitchFamily="34" charset="0"/>
              </a:rPr>
              <a:t>Sequence of Lessons </a:t>
            </a:r>
          </a:p>
          <a:p>
            <a:pPr marL="0" indent="0" algn="ctr">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400" b="1" u="sng" dirty="0">
              <a:latin typeface="Arial Nova" panose="020B0504020202020204" pitchFamily="34" charset="0"/>
            </a:endParaRPr>
          </a:p>
          <a:p>
            <a:pPr marL="0" indent="0">
              <a:buNone/>
            </a:pPr>
            <a:r>
              <a:rPr lang="en-GB" sz="1400" b="1" u="sng" dirty="0">
                <a:latin typeface="Arial Nova" panose="020B0504020202020204" pitchFamily="34" charset="0"/>
              </a:rPr>
              <a:t>Main Resources:</a:t>
            </a:r>
          </a:p>
          <a:p>
            <a:pPr marL="0" indent="0">
              <a:buNone/>
            </a:pPr>
            <a:r>
              <a:rPr lang="en-GB" sz="1400" dirty="0">
                <a:latin typeface="Arial Nova" panose="020B0504020202020204" pitchFamily="34" charset="0"/>
              </a:rPr>
              <a:t>PowerPoint / Exemplar work (Teacher and Peer – Various levels) / Research Frame / Artist Research Support on Teams</a:t>
            </a:r>
            <a:endParaRPr lang="en-GB" sz="1400" b="1" u="sng" dirty="0">
              <a:latin typeface="Arial Nova" panose="020B0504020202020204" pitchFamily="34" charset="0"/>
            </a:endParaRPr>
          </a:p>
          <a:p>
            <a:pPr marL="0" indent="0">
              <a:buNone/>
            </a:pPr>
            <a:r>
              <a:rPr lang="en-GB" sz="1400" b="1" u="sng" dirty="0">
                <a:latin typeface="Arial Nova" panose="020B0504020202020204" pitchFamily="34" charset="0"/>
              </a:rPr>
              <a:t>Methods of Assessment:</a:t>
            </a:r>
          </a:p>
          <a:p>
            <a:pPr marL="0" indent="0">
              <a:buNone/>
            </a:pPr>
            <a:r>
              <a:rPr lang="en-GB" sz="1400" dirty="0">
                <a:latin typeface="Arial Nova" panose="020B0504020202020204" pitchFamily="34" charset="0"/>
              </a:rPr>
              <a:t>A3 grey front sheet with grading, feedback, targets, built in DIRT, and re-grades – This is a mixture of Teacher / Self / Peer assessment with plenty of 1:1 opportunities mirroring KS4 / 5 ‘Critique’ style tutor appointments</a:t>
            </a:r>
            <a:endParaRPr lang="en-GB" sz="1400" b="1" u="sng" dirty="0">
              <a:latin typeface="Arial Nova" panose="020B0504020202020204" pitchFamily="34" charset="0"/>
            </a:endParaRPr>
          </a:p>
          <a:p>
            <a:pPr marL="0" indent="0">
              <a:buNone/>
            </a:pPr>
            <a:r>
              <a:rPr lang="en-GB" sz="1400" b="1" u="sng" dirty="0">
                <a:latin typeface="Arial Nova" panose="020B0504020202020204" pitchFamily="34" charset="0"/>
              </a:rPr>
              <a:t>Use of assessment Results:</a:t>
            </a:r>
          </a:p>
          <a:p>
            <a:pPr marL="0" indent="0">
              <a:buNone/>
            </a:pPr>
            <a:r>
              <a:rPr lang="en-GB" sz="1400" dirty="0">
                <a:latin typeface="Arial Nova" panose="020B0504020202020204" pitchFamily="34" charset="0"/>
              </a:rPr>
              <a:t>Updated on Go4Schools / Recorded on above sheet for pupil use / Added on class RAG tracker to pin-point areas of most impact / Added to folder which rotates as communication to all ADT areas</a:t>
            </a:r>
          </a:p>
          <a:p>
            <a:endParaRPr lang="en-GB" dirty="0"/>
          </a:p>
        </p:txBody>
      </p:sp>
      <p:sp>
        <p:nvSpPr>
          <p:cNvPr id="6" name="TextBox 5">
            <a:extLst>
              <a:ext uri="{FF2B5EF4-FFF2-40B4-BE49-F238E27FC236}">
                <a16:creationId xmlns:a16="http://schemas.microsoft.com/office/drawing/2014/main" id="{100D8A88-E9F7-433E-890B-C37DCFEE1EC1}"/>
              </a:ext>
            </a:extLst>
          </p:cNvPr>
          <p:cNvSpPr txBox="1"/>
          <p:nvPr/>
        </p:nvSpPr>
        <p:spPr>
          <a:xfrm>
            <a:off x="-299148" y="15367405"/>
            <a:ext cx="2448964" cy="748795"/>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Navigating ADT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3"/>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4"/>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5"/>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6"/>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7"/>
          <a:srcRect t="16701" b="12155"/>
          <a:stretch/>
        </p:blipFill>
        <p:spPr>
          <a:xfrm rot="5400000">
            <a:off x="7304876" y="2664952"/>
            <a:ext cx="7519735" cy="2254512"/>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8">
            <a:clrChange>
              <a:clrFrom>
                <a:srgbClr val="FFFFFF"/>
              </a:clrFrom>
              <a:clrTo>
                <a:srgbClr val="FFFFFF">
                  <a:alpha val="0"/>
                </a:srgbClr>
              </a:clrTo>
            </a:clrChange>
          </a:blip>
          <a:srcRect b="9167"/>
          <a:stretch/>
        </p:blipFill>
        <p:spPr>
          <a:xfrm>
            <a:off x="11064743" y="709177"/>
            <a:ext cx="707095" cy="621065"/>
          </a:xfrm>
          <a:prstGeom prst="rect">
            <a:avLst/>
          </a:prstGeom>
        </p:spPr>
      </p:pic>
      <p:pic>
        <p:nvPicPr>
          <p:cNvPr id="22" name="Picture 21">
            <a:extLst>
              <a:ext uri="{FF2B5EF4-FFF2-40B4-BE49-F238E27FC236}">
                <a16:creationId xmlns:a16="http://schemas.microsoft.com/office/drawing/2014/main" id="{CB729412-91D3-4745-8116-A56E12BD3D42}"/>
              </a:ext>
            </a:extLst>
          </p:cNvPr>
          <p:cNvPicPr>
            <a:picLocks noChangeAspect="1"/>
          </p:cNvPicPr>
          <p:nvPr/>
        </p:nvPicPr>
        <p:blipFill rotWithShape="1">
          <a:blip r:embed="rId7"/>
          <a:srcRect t="16701" b="12155"/>
          <a:stretch/>
        </p:blipFill>
        <p:spPr>
          <a:xfrm rot="16200000" flipV="1">
            <a:off x="7188828" y="10279850"/>
            <a:ext cx="7751833" cy="2254511"/>
          </a:xfrm>
          <a:prstGeom prst="rect">
            <a:avLst/>
          </a:prstGeom>
        </p:spPr>
      </p:pic>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1061112" y="13798387"/>
            <a:ext cx="831764" cy="730566"/>
          </a:xfrm>
          <a:prstGeom prst="rect">
            <a:avLst/>
          </a:prstGeom>
        </p:spPr>
      </p:pic>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11160820" y="6626632"/>
            <a:ext cx="831764" cy="730566"/>
          </a:xfrm>
          <a:prstGeom prst="rect">
            <a:avLst/>
          </a:prstGeom>
        </p:spPr>
      </p:pic>
      <p:pic>
        <p:nvPicPr>
          <p:cNvPr id="23" name="Picture 22">
            <a:extLst>
              <a:ext uri="{FF2B5EF4-FFF2-40B4-BE49-F238E27FC236}">
                <a16:creationId xmlns:a16="http://schemas.microsoft.com/office/drawing/2014/main" id="{AE6EC39C-781C-4FCA-8939-6D530CCF1759}"/>
              </a:ext>
            </a:extLst>
          </p:cNvPr>
          <p:cNvPicPr>
            <a:picLocks noChangeAspect="1"/>
          </p:cNvPicPr>
          <p:nvPr/>
        </p:nvPicPr>
        <p:blipFill>
          <a:blip r:embed="rId3"/>
          <a:stretch>
            <a:fillRect/>
          </a:stretch>
        </p:blipFill>
        <p:spPr>
          <a:xfrm rot="10800000">
            <a:off x="8757596" y="23071"/>
            <a:ext cx="1415782" cy="1372211"/>
          </a:xfrm>
          <a:prstGeom prst="rect">
            <a:avLst/>
          </a:prstGeom>
        </p:spPr>
      </p:pic>
      <p:graphicFrame>
        <p:nvGraphicFramePr>
          <p:cNvPr id="24" name="Table 23">
            <a:extLst>
              <a:ext uri="{FF2B5EF4-FFF2-40B4-BE49-F238E27FC236}">
                <a16:creationId xmlns:a16="http://schemas.microsoft.com/office/drawing/2014/main" id="{6B628897-8EBF-47FE-9F90-4E207EA1BE7C}"/>
              </a:ext>
            </a:extLst>
          </p:cNvPr>
          <p:cNvGraphicFramePr>
            <a:graphicFrameLocks noGrp="1"/>
          </p:cNvGraphicFramePr>
          <p:nvPr/>
        </p:nvGraphicFramePr>
        <p:xfrm>
          <a:off x="576561" y="7627561"/>
          <a:ext cx="10344884" cy="4776412"/>
        </p:xfrm>
        <a:graphic>
          <a:graphicData uri="http://schemas.openxmlformats.org/drawingml/2006/table">
            <a:tbl>
              <a:tblPr firstRow="1" bandRow="1">
                <a:tableStyleId>{5940675A-B579-460E-94D1-54222C63F5DA}</a:tableStyleId>
              </a:tblPr>
              <a:tblGrid>
                <a:gridCol w="2586221">
                  <a:extLst>
                    <a:ext uri="{9D8B030D-6E8A-4147-A177-3AD203B41FA5}">
                      <a16:colId xmlns:a16="http://schemas.microsoft.com/office/drawing/2014/main" val="860903560"/>
                    </a:ext>
                  </a:extLst>
                </a:gridCol>
                <a:gridCol w="2586221">
                  <a:extLst>
                    <a:ext uri="{9D8B030D-6E8A-4147-A177-3AD203B41FA5}">
                      <a16:colId xmlns:a16="http://schemas.microsoft.com/office/drawing/2014/main" val="966298568"/>
                    </a:ext>
                  </a:extLst>
                </a:gridCol>
                <a:gridCol w="2586221">
                  <a:extLst>
                    <a:ext uri="{9D8B030D-6E8A-4147-A177-3AD203B41FA5}">
                      <a16:colId xmlns:a16="http://schemas.microsoft.com/office/drawing/2014/main" val="3462729128"/>
                    </a:ext>
                  </a:extLst>
                </a:gridCol>
                <a:gridCol w="2586221">
                  <a:extLst>
                    <a:ext uri="{9D8B030D-6E8A-4147-A177-3AD203B41FA5}">
                      <a16:colId xmlns:a16="http://schemas.microsoft.com/office/drawing/2014/main" val="3955469802"/>
                    </a:ext>
                  </a:extLst>
                </a:gridCol>
              </a:tblGrid>
              <a:tr h="655573">
                <a:tc>
                  <a:txBody>
                    <a:bodyPr/>
                    <a:lstStyle/>
                    <a:p>
                      <a:pPr algn="ctr"/>
                      <a:r>
                        <a:rPr lang="en-GB" sz="1600" b="1" dirty="0"/>
                        <a:t>AO1 – Develop </a:t>
                      </a:r>
                    </a:p>
                  </a:txBody>
                  <a:tcPr>
                    <a:solidFill>
                      <a:schemeClr val="bg1">
                        <a:lumMod val="65000"/>
                      </a:schemeClr>
                    </a:solidFill>
                  </a:tcPr>
                </a:tc>
                <a:tc>
                  <a:txBody>
                    <a:bodyPr/>
                    <a:lstStyle/>
                    <a:p>
                      <a:pPr algn="ctr"/>
                      <a:r>
                        <a:rPr lang="en-GB" sz="1600" b="1" dirty="0"/>
                        <a:t>AO2 – Refine</a:t>
                      </a:r>
                    </a:p>
                  </a:txBody>
                  <a:tcPr>
                    <a:solidFill>
                      <a:schemeClr val="bg1">
                        <a:lumMod val="65000"/>
                      </a:schemeClr>
                    </a:solidFill>
                  </a:tcPr>
                </a:tc>
                <a:tc>
                  <a:txBody>
                    <a:bodyPr/>
                    <a:lstStyle/>
                    <a:p>
                      <a:pPr algn="ctr"/>
                      <a:r>
                        <a:rPr lang="en-GB" sz="1600" b="1" dirty="0"/>
                        <a:t>AO3 – Record </a:t>
                      </a:r>
                    </a:p>
                  </a:txBody>
                  <a:tcPr>
                    <a:solidFill>
                      <a:schemeClr val="bg1">
                        <a:lumMod val="65000"/>
                      </a:schemeClr>
                    </a:solidFill>
                  </a:tcPr>
                </a:tc>
                <a:tc>
                  <a:txBody>
                    <a:bodyPr/>
                    <a:lstStyle/>
                    <a:p>
                      <a:pPr algn="ctr"/>
                      <a:r>
                        <a:rPr lang="en-GB" sz="1600" b="1" dirty="0"/>
                        <a:t>AO4 – Present </a:t>
                      </a:r>
                    </a:p>
                  </a:txBody>
                  <a:tcPr>
                    <a:solidFill>
                      <a:schemeClr val="bg1">
                        <a:lumMod val="65000"/>
                      </a:schemeClr>
                    </a:solidFill>
                  </a:tcPr>
                </a:tc>
                <a:extLst>
                  <a:ext uri="{0D108BD9-81ED-4DB2-BD59-A6C34878D82A}">
                    <a16:rowId xmlns:a16="http://schemas.microsoft.com/office/drawing/2014/main" val="2939849063"/>
                  </a:ext>
                </a:extLst>
              </a:tr>
              <a:tr h="532983">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500" b="0" dirty="0"/>
                        <a:t>Artist Research </a:t>
                      </a:r>
                    </a:p>
                  </a:txBody>
                  <a:tcPr>
                    <a:solidFill>
                      <a:schemeClr val="bg1">
                        <a:lumMod val="85000"/>
                      </a:schemeClr>
                    </a:solidFill>
                  </a:tcPr>
                </a:tc>
                <a:tc rowSpan="6">
                  <a:txBody>
                    <a:bodyPr/>
                    <a:lstStyle/>
                    <a:p>
                      <a:endParaRPr lang="en-GB" sz="1500" b="0" dirty="0"/>
                    </a:p>
                  </a:txBody>
                  <a:tcPr>
                    <a:solidFill>
                      <a:schemeClr val="bg1"/>
                    </a:solidFill>
                  </a:tcPr>
                </a:tc>
                <a:tc rowSpan="2">
                  <a:txBody>
                    <a:bodyPr/>
                    <a:lstStyle/>
                    <a:p>
                      <a:endParaRPr lang="en-GB" sz="1500" b="0" dirty="0"/>
                    </a:p>
                  </a:txBody>
                  <a:tcPr>
                    <a:solidFill>
                      <a:schemeClr val="bg1"/>
                    </a:solidFill>
                  </a:tcPr>
                </a:tc>
                <a:tc rowSpan="8">
                  <a:txBody>
                    <a:bodyPr/>
                    <a:lstStyle/>
                    <a:p>
                      <a:endParaRPr lang="en-GB" sz="1500" b="0" dirty="0"/>
                    </a:p>
                  </a:txBody>
                  <a:tcPr>
                    <a:solidFill>
                      <a:schemeClr val="bg1"/>
                    </a:solidFill>
                  </a:tcPr>
                </a:tc>
                <a:extLst>
                  <a:ext uri="{0D108BD9-81ED-4DB2-BD59-A6C34878D82A}">
                    <a16:rowId xmlns:a16="http://schemas.microsoft.com/office/drawing/2014/main" val="68643681"/>
                  </a:ext>
                </a:extLst>
              </a:tr>
              <a:tr h="118441">
                <a:tc rowSpan="3">
                  <a:txBody>
                    <a:bodyPr/>
                    <a:lstStyle/>
                    <a:p>
                      <a:r>
                        <a:rPr lang="en-GB" sz="1500" b="0" dirty="0"/>
                        <a:t>Mood board (Homework or set task)</a:t>
                      </a:r>
                    </a:p>
                  </a:txBody>
                  <a:tcPr>
                    <a:solidFill>
                      <a:schemeClr val="bg1">
                        <a:lumMod val="85000"/>
                      </a:schemeClr>
                    </a:solidFill>
                  </a:tcPr>
                </a:tc>
                <a:tc vMerge="1">
                  <a:txBody>
                    <a:bodyPr/>
                    <a:lstStyle/>
                    <a:p>
                      <a:endParaRPr lang="en-GB" sz="1400" dirty="0"/>
                    </a:p>
                  </a:txBody>
                  <a:tcPr>
                    <a:solidFill>
                      <a:schemeClr val="bg1">
                        <a:lumMod val="95000"/>
                      </a:schemeClr>
                    </a:solidFill>
                  </a:tcPr>
                </a:tc>
                <a:tc vMerge="1">
                  <a:txBody>
                    <a:bodyPr/>
                    <a:lstStyle/>
                    <a:p>
                      <a:endParaRPr lang="en-GB" sz="1400" dirty="0"/>
                    </a:p>
                  </a:txBody>
                  <a:tcPr>
                    <a:solidFill>
                      <a:schemeClr val="bg1">
                        <a:lumMod val="95000"/>
                      </a:schemeClr>
                    </a:solidFill>
                  </a:tcPr>
                </a:tc>
                <a:tc vMerge="1">
                  <a:txBody>
                    <a:bodyPr/>
                    <a:lstStyle/>
                    <a:p>
                      <a:endParaRPr lang="en-GB" sz="1600" dirty="0"/>
                    </a:p>
                  </a:txBody>
                  <a:tcPr>
                    <a:solidFill>
                      <a:schemeClr val="bg1">
                        <a:lumMod val="95000"/>
                      </a:schemeClr>
                    </a:solidFill>
                  </a:tcPr>
                </a:tc>
                <a:extLst>
                  <a:ext uri="{0D108BD9-81ED-4DB2-BD59-A6C34878D82A}">
                    <a16:rowId xmlns:a16="http://schemas.microsoft.com/office/drawing/2014/main" val="1043870497"/>
                  </a:ext>
                </a:extLst>
              </a:tr>
              <a:tr h="532983">
                <a:tc vMerge="1">
                  <a:txBody>
                    <a:bodyPr/>
                    <a:lstStyle/>
                    <a:p>
                      <a:endParaRPr lang="en-GB"/>
                    </a:p>
                  </a:txBody>
                  <a:tcPr/>
                </a:tc>
                <a:tc vMerge="1">
                  <a:txBody>
                    <a:bodyPr/>
                    <a:lstStyle/>
                    <a:p>
                      <a:endParaRPr lang="en-GB"/>
                    </a:p>
                  </a:txBody>
                  <a:tcPr/>
                </a:tc>
                <a:tc>
                  <a:txBody>
                    <a:bodyPr/>
                    <a:lstStyle/>
                    <a:p>
                      <a:r>
                        <a:rPr lang="en-GB" sz="1500" b="0" dirty="0"/>
                        <a:t>Artist Copy</a:t>
                      </a:r>
                    </a:p>
                  </a:txBody>
                  <a:tcPr>
                    <a:solidFill>
                      <a:schemeClr val="bg1">
                        <a:lumMod val="85000"/>
                      </a:schemeClr>
                    </a:solidFill>
                  </a:tcPr>
                </a:tc>
                <a:tc vMerge="1">
                  <a:txBody>
                    <a:bodyPr/>
                    <a:lstStyle/>
                    <a:p>
                      <a:endParaRPr lang="en-GB"/>
                    </a:p>
                  </a:txBody>
                  <a:tcPr/>
                </a:tc>
                <a:extLst>
                  <a:ext uri="{0D108BD9-81ED-4DB2-BD59-A6C34878D82A}">
                    <a16:rowId xmlns:a16="http://schemas.microsoft.com/office/drawing/2014/main" val="2182607222"/>
                  </a:ext>
                </a:extLst>
              </a:tr>
              <a:tr h="281676">
                <a:tc vMerge="1">
                  <a:txBody>
                    <a:bodyPr/>
                    <a:lstStyle/>
                    <a:p>
                      <a:endParaRPr lang="en-GB" sz="1500" b="0" dirty="0"/>
                    </a:p>
                  </a:txBody>
                  <a:tcPr>
                    <a:solidFill>
                      <a:schemeClr val="bg1">
                        <a:lumMod val="95000"/>
                      </a:schemeClr>
                    </a:solidFill>
                  </a:tcPr>
                </a:tc>
                <a:tc vMerge="1">
                  <a:txBody>
                    <a:bodyPr/>
                    <a:lstStyle/>
                    <a:p>
                      <a:endParaRPr lang="en-GB"/>
                    </a:p>
                  </a:txBody>
                  <a:tcPr/>
                </a:tc>
                <a:tc rowSpan="2">
                  <a:txBody>
                    <a:bodyPr/>
                    <a:lstStyle/>
                    <a:p>
                      <a:r>
                        <a:rPr lang="en-GB" sz="1500" b="0" dirty="0"/>
                        <a:t>Tonal Self Portrait</a:t>
                      </a:r>
                    </a:p>
                  </a:txBody>
                  <a:tcPr>
                    <a:solidFill>
                      <a:schemeClr val="bg1">
                        <a:lumMod val="85000"/>
                      </a:schemeClr>
                    </a:solidFill>
                  </a:tcPr>
                </a:tc>
                <a:tc vMerge="1">
                  <a:txBody>
                    <a:bodyPr/>
                    <a:lstStyle/>
                    <a:p>
                      <a:endParaRPr lang="en-GB"/>
                    </a:p>
                  </a:txBody>
                  <a:tcPr/>
                </a:tc>
                <a:extLst>
                  <a:ext uri="{0D108BD9-81ED-4DB2-BD59-A6C34878D82A}">
                    <a16:rowId xmlns:a16="http://schemas.microsoft.com/office/drawing/2014/main" val="3398286810"/>
                  </a:ext>
                </a:extLst>
              </a:tr>
              <a:tr h="407556">
                <a:tc rowSpan="6">
                  <a:txBody>
                    <a:bodyPr/>
                    <a:lstStyle/>
                    <a:p>
                      <a:endParaRPr lang="en-GB" sz="1500" b="0" dirty="0"/>
                    </a:p>
                  </a:txBody>
                  <a:tcPr>
                    <a:solidFill>
                      <a:schemeClr val="bg1"/>
                    </a:solidFill>
                  </a:tcPr>
                </a:tc>
                <a:tc vMerge="1">
                  <a:txBody>
                    <a:bodyPr/>
                    <a:lstStyle/>
                    <a:p>
                      <a:endParaRPr lang="en-GB" sz="1600" dirty="0"/>
                    </a:p>
                  </a:txBody>
                  <a:tcPr>
                    <a:solidFill>
                      <a:schemeClr val="bg1"/>
                    </a:solidFill>
                  </a:tcPr>
                </a:tc>
                <a:tc vMerge="1">
                  <a:txBody>
                    <a:bodyPr/>
                    <a:lstStyle/>
                    <a:p>
                      <a:r>
                        <a:rPr lang="en-GB" sz="1500" b="0" dirty="0"/>
                        <a:t>Tonal Self Portrait</a:t>
                      </a:r>
                    </a:p>
                  </a:txBody>
                  <a:tcPr>
                    <a:solidFill>
                      <a:schemeClr val="bg1">
                        <a:lumMod val="9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701246790"/>
                  </a:ext>
                </a:extLst>
              </a:tr>
              <a:tr h="401717">
                <a:tc vMerge="1">
                  <a:txBody>
                    <a:bodyPr/>
                    <a:lstStyle/>
                    <a:p>
                      <a:endParaRPr lang="en-GB" sz="1600" dirty="0"/>
                    </a:p>
                  </a:txBody>
                  <a:tcPr>
                    <a:solidFill>
                      <a:schemeClr val="bg1"/>
                    </a:solidFill>
                  </a:tcPr>
                </a:tc>
                <a:tc vMerge="1">
                  <a:txBody>
                    <a:bodyPr/>
                    <a:lstStyle/>
                    <a:p>
                      <a:endParaRPr lang="en-GB" sz="1500" b="0" dirty="0"/>
                    </a:p>
                  </a:txBody>
                  <a:tcPr>
                    <a:solidFill>
                      <a:schemeClr val="bg1">
                        <a:lumMod val="95000"/>
                      </a:schemeClr>
                    </a:solidFill>
                  </a:tcPr>
                </a:tc>
                <a:tc rowSpan="5">
                  <a:txBody>
                    <a:bodyPr/>
                    <a:lstStyle/>
                    <a:p>
                      <a:endParaRPr lang="en-GB" sz="1500" b="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4275964442"/>
                  </a:ext>
                </a:extLst>
              </a:tr>
              <a:tr h="532983">
                <a:tc vMerge="1">
                  <a:txBody>
                    <a:bodyPr/>
                    <a:lstStyle/>
                    <a:p>
                      <a:endParaRPr lang="en-GB" sz="1600" dirty="0"/>
                    </a:p>
                  </a:txBody>
                  <a:tcPr>
                    <a:solidFill>
                      <a:schemeClr val="bg1"/>
                    </a:solidFill>
                  </a:tcPr>
                </a:tc>
                <a:tc>
                  <a:txBody>
                    <a:bodyPr/>
                    <a:lstStyle/>
                    <a:p>
                      <a:r>
                        <a:rPr lang="en-GB" sz="1500" b="0" dirty="0"/>
                        <a:t>Final Piece Plan</a:t>
                      </a:r>
                    </a:p>
                  </a:txBody>
                  <a:tcPr>
                    <a:solidFill>
                      <a:schemeClr val="bg1">
                        <a:lumMod val="85000"/>
                      </a:schemeClr>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2823888595"/>
                  </a:ext>
                </a:extLst>
              </a:tr>
              <a:tr h="246534">
                <a:tc vMerge="1">
                  <a:txBody>
                    <a:bodyPr/>
                    <a:lstStyle/>
                    <a:p>
                      <a:endParaRPr lang="en-GB"/>
                    </a:p>
                  </a:txBody>
                  <a:tcPr/>
                </a:tc>
                <a:tc rowSpan="3">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500" b="0" dirty="0"/>
                    </a:p>
                  </a:txBody>
                  <a:tcPr>
                    <a:solidFill>
                      <a:schemeClr val="bg1"/>
                    </a:solidFill>
                  </a:tcPr>
                </a:tc>
                <a:tc vMerge="1">
                  <a:txBody>
                    <a:bodyPr/>
                    <a:lstStyle/>
                    <a:p>
                      <a:endParaRPr lang="en-GB"/>
                    </a:p>
                  </a:txBody>
                  <a:tcPr/>
                </a:tc>
                <a:tc vMerge="1">
                  <a:txBody>
                    <a:bodyPr/>
                    <a:lstStyle/>
                    <a:p>
                      <a:endParaRPr lang="en-GB" sz="1600" dirty="0"/>
                    </a:p>
                  </a:txBody>
                  <a:tcPr>
                    <a:solidFill>
                      <a:schemeClr val="bg1"/>
                    </a:solidFill>
                  </a:tcPr>
                </a:tc>
                <a:extLst>
                  <a:ext uri="{0D108BD9-81ED-4DB2-BD59-A6C34878D82A}">
                    <a16:rowId xmlns:a16="http://schemas.microsoft.com/office/drawing/2014/main" val="833363725"/>
                  </a:ext>
                </a:extLst>
              </a:tr>
              <a:tr h="532983">
                <a:tc vMerge="1">
                  <a:txBody>
                    <a:bodyPr/>
                    <a:lstStyle/>
                    <a:p>
                      <a:endParaRPr lang="en-GB" sz="1600" dirty="0"/>
                    </a:p>
                  </a:txBody>
                  <a:tcPr>
                    <a:solidFill>
                      <a:schemeClr val="bg1"/>
                    </a:solidFill>
                  </a:tcPr>
                </a:tc>
                <a:tc vMerge="1">
                  <a:txBody>
                    <a:bodyPr/>
                    <a:lstStyle/>
                    <a:p>
                      <a:endParaRPr lang="en-GB" sz="1400" dirty="0"/>
                    </a:p>
                  </a:txBody>
                  <a:tcPr>
                    <a:solidFill>
                      <a:schemeClr val="bg1"/>
                    </a:solidFill>
                  </a:tcPr>
                </a:tc>
                <a:tc vMerge="1">
                  <a:txBody>
                    <a:bodyPr/>
                    <a:lstStyle/>
                    <a:p>
                      <a:endParaRPr lang="en-GB" sz="1600" dirty="0"/>
                    </a:p>
                  </a:txBody>
                  <a:tcPr>
                    <a:solidFill>
                      <a:schemeClr val="bg1"/>
                    </a:solidFill>
                  </a:tcPr>
                </a:tc>
                <a:tc>
                  <a:txBody>
                    <a:bodyPr/>
                    <a:lstStyle/>
                    <a:p>
                      <a:r>
                        <a:rPr lang="en-GB" sz="1500" b="0" dirty="0"/>
                        <a:t>Final Piece</a:t>
                      </a:r>
                    </a:p>
                  </a:txBody>
                  <a:tcPr>
                    <a:solidFill>
                      <a:schemeClr val="bg1">
                        <a:lumMod val="85000"/>
                      </a:schemeClr>
                    </a:solidFill>
                  </a:tcPr>
                </a:tc>
                <a:extLst>
                  <a:ext uri="{0D108BD9-81ED-4DB2-BD59-A6C34878D82A}">
                    <a16:rowId xmlns:a16="http://schemas.microsoft.com/office/drawing/2014/main" val="946478575"/>
                  </a:ext>
                </a:extLst>
              </a:tr>
              <a:tr h="532983">
                <a:tc vMerge="1">
                  <a:txBody>
                    <a:bodyPr/>
                    <a:lstStyle/>
                    <a:p>
                      <a:endParaRPr lang="en-GB" sz="1600" dirty="0"/>
                    </a:p>
                  </a:txBody>
                  <a:tcPr>
                    <a:solidFill>
                      <a:schemeClr val="bg1"/>
                    </a:solidFill>
                  </a:tcPr>
                </a:tc>
                <a:tc vMerge="1">
                  <a:txBody>
                    <a:bodyPr/>
                    <a:lstStyle/>
                    <a:p>
                      <a:endParaRPr lang="en-GB" sz="1400" dirty="0"/>
                    </a:p>
                  </a:txBody>
                  <a:tcPr>
                    <a:solidFill>
                      <a:schemeClr val="bg1">
                        <a:lumMod val="95000"/>
                      </a:schemeClr>
                    </a:solidFill>
                  </a:tcPr>
                </a:tc>
                <a:tc vMerge="1">
                  <a:txBody>
                    <a:bodyPr/>
                    <a:lstStyle/>
                    <a:p>
                      <a:endParaRPr lang="en-GB" sz="1600" dirty="0"/>
                    </a:p>
                  </a:txBody>
                  <a:tcPr>
                    <a:solidFill>
                      <a:schemeClr val="bg1"/>
                    </a:solidFill>
                  </a:tcPr>
                </a:tc>
                <a:tc>
                  <a:txBody>
                    <a:bodyPr/>
                    <a:lstStyle/>
                    <a:p>
                      <a:r>
                        <a:rPr lang="en-GB" sz="1500" b="0" dirty="0"/>
                        <a:t>Evaluation</a:t>
                      </a:r>
                    </a:p>
                  </a:txBody>
                  <a:tcPr>
                    <a:solidFill>
                      <a:schemeClr val="bg1">
                        <a:lumMod val="85000"/>
                      </a:schemeClr>
                    </a:solidFill>
                  </a:tcPr>
                </a:tc>
                <a:extLst>
                  <a:ext uri="{0D108BD9-81ED-4DB2-BD59-A6C34878D82A}">
                    <a16:rowId xmlns:a16="http://schemas.microsoft.com/office/drawing/2014/main" val="814299626"/>
                  </a:ext>
                </a:extLst>
              </a:tr>
            </a:tbl>
          </a:graphicData>
        </a:graphic>
      </p:graphicFrame>
      <p:pic>
        <p:nvPicPr>
          <p:cNvPr id="19" name="Graphic 18" descr="Sign Language">
            <a:extLst>
              <a:ext uri="{FF2B5EF4-FFF2-40B4-BE49-F238E27FC236}">
                <a16:creationId xmlns:a16="http://schemas.microsoft.com/office/drawing/2014/main" id="{E5007059-88C7-400D-AF76-7E48B682560E}"/>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rot="20080906">
            <a:off x="3885716" y="8478839"/>
            <a:ext cx="1500915" cy="1500915"/>
          </a:xfrm>
          <a:prstGeom prst="rect">
            <a:avLst/>
          </a:prstGeom>
        </p:spPr>
      </p:pic>
      <p:pic>
        <p:nvPicPr>
          <p:cNvPr id="18" name="Graphic 17" descr="Head with gears">
            <a:extLst>
              <a:ext uri="{FF2B5EF4-FFF2-40B4-BE49-F238E27FC236}">
                <a16:creationId xmlns:a16="http://schemas.microsoft.com/office/drawing/2014/main" id="{627DFDB4-E787-4971-B912-A93774A76E59}"/>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1077533" y="10258762"/>
            <a:ext cx="1385125" cy="1385125"/>
          </a:xfrm>
          <a:prstGeom prst="rect">
            <a:avLst/>
          </a:prstGeom>
        </p:spPr>
      </p:pic>
      <p:pic>
        <p:nvPicPr>
          <p:cNvPr id="20" name="Graphic 19" descr="Eye">
            <a:extLst>
              <a:ext uri="{FF2B5EF4-FFF2-40B4-BE49-F238E27FC236}">
                <a16:creationId xmlns:a16="http://schemas.microsoft.com/office/drawing/2014/main" id="{4BD32F00-A1AA-46F7-8315-4BF38F47A853}"/>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6234068" y="10423720"/>
            <a:ext cx="1649801" cy="1649801"/>
          </a:xfrm>
          <a:prstGeom prst="rect">
            <a:avLst/>
          </a:prstGeom>
        </p:spPr>
      </p:pic>
      <p:pic>
        <p:nvPicPr>
          <p:cNvPr id="21" name="Graphic 20" descr="Puzzle pieces">
            <a:extLst>
              <a:ext uri="{FF2B5EF4-FFF2-40B4-BE49-F238E27FC236}">
                <a16:creationId xmlns:a16="http://schemas.microsoft.com/office/drawing/2014/main" id="{7061D5C1-9EB9-4274-8925-D92C1BCBAD9F}"/>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8767831" y="8829090"/>
            <a:ext cx="1946529" cy="1946529"/>
          </a:xfrm>
          <a:prstGeom prst="rect">
            <a:avLst/>
          </a:prstGeom>
        </p:spPr>
      </p:pic>
      <p:sp>
        <p:nvSpPr>
          <p:cNvPr id="2" name="TextBox 1">
            <a:extLst>
              <a:ext uri="{FF2B5EF4-FFF2-40B4-BE49-F238E27FC236}">
                <a16:creationId xmlns:a16="http://schemas.microsoft.com/office/drawing/2014/main" id="{FE56F323-5950-036A-92B1-7EDA55A175B5}"/>
              </a:ext>
            </a:extLst>
          </p:cNvPr>
          <p:cNvSpPr txBox="1"/>
          <p:nvPr/>
        </p:nvSpPr>
        <p:spPr>
          <a:xfrm>
            <a:off x="2000092" y="15326303"/>
            <a:ext cx="1746952" cy="830997"/>
          </a:xfrm>
          <a:prstGeom prst="rect">
            <a:avLst/>
          </a:prstGeom>
          <a:noFill/>
        </p:spPr>
        <p:txBody>
          <a:bodyPr wrap="square" rtlCol="0">
            <a:spAutoFit/>
          </a:bodyPr>
          <a:lstStyle/>
          <a:p>
            <a:r>
              <a:rPr lang="en-GB" sz="1200" dirty="0">
                <a:latin typeface="Arial Nova" panose="020B0504020202020204" pitchFamily="34" charset="0"/>
              </a:rPr>
              <a:t>#FineArt</a:t>
            </a:r>
          </a:p>
          <a:p>
            <a:r>
              <a:rPr lang="en-GB" sz="1200" dirty="0">
                <a:latin typeface="Arial Nova" panose="020B0504020202020204" pitchFamily="34" charset="0"/>
              </a:rPr>
              <a:t>#TextileDesign</a:t>
            </a:r>
          </a:p>
          <a:p>
            <a:r>
              <a:rPr lang="en-GB" sz="1200" dirty="0">
                <a:latin typeface="Arial Nova" panose="020B0504020202020204" pitchFamily="34" charset="0"/>
              </a:rPr>
              <a:t>#3DDesign</a:t>
            </a:r>
          </a:p>
          <a:p>
            <a:r>
              <a:rPr lang="en-GB" sz="1200" dirty="0">
                <a:latin typeface="Arial Nova" panose="020B0504020202020204" pitchFamily="34" charset="0"/>
              </a:rPr>
              <a:t>#Hospitality&amp;Catering</a:t>
            </a:r>
          </a:p>
        </p:txBody>
      </p:sp>
    </p:spTree>
    <p:extLst>
      <p:ext uri="{BB962C8B-B14F-4D97-AF65-F5344CB8AC3E}">
        <p14:creationId xmlns:p14="http://schemas.microsoft.com/office/powerpoint/2010/main" val="19018568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9943BB2C-229E-4D77-A9B2-D3AECDC9BC61}"/>
              </a:ext>
            </a:extLst>
          </p:cNvPr>
          <p:cNvSpPr/>
          <p:nvPr/>
        </p:nvSpPr>
        <p:spPr>
          <a:xfrm>
            <a:off x="440052" y="338130"/>
            <a:ext cx="11342451" cy="14923063"/>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450717" y="380321"/>
            <a:ext cx="11342451" cy="15166502"/>
          </a:xfrm>
        </p:spPr>
        <p:txBody>
          <a:bodyPr>
            <a:normAutofit/>
          </a:bodyPr>
          <a:lstStyle/>
          <a:p>
            <a:pPr marL="0" indent="0" algn="ctr">
              <a:buNone/>
            </a:pPr>
            <a:r>
              <a:rPr lang="en-GB" sz="2000" dirty="0">
                <a:latin typeface="Impact" panose="020B0806030902050204" pitchFamily="34" charset="0"/>
              </a:rPr>
              <a:t>Portraiture: Scheme of Learning </a:t>
            </a:r>
          </a:p>
        </p:txBody>
      </p:sp>
      <p:sp>
        <p:nvSpPr>
          <p:cNvPr id="6" name="TextBox 5">
            <a:extLst>
              <a:ext uri="{FF2B5EF4-FFF2-40B4-BE49-F238E27FC236}">
                <a16:creationId xmlns:a16="http://schemas.microsoft.com/office/drawing/2014/main" id="{100D8A88-E9F7-433E-890B-C37DCFEE1EC1}"/>
              </a:ext>
            </a:extLst>
          </p:cNvPr>
          <p:cNvSpPr txBox="1"/>
          <p:nvPr/>
        </p:nvSpPr>
        <p:spPr>
          <a:xfrm>
            <a:off x="-299148" y="15367405"/>
            <a:ext cx="2448964" cy="748795"/>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Navigating ADT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3"/>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4"/>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5"/>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6"/>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7"/>
          <a:srcRect t="16701" b="12155"/>
          <a:stretch/>
        </p:blipFill>
        <p:spPr>
          <a:xfrm rot="5400000">
            <a:off x="7304876" y="2664952"/>
            <a:ext cx="7519735" cy="2254512"/>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8">
            <a:clrChange>
              <a:clrFrom>
                <a:srgbClr val="FFFFFF"/>
              </a:clrFrom>
              <a:clrTo>
                <a:srgbClr val="FFFFFF">
                  <a:alpha val="0"/>
                </a:srgbClr>
              </a:clrTo>
            </a:clrChange>
          </a:blip>
          <a:srcRect b="9167"/>
          <a:stretch/>
        </p:blipFill>
        <p:spPr>
          <a:xfrm>
            <a:off x="11064743" y="709177"/>
            <a:ext cx="707095" cy="621065"/>
          </a:xfrm>
          <a:prstGeom prst="rect">
            <a:avLst/>
          </a:prstGeom>
        </p:spPr>
      </p:pic>
      <p:pic>
        <p:nvPicPr>
          <p:cNvPr id="22" name="Picture 21">
            <a:extLst>
              <a:ext uri="{FF2B5EF4-FFF2-40B4-BE49-F238E27FC236}">
                <a16:creationId xmlns:a16="http://schemas.microsoft.com/office/drawing/2014/main" id="{CB729412-91D3-4745-8116-A56E12BD3D42}"/>
              </a:ext>
            </a:extLst>
          </p:cNvPr>
          <p:cNvPicPr>
            <a:picLocks noChangeAspect="1"/>
          </p:cNvPicPr>
          <p:nvPr/>
        </p:nvPicPr>
        <p:blipFill rotWithShape="1">
          <a:blip r:embed="rId7"/>
          <a:srcRect t="16701" b="12155"/>
          <a:stretch/>
        </p:blipFill>
        <p:spPr>
          <a:xfrm rot="16200000" flipV="1">
            <a:off x="7188828" y="10279850"/>
            <a:ext cx="7751833" cy="2254511"/>
          </a:xfrm>
          <a:prstGeom prst="rect">
            <a:avLst/>
          </a:prstGeom>
        </p:spPr>
      </p:pic>
      <p:graphicFrame>
        <p:nvGraphicFramePr>
          <p:cNvPr id="17" name="Table 16">
            <a:extLst>
              <a:ext uri="{FF2B5EF4-FFF2-40B4-BE49-F238E27FC236}">
                <a16:creationId xmlns:a16="http://schemas.microsoft.com/office/drawing/2014/main" id="{8AE72B67-57C7-4028-858F-24AF71FEC73A}"/>
              </a:ext>
            </a:extLst>
          </p:cNvPr>
          <p:cNvGraphicFramePr>
            <a:graphicFrameLocks noGrp="1"/>
          </p:cNvGraphicFramePr>
          <p:nvPr/>
        </p:nvGraphicFramePr>
        <p:xfrm>
          <a:off x="705563" y="972978"/>
          <a:ext cx="10344884" cy="14077950"/>
        </p:xfrm>
        <a:graphic>
          <a:graphicData uri="http://schemas.openxmlformats.org/drawingml/2006/table">
            <a:tbl>
              <a:tblPr firstRow="1" bandRow="1">
                <a:tableStyleId>{5940675A-B579-460E-94D1-54222C63F5DA}</a:tableStyleId>
              </a:tblPr>
              <a:tblGrid>
                <a:gridCol w="2586221">
                  <a:extLst>
                    <a:ext uri="{9D8B030D-6E8A-4147-A177-3AD203B41FA5}">
                      <a16:colId xmlns:a16="http://schemas.microsoft.com/office/drawing/2014/main" val="860903560"/>
                    </a:ext>
                  </a:extLst>
                </a:gridCol>
                <a:gridCol w="2586221">
                  <a:extLst>
                    <a:ext uri="{9D8B030D-6E8A-4147-A177-3AD203B41FA5}">
                      <a16:colId xmlns:a16="http://schemas.microsoft.com/office/drawing/2014/main" val="966298568"/>
                    </a:ext>
                  </a:extLst>
                </a:gridCol>
                <a:gridCol w="2586221">
                  <a:extLst>
                    <a:ext uri="{9D8B030D-6E8A-4147-A177-3AD203B41FA5}">
                      <a16:colId xmlns:a16="http://schemas.microsoft.com/office/drawing/2014/main" val="3462729128"/>
                    </a:ext>
                  </a:extLst>
                </a:gridCol>
                <a:gridCol w="2586221">
                  <a:extLst>
                    <a:ext uri="{9D8B030D-6E8A-4147-A177-3AD203B41FA5}">
                      <a16:colId xmlns:a16="http://schemas.microsoft.com/office/drawing/2014/main" val="3955469802"/>
                    </a:ext>
                  </a:extLst>
                </a:gridCol>
              </a:tblGrid>
              <a:tr h="579337">
                <a:tc>
                  <a:txBody>
                    <a:bodyPr/>
                    <a:lstStyle/>
                    <a:p>
                      <a:pPr algn="ctr"/>
                      <a:r>
                        <a:rPr lang="en-GB" sz="1600" b="1" dirty="0"/>
                        <a:t>AO1 – Develop </a:t>
                      </a:r>
                    </a:p>
                  </a:txBody>
                  <a:tcPr>
                    <a:solidFill>
                      <a:schemeClr val="bg1">
                        <a:lumMod val="65000"/>
                      </a:schemeClr>
                    </a:solidFill>
                  </a:tcPr>
                </a:tc>
                <a:tc>
                  <a:txBody>
                    <a:bodyPr/>
                    <a:lstStyle/>
                    <a:p>
                      <a:pPr algn="ctr"/>
                      <a:r>
                        <a:rPr lang="en-GB" sz="1600" b="1" dirty="0"/>
                        <a:t>AO2 – Refine</a:t>
                      </a:r>
                    </a:p>
                  </a:txBody>
                  <a:tcPr>
                    <a:solidFill>
                      <a:schemeClr val="bg1">
                        <a:lumMod val="65000"/>
                      </a:schemeClr>
                    </a:solidFill>
                  </a:tcPr>
                </a:tc>
                <a:tc>
                  <a:txBody>
                    <a:bodyPr/>
                    <a:lstStyle/>
                    <a:p>
                      <a:pPr algn="ctr"/>
                      <a:r>
                        <a:rPr lang="en-GB" sz="1600" b="1" dirty="0"/>
                        <a:t>AO3 – Record </a:t>
                      </a:r>
                    </a:p>
                  </a:txBody>
                  <a:tcPr>
                    <a:solidFill>
                      <a:schemeClr val="bg1">
                        <a:lumMod val="65000"/>
                      </a:schemeClr>
                    </a:solidFill>
                  </a:tcPr>
                </a:tc>
                <a:tc>
                  <a:txBody>
                    <a:bodyPr/>
                    <a:lstStyle/>
                    <a:p>
                      <a:pPr algn="ctr"/>
                      <a:r>
                        <a:rPr lang="en-GB" sz="1600" b="1" dirty="0"/>
                        <a:t>AO4 – Present </a:t>
                      </a:r>
                    </a:p>
                  </a:txBody>
                  <a:tcPr>
                    <a:solidFill>
                      <a:schemeClr val="bg1">
                        <a:lumMod val="65000"/>
                      </a:schemeClr>
                    </a:solidFill>
                  </a:tcPr>
                </a:tc>
                <a:extLst>
                  <a:ext uri="{0D108BD9-81ED-4DB2-BD59-A6C34878D82A}">
                    <a16:rowId xmlns:a16="http://schemas.microsoft.com/office/drawing/2014/main" val="2939849063"/>
                  </a:ext>
                </a:extLst>
              </a:tr>
              <a:tr h="2700620">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500" b="1" dirty="0"/>
                        <a:t>Silhouette Mind Map</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500" b="0" dirty="0"/>
                        <a:t>Explores identity through the use of a visual mind map of ideas.</a:t>
                      </a:r>
                    </a:p>
                    <a:p>
                      <a:endParaRPr lang="en-GB" sz="1500" dirty="0"/>
                    </a:p>
                    <a:p>
                      <a:r>
                        <a:rPr lang="en-GB" sz="1500" b="1" dirty="0"/>
                        <a:t>Artists include:</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500" dirty="0"/>
                        <a:t>Sandra </a:t>
                      </a:r>
                      <a:r>
                        <a:rPr lang="en-GB" sz="1500" dirty="0" err="1"/>
                        <a:t>Chevrier</a:t>
                      </a:r>
                      <a:endParaRPr lang="en-GB" sz="1500" dirty="0"/>
                    </a:p>
                    <a:p>
                      <a:pPr marL="0" marR="0" lvl="0" indent="0" algn="l" defTabSz="1219170" rtl="0" eaLnBrk="1" fontAlgn="auto" latinLnBrk="0" hangingPunct="1">
                        <a:lnSpc>
                          <a:spcPct val="100000"/>
                        </a:lnSpc>
                        <a:spcBef>
                          <a:spcPts val="0"/>
                        </a:spcBef>
                        <a:spcAft>
                          <a:spcPts val="0"/>
                        </a:spcAft>
                        <a:buClrTx/>
                        <a:buSzTx/>
                        <a:buFontTx/>
                        <a:buNone/>
                        <a:tabLst/>
                        <a:defRPr/>
                      </a:pPr>
                      <a:r>
                        <a:rPr lang="en-GB" sz="1500" dirty="0"/>
                        <a:t>Luke Dixon</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500" dirty="0"/>
                        <a:t>Pablo Picasso</a:t>
                      </a:r>
                    </a:p>
                  </a:txBody>
                  <a:tcPr>
                    <a:solidFill>
                      <a:schemeClr val="bg1">
                        <a:lumMod val="85000"/>
                      </a:schemeClr>
                    </a:solidFill>
                  </a:tcPr>
                </a:tc>
                <a:tc rowSpan="4">
                  <a:txBody>
                    <a:bodyPr/>
                    <a:lstStyle/>
                    <a:p>
                      <a:endParaRPr lang="en-GB" sz="1500" dirty="0"/>
                    </a:p>
                  </a:txBody>
                  <a:tcPr>
                    <a:solidFill>
                      <a:schemeClr val="bg1"/>
                    </a:solidFill>
                  </a:tcPr>
                </a:tc>
                <a:tc rowSpan="2">
                  <a:txBody>
                    <a:bodyPr/>
                    <a:lstStyle/>
                    <a:p>
                      <a:endParaRPr lang="en-GB" sz="1500" dirty="0"/>
                    </a:p>
                  </a:txBody>
                  <a:tcPr>
                    <a:solidFill>
                      <a:schemeClr val="bg1"/>
                    </a:solidFill>
                  </a:tcPr>
                </a:tc>
                <a:tc rowSpan="5">
                  <a:txBody>
                    <a:bodyPr/>
                    <a:lstStyle/>
                    <a:p>
                      <a:endParaRPr lang="en-GB" sz="1500" dirty="0"/>
                    </a:p>
                  </a:txBody>
                  <a:tcPr>
                    <a:solidFill>
                      <a:schemeClr val="bg1"/>
                    </a:solidFill>
                  </a:tcPr>
                </a:tc>
                <a:extLst>
                  <a:ext uri="{0D108BD9-81ED-4DB2-BD59-A6C34878D82A}">
                    <a16:rowId xmlns:a16="http://schemas.microsoft.com/office/drawing/2014/main" val="68643681"/>
                  </a:ext>
                </a:extLst>
              </a:tr>
              <a:tr h="1661921">
                <a:tc>
                  <a:txBody>
                    <a:bodyPr/>
                    <a:lstStyle/>
                    <a:p>
                      <a:r>
                        <a:rPr lang="en-GB" sz="1500" b="1" dirty="0"/>
                        <a:t>Mood board (Homework or set task)</a:t>
                      </a:r>
                    </a:p>
                    <a:p>
                      <a:r>
                        <a:rPr lang="en-GB" sz="1500" dirty="0"/>
                        <a:t>A4 (homework) or A3 (set task) page of secondary images and own drawings in colour. </a:t>
                      </a:r>
                    </a:p>
                  </a:txBody>
                  <a:tcPr>
                    <a:solidFill>
                      <a:schemeClr val="bg1">
                        <a:lumMod val="85000"/>
                      </a:schemeClr>
                    </a:solidFill>
                  </a:tcPr>
                </a:tc>
                <a:tc vMerge="1">
                  <a:txBody>
                    <a:bodyPr/>
                    <a:lstStyle/>
                    <a:p>
                      <a:endParaRPr lang="en-GB" sz="1400" dirty="0"/>
                    </a:p>
                  </a:txBody>
                  <a:tcPr>
                    <a:solidFill>
                      <a:schemeClr val="bg1">
                        <a:lumMod val="95000"/>
                      </a:schemeClr>
                    </a:solidFill>
                  </a:tcPr>
                </a:tc>
                <a:tc vMerge="1">
                  <a:txBody>
                    <a:bodyPr/>
                    <a:lstStyle/>
                    <a:p>
                      <a:endParaRPr lang="en-GB" sz="1400" dirty="0"/>
                    </a:p>
                  </a:txBody>
                  <a:tcPr>
                    <a:solidFill>
                      <a:schemeClr val="bg1">
                        <a:lumMod val="95000"/>
                      </a:schemeClr>
                    </a:solidFill>
                  </a:tcPr>
                </a:tc>
                <a:tc vMerge="1">
                  <a:txBody>
                    <a:bodyPr/>
                    <a:lstStyle/>
                    <a:p>
                      <a:endParaRPr lang="en-GB" sz="1600" dirty="0"/>
                    </a:p>
                  </a:txBody>
                  <a:tcPr>
                    <a:solidFill>
                      <a:schemeClr val="bg1">
                        <a:lumMod val="95000"/>
                      </a:schemeClr>
                    </a:solidFill>
                  </a:tcPr>
                </a:tc>
                <a:extLst>
                  <a:ext uri="{0D108BD9-81ED-4DB2-BD59-A6C34878D82A}">
                    <a16:rowId xmlns:a16="http://schemas.microsoft.com/office/drawing/2014/main" val="1043870497"/>
                  </a:ext>
                </a:extLst>
              </a:tr>
              <a:tr h="2440946">
                <a:tc rowSpan="5">
                  <a:txBody>
                    <a:bodyPr/>
                    <a:lstStyle/>
                    <a:p>
                      <a:endParaRPr lang="en-GB" sz="1500" dirty="0"/>
                    </a:p>
                  </a:txBody>
                  <a:tcPr>
                    <a:solidFill>
                      <a:schemeClr val="bg1"/>
                    </a:solidFill>
                  </a:tcPr>
                </a:tc>
                <a:tc vMerge="1">
                  <a:txBody>
                    <a:bodyPr/>
                    <a:lstStyle/>
                    <a:p>
                      <a:endParaRPr lang="en-GB"/>
                    </a:p>
                  </a:txBody>
                  <a:tcPr/>
                </a:tc>
                <a:tc>
                  <a:txBody>
                    <a:bodyPr/>
                    <a:lstStyle/>
                    <a:p>
                      <a:r>
                        <a:rPr lang="en-GB" sz="1500" b="1" dirty="0"/>
                        <a:t>*Artist Copy</a:t>
                      </a:r>
                    </a:p>
                    <a:p>
                      <a:r>
                        <a:rPr lang="en-GB" sz="1500" dirty="0"/>
                        <a:t>Students are to produce an A4 Artist Copy of their chosen artist in the most appropriate material:</a:t>
                      </a:r>
                    </a:p>
                    <a:p>
                      <a:r>
                        <a:rPr lang="en-GB" sz="1500" b="1" dirty="0" err="1"/>
                        <a:t>Chevrier</a:t>
                      </a:r>
                      <a:r>
                        <a:rPr lang="en-GB" sz="1500" b="1" dirty="0"/>
                        <a:t> – Pencil tone and alcohol markers</a:t>
                      </a:r>
                    </a:p>
                    <a:p>
                      <a:r>
                        <a:rPr lang="en-GB" sz="1500" b="1" dirty="0"/>
                        <a:t>Dixon – Colour and Black Pen</a:t>
                      </a:r>
                    </a:p>
                    <a:p>
                      <a:r>
                        <a:rPr lang="en-GB" sz="1500" b="1" dirty="0"/>
                        <a:t>Pablo Picasso – Oil Pastel</a:t>
                      </a:r>
                      <a:endParaRPr lang="en-GB" sz="1500" dirty="0"/>
                    </a:p>
                  </a:txBody>
                  <a:tcPr>
                    <a:solidFill>
                      <a:schemeClr val="bg1">
                        <a:lumMod val="85000"/>
                      </a:schemeClr>
                    </a:solidFill>
                  </a:tcPr>
                </a:tc>
                <a:tc vMerge="1">
                  <a:txBody>
                    <a:bodyPr/>
                    <a:lstStyle/>
                    <a:p>
                      <a:endParaRPr lang="en-GB"/>
                    </a:p>
                  </a:txBody>
                  <a:tcPr/>
                </a:tc>
                <a:extLst>
                  <a:ext uri="{0D108BD9-81ED-4DB2-BD59-A6C34878D82A}">
                    <a16:rowId xmlns:a16="http://schemas.microsoft.com/office/drawing/2014/main" val="2675762731"/>
                  </a:ext>
                </a:extLst>
              </a:tr>
              <a:tr h="3479645">
                <a:tc vMerge="1">
                  <a:txBody>
                    <a:bodyPr/>
                    <a:lstStyle/>
                    <a:p>
                      <a:endParaRPr lang="en-GB" sz="1500" dirty="0"/>
                    </a:p>
                  </a:txBody>
                  <a:tcPr>
                    <a:solidFill>
                      <a:schemeClr val="bg1"/>
                    </a:solidFill>
                  </a:tcPr>
                </a:tc>
                <a:tc vMerge="1">
                  <a:txBody>
                    <a:bodyPr/>
                    <a:lstStyle/>
                    <a:p>
                      <a:endParaRPr lang="en-GB" sz="1600" dirty="0"/>
                    </a:p>
                  </a:txBody>
                  <a:tcPr>
                    <a:solidFill>
                      <a:schemeClr val="bg1"/>
                    </a:solidFill>
                  </a:tcPr>
                </a:tc>
                <a:tc>
                  <a:txBody>
                    <a:bodyPr/>
                    <a:lstStyle/>
                    <a:p>
                      <a:r>
                        <a:rPr lang="en-GB" sz="1500" b="1" dirty="0"/>
                        <a:t>Tonal Self Portrait</a:t>
                      </a:r>
                    </a:p>
                    <a:p>
                      <a:endParaRPr lang="en-GB" sz="1500" dirty="0"/>
                    </a:p>
                    <a:p>
                      <a:r>
                        <a:rPr lang="en-GB" sz="1500" dirty="0"/>
                        <a:t>With reference to their own grayscale self portrait photo, students are guided through the process of using a grid to enlarge and draw out their portrait before adding gentle layers of tone.</a:t>
                      </a:r>
                    </a:p>
                    <a:p>
                      <a:endParaRPr lang="en-GB" sz="1500" dirty="0"/>
                    </a:p>
                    <a:p>
                      <a:r>
                        <a:rPr lang="en-GB" sz="1500" dirty="0"/>
                        <a:t>Appropriate scaffolding is in place through resources and 1:1 support/guidance.</a:t>
                      </a:r>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701246790"/>
                  </a:ext>
                </a:extLst>
              </a:tr>
              <a:tr h="1449689">
                <a:tc vMerge="1">
                  <a:txBody>
                    <a:bodyPr/>
                    <a:lstStyle/>
                    <a:p>
                      <a:endParaRPr lang="en-GB" sz="1600" dirty="0"/>
                    </a:p>
                  </a:txBody>
                  <a:tcPr>
                    <a:solidFill>
                      <a:schemeClr val="bg1"/>
                    </a:solidFill>
                  </a:tcPr>
                </a:tc>
                <a:tc>
                  <a:txBody>
                    <a:bodyPr/>
                    <a:lstStyle/>
                    <a:p>
                      <a:r>
                        <a:rPr lang="en-GB" sz="1500" b="1" dirty="0"/>
                        <a:t>Final Piece Plan</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500" dirty="0"/>
                        <a:t>Detailed method / kit list / drawn and labelled plan to aid final outcome based on the artist of their choosing.</a:t>
                      </a:r>
                    </a:p>
                  </a:txBody>
                  <a:tcPr>
                    <a:solidFill>
                      <a:schemeClr val="bg1">
                        <a:lumMod val="85000"/>
                      </a:schemeClr>
                    </a:solidFill>
                  </a:tcPr>
                </a:tc>
                <a:tc rowSpan="3">
                  <a:txBody>
                    <a:bodyPr/>
                    <a:lstStyle/>
                    <a:p>
                      <a:endParaRPr lang="en-GB" sz="15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4275964442"/>
                  </a:ext>
                </a:extLst>
              </a:tr>
              <a:tr h="882896">
                <a:tc vMerge="1">
                  <a:txBody>
                    <a:bodyPr/>
                    <a:lstStyle/>
                    <a:p>
                      <a:endParaRPr lang="en-GB"/>
                    </a:p>
                  </a:txBody>
                  <a:tcPr/>
                </a:tc>
                <a:tc rowSpan="2">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500" dirty="0"/>
                    </a:p>
                  </a:txBody>
                  <a:tcPr>
                    <a:solidFill>
                      <a:schemeClr val="bg1"/>
                    </a:solidFill>
                  </a:tcPr>
                </a:tc>
                <a:tc vMerge="1">
                  <a:txBody>
                    <a:bodyPr/>
                    <a:lstStyle/>
                    <a:p>
                      <a:endParaRPr lang="en-GB"/>
                    </a:p>
                  </a:txBody>
                  <a:tcPr/>
                </a:tc>
                <a:tc>
                  <a:txBody>
                    <a:bodyPr/>
                    <a:lstStyle/>
                    <a:p>
                      <a:r>
                        <a:rPr lang="en-GB" sz="1500" b="1" dirty="0"/>
                        <a:t>Final Piece</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500" dirty="0"/>
                        <a:t>Final outcome based on the artist of their choosing.</a:t>
                      </a:r>
                      <a:endParaRPr lang="en-GB" sz="1600" dirty="0"/>
                    </a:p>
                  </a:txBody>
                  <a:tcPr>
                    <a:solidFill>
                      <a:schemeClr val="bg1">
                        <a:lumMod val="85000"/>
                      </a:schemeClr>
                    </a:solidFill>
                  </a:tcPr>
                </a:tc>
                <a:extLst>
                  <a:ext uri="{0D108BD9-81ED-4DB2-BD59-A6C34878D82A}">
                    <a16:rowId xmlns:a16="http://schemas.microsoft.com/office/drawing/2014/main" val="833363725"/>
                  </a:ext>
                </a:extLst>
              </a:tr>
              <a:tr h="882896">
                <a:tc vMerge="1">
                  <a:txBody>
                    <a:bodyPr/>
                    <a:lstStyle/>
                    <a:p>
                      <a:endParaRPr lang="en-GB" sz="1600" dirty="0"/>
                    </a:p>
                  </a:txBody>
                  <a:tcPr>
                    <a:solidFill>
                      <a:schemeClr val="bg1"/>
                    </a:solidFill>
                  </a:tcPr>
                </a:tc>
                <a:tc vMerge="1">
                  <a:txBody>
                    <a:bodyPr/>
                    <a:lstStyle/>
                    <a:p>
                      <a:endParaRPr lang="en-GB" sz="1400" dirty="0"/>
                    </a:p>
                  </a:txBody>
                  <a:tcPr>
                    <a:solidFill>
                      <a:schemeClr val="bg1">
                        <a:lumMod val="95000"/>
                      </a:schemeClr>
                    </a:solidFill>
                  </a:tcPr>
                </a:tc>
                <a:tc vMerge="1">
                  <a:txBody>
                    <a:bodyPr/>
                    <a:lstStyle/>
                    <a:p>
                      <a:endParaRPr lang="en-GB" sz="1600" dirty="0"/>
                    </a:p>
                  </a:txBody>
                  <a:tcPr>
                    <a:solidFill>
                      <a:schemeClr val="bg1"/>
                    </a:solidFill>
                  </a:tcPr>
                </a:tc>
                <a:tc>
                  <a:txBody>
                    <a:bodyPr/>
                    <a:lstStyle/>
                    <a:p>
                      <a:r>
                        <a:rPr lang="en-GB" sz="1500" b="1" dirty="0"/>
                        <a:t>Evaluation</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500" dirty="0"/>
                        <a:t>Written account of the project detailing tasks and learning </a:t>
                      </a:r>
                    </a:p>
                  </a:txBody>
                  <a:tcPr>
                    <a:solidFill>
                      <a:schemeClr val="bg1">
                        <a:lumMod val="85000"/>
                      </a:schemeClr>
                    </a:solidFill>
                  </a:tcPr>
                </a:tc>
                <a:extLst>
                  <a:ext uri="{0D108BD9-81ED-4DB2-BD59-A6C34878D82A}">
                    <a16:rowId xmlns:a16="http://schemas.microsoft.com/office/drawing/2014/main" val="814299626"/>
                  </a:ext>
                </a:extLst>
              </a:tr>
            </a:tbl>
          </a:graphicData>
        </a:graphic>
      </p:graphicFrame>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1061112" y="13798387"/>
            <a:ext cx="831764" cy="730566"/>
          </a:xfrm>
          <a:prstGeom prst="rect">
            <a:avLst/>
          </a:prstGeom>
        </p:spPr>
      </p:pic>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11160820" y="6626632"/>
            <a:ext cx="831764" cy="730566"/>
          </a:xfrm>
          <a:prstGeom prst="rect">
            <a:avLst/>
          </a:prstGeom>
        </p:spPr>
      </p:pic>
      <p:pic>
        <p:nvPicPr>
          <p:cNvPr id="23" name="Picture 22">
            <a:extLst>
              <a:ext uri="{FF2B5EF4-FFF2-40B4-BE49-F238E27FC236}">
                <a16:creationId xmlns:a16="http://schemas.microsoft.com/office/drawing/2014/main" id="{34E7D8A5-0048-4009-900E-49DF04E3F456}"/>
              </a:ext>
            </a:extLst>
          </p:cNvPr>
          <p:cNvPicPr>
            <a:picLocks noChangeAspect="1"/>
          </p:cNvPicPr>
          <p:nvPr/>
        </p:nvPicPr>
        <p:blipFill>
          <a:blip r:embed="rId3"/>
          <a:stretch>
            <a:fillRect/>
          </a:stretch>
        </p:blipFill>
        <p:spPr>
          <a:xfrm rot="10800000">
            <a:off x="9459136" y="1434400"/>
            <a:ext cx="1415782" cy="1372211"/>
          </a:xfrm>
          <a:prstGeom prst="rect">
            <a:avLst/>
          </a:prstGeom>
        </p:spPr>
      </p:pic>
      <p:sp>
        <p:nvSpPr>
          <p:cNvPr id="2" name="TextBox 1">
            <a:extLst>
              <a:ext uri="{FF2B5EF4-FFF2-40B4-BE49-F238E27FC236}">
                <a16:creationId xmlns:a16="http://schemas.microsoft.com/office/drawing/2014/main" id="{4B2D9D16-C6CB-15F0-584E-5A4B68B2F382}"/>
              </a:ext>
            </a:extLst>
          </p:cNvPr>
          <p:cNvSpPr txBox="1"/>
          <p:nvPr/>
        </p:nvSpPr>
        <p:spPr>
          <a:xfrm>
            <a:off x="2000092" y="15326303"/>
            <a:ext cx="1746952" cy="830997"/>
          </a:xfrm>
          <a:prstGeom prst="rect">
            <a:avLst/>
          </a:prstGeom>
          <a:noFill/>
        </p:spPr>
        <p:txBody>
          <a:bodyPr wrap="square" rtlCol="0">
            <a:spAutoFit/>
          </a:bodyPr>
          <a:lstStyle/>
          <a:p>
            <a:r>
              <a:rPr lang="en-GB" sz="1200" dirty="0">
                <a:latin typeface="Arial Nova" panose="020B0504020202020204" pitchFamily="34" charset="0"/>
              </a:rPr>
              <a:t>#FineArt</a:t>
            </a:r>
          </a:p>
          <a:p>
            <a:r>
              <a:rPr lang="en-GB" sz="1200" dirty="0">
                <a:latin typeface="Arial Nova" panose="020B0504020202020204" pitchFamily="34" charset="0"/>
              </a:rPr>
              <a:t>#TextileDesign</a:t>
            </a:r>
          </a:p>
          <a:p>
            <a:r>
              <a:rPr lang="en-GB" sz="1200" dirty="0">
                <a:latin typeface="Arial Nova" panose="020B0504020202020204" pitchFamily="34" charset="0"/>
              </a:rPr>
              <a:t>#3DDesign</a:t>
            </a:r>
          </a:p>
          <a:p>
            <a:r>
              <a:rPr lang="en-GB" sz="1200" dirty="0">
                <a:latin typeface="Arial Nova" panose="020B0504020202020204" pitchFamily="34" charset="0"/>
              </a:rPr>
              <a:t>#Hospitality&amp;Catering</a:t>
            </a:r>
          </a:p>
        </p:txBody>
      </p:sp>
    </p:spTree>
    <p:extLst>
      <p:ext uri="{BB962C8B-B14F-4D97-AF65-F5344CB8AC3E}">
        <p14:creationId xmlns:p14="http://schemas.microsoft.com/office/powerpoint/2010/main" val="20683511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3903C0A2-C801-4116-9732-DDC795FE048E}"/>
              </a:ext>
            </a:extLst>
          </p:cNvPr>
          <p:cNvSpPr/>
          <p:nvPr/>
        </p:nvSpPr>
        <p:spPr>
          <a:xfrm>
            <a:off x="408562" y="6182139"/>
            <a:ext cx="11374876" cy="910088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9943BB2C-229E-4D77-A9B2-D3AECDC9BC61}"/>
              </a:ext>
            </a:extLst>
          </p:cNvPr>
          <p:cNvSpPr/>
          <p:nvPr/>
        </p:nvSpPr>
        <p:spPr>
          <a:xfrm>
            <a:off x="408562" y="350201"/>
            <a:ext cx="11342451" cy="5573521"/>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450717" y="380321"/>
            <a:ext cx="9465947" cy="15166502"/>
          </a:xfrm>
        </p:spPr>
        <p:txBody>
          <a:bodyPr>
            <a:normAutofit lnSpcReduction="10000"/>
          </a:bodyPr>
          <a:lstStyle/>
          <a:p>
            <a:pPr marL="0" indent="0" algn="ctr">
              <a:buNone/>
            </a:pPr>
            <a:r>
              <a:rPr lang="en-GB" sz="2000" dirty="0">
                <a:latin typeface="Impact" panose="020B0806030902050204" pitchFamily="34" charset="0"/>
              </a:rPr>
              <a:t>YEAR 9: Portraiture extension - Intent</a:t>
            </a:r>
          </a:p>
          <a:p>
            <a:pPr marL="0" indent="0">
              <a:buNone/>
            </a:pPr>
            <a:r>
              <a:rPr lang="en-GB" sz="1800" b="1" u="sng" dirty="0">
                <a:latin typeface="Arial Nova" panose="020B0504020202020204" pitchFamily="34" charset="0"/>
              </a:rPr>
              <a:t>Specialist Subject:</a:t>
            </a:r>
            <a:r>
              <a:rPr lang="en-GB" sz="1800" b="1" dirty="0">
                <a:latin typeface="Arial Nova" panose="020B0504020202020204" pitchFamily="34" charset="0"/>
              </a:rPr>
              <a:t> Fine Art</a:t>
            </a:r>
          </a:p>
          <a:p>
            <a:pPr marL="0" indent="0">
              <a:buNone/>
            </a:pPr>
            <a:r>
              <a:rPr lang="en-GB" sz="1400" b="1" u="sng" dirty="0">
                <a:latin typeface="Arial Nova" panose="020B0504020202020204" pitchFamily="34" charset="0"/>
              </a:rPr>
              <a:t>Knowledge / Skills / Understanding Acquired:</a:t>
            </a:r>
          </a:p>
          <a:p>
            <a:pPr marL="0" indent="0">
              <a:buNone/>
            </a:pPr>
            <a:r>
              <a:rPr lang="en-GB" sz="1400" b="1" dirty="0">
                <a:latin typeface="Arial Nova" panose="020B0504020202020204" pitchFamily="34" charset="0"/>
              </a:rPr>
              <a:t>AO1 – </a:t>
            </a:r>
            <a:r>
              <a:rPr lang="en-GB" sz="1400" dirty="0">
                <a:latin typeface="Arial Nova" panose="020B0504020202020204" pitchFamily="34" charset="0"/>
              </a:rPr>
              <a:t>Develop ideas through investigations, demonstrating basic critical understanding of sources</a:t>
            </a:r>
          </a:p>
          <a:p>
            <a:pPr marL="0" indent="0">
              <a:buNone/>
            </a:pPr>
            <a:r>
              <a:rPr lang="en-GB" sz="1400" b="1" dirty="0">
                <a:latin typeface="Arial Nova" panose="020B0504020202020204" pitchFamily="34" charset="0"/>
              </a:rPr>
              <a:t>AO2 – </a:t>
            </a:r>
            <a:r>
              <a:rPr lang="en-GB" sz="1400" dirty="0">
                <a:latin typeface="Arial Nova" panose="020B0504020202020204" pitchFamily="34" charset="0"/>
              </a:rPr>
              <a:t>Refine work by exploring and experimenting with own primary sources </a:t>
            </a:r>
          </a:p>
          <a:p>
            <a:pPr marL="0" indent="0">
              <a:buNone/>
            </a:pPr>
            <a:r>
              <a:rPr lang="en-GB" sz="1400" b="1" dirty="0">
                <a:latin typeface="Arial Nova" panose="020B0504020202020204" pitchFamily="34" charset="0"/>
              </a:rPr>
              <a:t>AO3 – </a:t>
            </a:r>
            <a:r>
              <a:rPr lang="en-GB" sz="1400" dirty="0">
                <a:latin typeface="Arial Nova" panose="020B0504020202020204" pitchFamily="34" charset="0"/>
              </a:rPr>
              <a:t>Record observations demonstrating accurate use of shape, form, tone, and texture. Use primary sources to demonstrate skill in proportion, scale, and composition.</a:t>
            </a:r>
            <a:endParaRPr lang="en-GB" sz="1400" b="1" dirty="0">
              <a:latin typeface="Arial Nova" panose="020B0504020202020204" pitchFamily="34" charset="0"/>
            </a:endParaRPr>
          </a:p>
          <a:p>
            <a:pPr marL="0" indent="0">
              <a:buNone/>
            </a:pPr>
            <a:r>
              <a:rPr lang="en-GB" sz="1400" b="1" dirty="0">
                <a:latin typeface="Arial Nova" panose="020B0504020202020204" pitchFamily="34" charset="0"/>
              </a:rPr>
              <a:t>AO4 – </a:t>
            </a:r>
            <a:r>
              <a:rPr lang="en-GB" sz="1400" dirty="0">
                <a:latin typeface="Arial Nova" panose="020B0504020202020204" pitchFamily="34" charset="0"/>
              </a:rPr>
              <a:t>Present a personal and meaningful response that realises intentions and demonstrates firm understanding of visual language</a:t>
            </a:r>
            <a:endParaRPr lang="en-GB" sz="1400" b="1" dirty="0">
              <a:latin typeface="Arial Nova" panose="020B0504020202020204" pitchFamily="34" charset="0"/>
            </a:endParaRPr>
          </a:p>
          <a:p>
            <a:pPr marL="0" indent="0">
              <a:buNone/>
            </a:pPr>
            <a:r>
              <a:rPr lang="en-GB" sz="1400" b="1" u="sng" dirty="0">
                <a:latin typeface="Arial Nova" panose="020B0504020202020204" pitchFamily="34" charset="0"/>
              </a:rPr>
              <a:t>Links to Previous Study:</a:t>
            </a:r>
          </a:p>
          <a:p>
            <a:pPr marL="0" indent="0">
              <a:buNone/>
            </a:pPr>
            <a:r>
              <a:rPr lang="en-GB" sz="1400" dirty="0">
                <a:latin typeface="Arial Nova" panose="020B0604020202020204" pitchFamily="34" charset="0"/>
              </a:rPr>
              <a:t>During Year 9, students will now be expected to challenge themselves to use more advanced and unpredictable tools in order to develop a confident explorative approach – they will also work towards a more independent outcome. ADT projects at </a:t>
            </a:r>
            <a:r>
              <a:rPr lang="en-GB" sz="1400" dirty="0" err="1">
                <a:latin typeface="Arial Nova" panose="020B0604020202020204" pitchFamily="34" charset="0"/>
              </a:rPr>
              <a:t>Limehurst</a:t>
            </a:r>
            <a:r>
              <a:rPr lang="en-GB" sz="1400" dirty="0">
                <a:latin typeface="Arial Nova" panose="020B0604020202020204" pitchFamily="34" charset="0"/>
              </a:rPr>
              <a:t> aim to develop confidence, working structures, practical skills, and interest. As we by now know pupils strengths and areas for development well, we are able to provide further stretch and challenge with a targeted approach, and offer support for a personal and independent project. </a:t>
            </a:r>
          </a:p>
          <a:p>
            <a:pPr marL="0" indent="0">
              <a:buNone/>
            </a:pPr>
            <a:r>
              <a:rPr lang="en-GB" sz="1400" b="1" u="sng" dirty="0">
                <a:latin typeface="Arial Nova" panose="020B0504020202020204" pitchFamily="34" charset="0"/>
              </a:rPr>
              <a:t>Links to Future Study and the Wider World: </a:t>
            </a:r>
          </a:p>
          <a:p>
            <a:pPr marL="0" indent="0">
              <a:buNone/>
            </a:pPr>
            <a:r>
              <a:rPr lang="en-GB" sz="1400" dirty="0">
                <a:latin typeface="Arial Nova" panose="020B0504020202020204" pitchFamily="34" charset="0"/>
              </a:rPr>
              <a:t>After developing a range of advanced practical skills during Y9, pupils make a choice of specialist area to join for their final KS3 project. They develop key-skills required for GCSE, with a focus on building confident working practices across AO1-3. Key employability / transferable skills include:  Critical thinking skills / Cognitive flexibility / Aspiration. We also study a range of ADT professionals during this project and link them to our own practice using in-depth analytical skills.  </a:t>
            </a:r>
          </a:p>
          <a:p>
            <a:pPr marL="0" indent="0" algn="ctr">
              <a:buNone/>
            </a:pPr>
            <a:br>
              <a:rPr lang="en-GB" sz="2000" b="1" dirty="0">
                <a:latin typeface="Arial Nova" panose="020B0504020202020204" pitchFamily="34" charset="0"/>
              </a:rPr>
            </a:br>
            <a:endParaRPr lang="en-GB" sz="2000" b="1" dirty="0">
              <a:latin typeface="Arial Nova" panose="020B0504020202020204" pitchFamily="34" charset="0"/>
            </a:endParaRPr>
          </a:p>
          <a:p>
            <a:pPr marL="0" indent="0" algn="ctr">
              <a:buNone/>
            </a:pPr>
            <a:r>
              <a:rPr lang="en-GB" sz="2000" dirty="0">
                <a:latin typeface="Impact" panose="020B0806030902050204" pitchFamily="34" charset="0"/>
              </a:rPr>
              <a:t>Portraiture extension Project: Implementation </a:t>
            </a:r>
          </a:p>
          <a:p>
            <a:pPr marL="0" indent="0">
              <a:buNone/>
            </a:pPr>
            <a:r>
              <a:rPr lang="en-GB" sz="1600" b="1" u="sng" dirty="0">
                <a:latin typeface="Arial Nova" panose="020B0504020202020204" pitchFamily="34" charset="0"/>
              </a:rPr>
              <a:t>Number of Lessons:</a:t>
            </a:r>
            <a:r>
              <a:rPr lang="en-GB" sz="1600" b="1" dirty="0">
                <a:latin typeface="Arial Nova" panose="020B0504020202020204" pitchFamily="34" charset="0"/>
              </a:rPr>
              <a:t> </a:t>
            </a:r>
            <a:r>
              <a:rPr lang="en-GB" sz="1600" dirty="0">
                <a:latin typeface="Arial Nova" panose="020B0504020202020204" pitchFamily="34" charset="0"/>
              </a:rPr>
              <a:t>24 lessons / 8 weeks (A Band) 30 lessons / 10 weeks (B Band)</a:t>
            </a:r>
            <a:endParaRPr lang="en-GB" sz="1600" b="1" u="sng" dirty="0">
              <a:latin typeface="Arial Nova" panose="020B0504020202020204" pitchFamily="34" charset="0"/>
            </a:endParaRPr>
          </a:p>
          <a:p>
            <a:pPr marL="0" indent="0">
              <a:buNone/>
            </a:pPr>
            <a:r>
              <a:rPr lang="en-GB" sz="1600" b="1" u="sng" dirty="0">
                <a:latin typeface="Arial Nova" panose="020B0504020202020204" pitchFamily="34" charset="0"/>
              </a:rPr>
              <a:t>Sequence of Lessons </a:t>
            </a:r>
          </a:p>
          <a:p>
            <a:pPr marL="0" indent="0" algn="ctr">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400" b="1" u="sng" dirty="0">
              <a:latin typeface="Arial Nova" panose="020B0504020202020204" pitchFamily="34" charset="0"/>
            </a:endParaRPr>
          </a:p>
          <a:p>
            <a:pPr marL="0" indent="0">
              <a:buNone/>
            </a:pPr>
            <a:endParaRPr lang="en-GB" sz="1400" b="1" u="sng" dirty="0">
              <a:latin typeface="Arial Nova" panose="020B0504020202020204" pitchFamily="34" charset="0"/>
            </a:endParaRPr>
          </a:p>
          <a:p>
            <a:pPr marL="0" indent="0">
              <a:buNone/>
            </a:pPr>
            <a:r>
              <a:rPr lang="en-GB" sz="1400" b="1" u="sng" dirty="0">
                <a:latin typeface="Arial Nova" panose="020B0504020202020204" pitchFamily="34" charset="0"/>
              </a:rPr>
              <a:t>Main Resources:</a:t>
            </a:r>
          </a:p>
          <a:p>
            <a:pPr marL="0" indent="0">
              <a:buNone/>
            </a:pPr>
            <a:r>
              <a:rPr lang="en-GB" sz="1400" dirty="0">
                <a:latin typeface="Arial Nova" panose="020B0504020202020204" pitchFamily="34" charset="0"/>
              </a:rPr>
              <a:t>PowerPoint / Exemplar work (Teacher and Peer – Various levels) / Research Frame / Artist Research Support on Teams</a:t>
            </a:r>
            <a:endParaRPr lang="en-GB" sz="1400" b="1" u="sng" dirty="0">
              <a:latin typeface="Arial Nova" panose="020B0504020202020204" pitchFamily="34" charset="0"/>
            </a:endParaRPr>
          </a:p>
          <a:p>
            <a:pPr marL="0" indent="0">
              <a:buNone/>
            </a:pPr>
            <a:r>
              <a:rPr lang="en-GB" sz="1400" b="1" u="sng" dirty="0">
                <a:latin typeface="Arial Nova" panose="020B0504020202020204" pitchFamily="34" charset="0"/>
              </a:rPr>
              <a:t>Methods of Assessment:</a:t>
            </a:r>
          </a:p>
          <a:p>
            <a:pPr marL="0" indent="0">
              <a:buNone/>
            </a:pPr>
            <a:r>
              <a:rPr lang="en-GB" sz="1400" dirty="0">
                <a:latin typeface="Arial Nova" panose="020B0504020202020204" pitchFamily="34" charset="0"/>
              </a:rPr>
              <a:t>A3 grey front sheet with grading, feedback, targets, built in DIRT, and re-grades – This is a mixture of Teacher / Self / Peer assessment with plenty of 1:1 opportunities mirroring KS4 / 5 ‘Critique’ style tutor appointments</a:t>
            </a:r>
            <a:endParaRPr lang="en-GB" sz="1400" b="1" u="sng" dirty="0">
              <a:latin typeface="Arial Nova" panose="020B0504020202020204" pitchFamily="34" charset="0"/>
            </a:endParaRPr>
          </a:p>
          <a:p>
            <a:pPr marL="0" indent="0">
              <a:buNone/>
            </a:pPr>
            <a:r>
              <a:rPr lang="en-GB" sz="1400" b="1" u="sng" dirty="0">
                <a:latin typeface="Arial Nova" panose="020B0504020202020204" pitchFamily="34" charset="0"/>
              </a:rPr>
              <a:t>Use of assessment Results:</a:t>
            </a:r>
          </a:p>
          <a:p>
            <a:pPr marL="0" indent="0">
              <a:buNone/>
            </a:pPr>
            <a:r>
              <a:rPr lang="en-GB" sz="1400" dirty="0">
                <a:latin typeface="Arial Nova" panose="020B0504020202020204" pitchFamily="34" charset="0"/>
              </a:rPr>
              <a:t>Updated on Go4Schools / Recorded on above sheet for pupil use / Added on class RAG tracker to pin-point areas of most impact / Added to folder which rotates as communication to all ADT areas</a:t>
            </a:r>
          </a:p>
          <a:p>
            <a:endParaRPr lang="en-GB" dirty="0"/>
          </a:p>
        </p:txBody>
      </p:sp>
      <p:sp>
        <p:nvSpPr>
          <p:cNvPr id="6" name="TextBox 5">
            <a:extLst>
              <a:ext uri="{FF2B5EF4-FFF2-40B4-BE49-F238E27FC236}">
                <a16:creationId xmlns:a16="http://schemas.microsoft.com/office/drawing/2014/main" id="{100D8A88-E9F7-433E-890B-C37DCFEE1EC1}"/>
              </a:ext>
            </a:extLst>
          </p:cNvPr>
          <p:cNvSpPr txBox="1"/>
          <p:nvPr/>
        </p:nvSpPr>
        <p:spPr>
          <a:xfrm>
            <a:off x="-299148" y="15367405"/>
            <a:ext cx="2448964" cy="748795"/>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Navigating ADT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3"/>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4"/>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5"/>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6"/>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7"/>
          <a:srcRect t="16701" b="12155"/>
          <a:stretch/>
        </p:blipFill>
        <p:spPr>
          <a:xfrm rot="5400000">
            <a:off x="7304876" y="2664952"/>
            <a:ext cx="7519735" cy="2254512"/>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8">
            <a:clrChange>
              <a:clrFrom>
                <a:srgbClr val="FFFFFF"/>
              </a:clrFrom>
              <a:clrTo>
                <a:srgbClr val="FFFFFF">
                  <a:alpha val="0"/>
                </a:srgbClr>
              </a:clrTo>
            </a:clrChange>
          </a:blip>
          <a:srcRect b="9167"/>
          <a:stretch/>
        </p:blipFill>
        <p:spPr>
          <a:xfrm>
            <a:off x="11064743" y="709177"/>
            <a:ext cx="707095" cy="621065"/>
          </a:xfrm>
          <a:prstGeom prst="rect">
            <a:avLst/>
          </a:prstGeom>
        </p:spPr>
      </p:pic>
      <p:pic>
        <p:nvPicPr>
          <p:cNvPr id="22" name="Picture 21">
            <a:extLst>
              <a:ext uri="{FF2B5EF4-FFF2-40B4-BE49-F238E27FC236}">
                <a16:creationId xmlns:a16="http://schemas.microsoft.com/office/drawing/2014/main" id="{CB729412-91D3-4745-8116-A56E12BD3D42}"/>
              </a:ext>
            </a:extLst>
          </p:cNvPr>
          <p:cNvPicPr>
            <a:picLocks noChangeAspect="1"/>
          </p:cNvPicPr>
          <p:nvPr/>
        </p:nvPicPr>
        <p:blipFill rotWithShape="1">
          <a:blip r:embed="rId7"/>
          <a:srcRect t="16701" b="12155"/>
          <a:stretch/>
        </p:blipFill>
        <p:spPr>
          <a:xfrm rot="16200000" flipV="1">
            <a:off x="7188828" y="10279850"/>
            <a:ext cx="7751833" cy="2254511"/>
          </a:xfrm>
          <a:prstGeom prst="rect">
            <a:avLst/>
          </a:prstGeom>
        </p:spPr>
      </p:pic>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1061112" y="13798387"/>
            <a:ext cx="831764" cy="730566"/>
          </a:xfrm>
          <a:prstGeom prst="rect">
            <a:avLst/>
          </a:prstGeom>
        </p:spPr>
      </p:pic>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11160820" y="6626632"/>
            <a:ext cx="831764" cy="730566"/>
          </a:xfrm>
          <a:prstGeom prst="rect">
            <a:avLst/>
          </a:prstGeom>
        </p:spPr>
      </p:pic>
      <p:pic>
        <p:nvPicPr>
          <p:cNvPr id="23" name="Picture 22">
            <a:extLst>
              <a:ext uri="{FF2B5EF4-FFF2-40B4-BE49-F238E27FC236}">
                <a16:creationId xmlns:a16="http://schemas.microsoft.com/office/drawing/2014/main" id="{AE6EC39C-781C-4FCA-8939-6D530CCF1759}"/>
              </a:ext>
            </a:extLst>
          </p:cNvPr>
          <p:cNvPicPr>
            <a:picLocks noChangeAspect="1"/>
          </p:cNvPicPr>
          <p:nvPr/>
        </p:nvPicPr>
        <p:blipFill>
          <a:blip r:embed="rId3"/>
          <a:stretch>
            <a:fillRect/>
          </a:stretch>
        </p:blipFill>
        <p:spPr>
          <a:xfrm rot="10800000">
            <a:off x="8757596" y="23071"/>
            <a:ext cx="1415782" cy="1372211"/>
          </a:xfrm>
          <a:prstGeom prst="rect">
            <a:avLst/>
          </a:prstGeom>
        </p:spPr>
      </p:pic>
      <p:graphicFrame>
        <p:nvGraphicFramePr>
          <p:cNvPr id="24" name="Table 23">
            <a:extLst>
              <a:ext uri="{FF2B5EF4-FFF2-40B4-BE49-F238E27FC236}">
                <a16:creationId xmlns:a16="http://schemas.microsoft.com/office/drawing/2014/main" id="{61E5417D-8021-4CC6-BA4D-0DDC2EF5A541}"/>
              </a:ext>
            </a:extLst>
          </p:cNvPr>
          <p:cNvGraphicFramePr>
            <a:graphicFrameLocks noGrp="1"/>
          </p:cNvGraphicFramePr>
          <p:nvPr/>
        </p:nvGraphicFramePr>
        <p:xfrm>
          <a:off x="632959" y="7753518"/>
          <a:ext cx="10217092" cy="4536157"/>
        </p:xfrm>
        <a:graphic>
          <a:graphicData uri="http://schemas.openxmlformats.org/drawingml/2006/table">
            <a:tbl>
              <a:tblPr firstRow="1" bandRow="1">
                <a:tableStyleId>{5940675A-B579-460E-94D1-54222C63F5DA}</a:tableStyleId>
              </a:tblPr>
              <a:tblGrid>
                <a:gridCol w="2554273">
                  <a:extLst>
                    <a:ext uri="{9D8B030D-6E8A-4147-A177-3AD203B41FA5}">
                      <a16:colId xmlns:a16="http://schemas.microsoft.com/office/drawing/2014/main" val="860903560"/>
                    </a:ext>
                  </a:extLst>
                </a:gridCol>
                <a:gridCol w="2554273">
                  <a:extLst>
                    <a:ext uri="{9D8B030D-6E8A-4147-A177-3AD203B41FA5}">
                      <a16:colId xmlns:a16="http://schemas.microsoft.com/office/drawing/2014/main" val="966298568"/>
                    </a:ext>
                  </a:extLst>
                </a:gridCol>
                <a:gridCol w="2554273">
                  <a:extLst>
                    <a:ext uri="{9D8B030D-6E8A-4147-A177-3AD203B41FA5}">
                      <a16:colId xmlns:a16="http://schemas.microsoft.com/office/drawing/2014/main" val="3462729128"/>
                    </a:ext>
                  </a:extLst>
                </a:gridCol>
                <a:gridCol w="2554273">
                  <a:extLst>
                    <a:ext uri="{9D8B030D-6E8A-4147-A177-3AD203B41FA5}">
                      <a16:colId xmlns:a16="http://schemas.microsoft.com/office/drawing/2014/main" val="3955469802"/>
                    </a:ext>
                  </a:extLst>
                </a:gridCol>
              </a:tblGrid>
              <a:tr h="369096">
                <a:tc>
                  <a:txBody>
                    <a:bodyPr/>
                    <a:lstStyle/>
                    <a:p>
                      <a:pPr algn="ctr"/>
                      <a:r>
                        <a:rPr lang="en-GB" sz="1600" b="1" dirty="0"/>
                        <a:t>AO1 – Develop </a:t>
                      </a:r>
                    </a:p>
                  </a:txBody>
                  <a:tcPr>
                    <a:solidFill>
                      <a:schemeClr val="bg1">
                        <a:lumMod val="65000"/>
                      </a:schemeClr>
                    </a:solidFill>
                  </a:tcPr>
                </a:tc>
                <a:tc>
                  <a:txBody>
                    <a:bodyPr/>
                    <a:lstStyle/>
                    <a:p>
                      <a:pPr algn="ctr"/>
                      <a:r>
                        <a:rPr lang="en-GB" sz="1600" b="1" dirty="0"/>
                        <a:t>AO2 – Refine</a:t>
                      </a:r>
                    </a:p>
                  </a:txBody>
                  <a:tcPr>
                    <a:solidFill>
                      <a:schemeClr val="bg1">
                        <a:lumMod val="65000"/>
                      </a:schemeClr>
                    </a:solidFill>
                  </a:tcPr>
                </a:tc>
                <a:tc>
                  <a:txBody>
                    <a:bodyPr/>
                    <a:lstStyle/>
                    <a:p>
                      <a:pPr algn="ctr"/>
                      <a:r>
                        <a:rPr lang="en-GB" sz="1600" b="1" dirty="0"/>
                        <a:t>AO3 – Record </a:t>
                      </a:r>
                    </a:p>
                  </a:txBody>
                  <a:tcPr>
                    <a:solidFill>
                      <a:schemeClr val="bg1">
                        <a:lumMod val="65000"/>
                      </a:schemeClr>
                    </a:solidFill>
                  </a:tcPr>
                </a:tc>
                <a:tc>
                  <a:txBody>
                    <a:bodyPr/>
                    <a:lstStyle/>
                    <a:p>
                      <a:pPr algn="ctr"/>
                      <a:r>
                        <a:rPr lang="en-GB" sz="1600" b="1" dirty="0"/>
                        <a:t>AO4 – Present </a:t>
                      </a:r>
                    </a:p>
                  </a:txBody>
                  <a:tcPr>
                    <a:solidFill>
                      <a:schemeClr val="bg1">
                        <a:lumMod val="65000"/>
                      </a:schemeClr>
                    </a:solidFill>
                  </a:tcPr>
                </a:tc>
                <a:extLst>
                  <a:ext uri="{0D108BD9-81ED-4DB2-BD59-A6C34878D82A}">
                    <a16:rowId xmlns:a16="http://schemas.microsoft.com/office/drawing/2014/main" val="2939849063"/>
                  </a:ext>
                </a:extLst>
              </a:tr>
              <a:tr h="570421">
                <a:tc rowSpan="2">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400" b="0" dirty="0"/>
                        <a:t>Artist research and visual analysis</a:t>
                      </a:r>
                    </a:p>
                  </a:txBody>
                  <a:tcPr>
                    <a:solidFill>
                      <a:schemeClr val="bg2">
                        <a:lumMod val="90000"/>
                      </a:schemeClr>
                    </a:solidFill>
                  </a:tcPr>
                </a:tc>
                <a:tc gridSpan="2">
                  <a:txBody>
                    <a:bodyPr/>
                    <a:lstStyle/>
                    <a:p>
                      <a:r>
                        <a:rPr lang="en-GB" sz="1400" b="0" dirty="0"/>
                        <a:t>Drawing from direct observation using different media and methods of recording</a:t>
                      </a:r>
                    </a:p>
                  </a:txBody>
                  <a:tcPr anchor="ctr">
                    <a:lnB w="12700" cap="flat" cmpd="sng" algn="ctr">
                      <a:solidFill>
                        <a:schemeClr val="tx1"/>
                      </a:solidFill>
                      <a:prstDash val="solid"/>
                      <a:round/>
                      <a:headEnd type="none" w="med" len="med"/>
                      <a:tailEnd type="none" w="med" len="med"/>
                    </a:lnB>
                    <a:solidFill>
                      <a:schemeClr val="bg2">
                        <a:lumMod val="90000"/>
                      </a:schemeClr>
                    </a:solidFill>
                  </a:tcPr>
                </a:tc>
                <a:tc hMerge="1">
                  <a:txBody>
                    <a:bodyPr/>
                    <a:lstStyle/>
                    <a:p>
                      <a:endParaRPr dirty="0"/>
                    </a:p>
                  </a:txBody>
                  <a:tcPr>
                    <a:lnB w="12700" cap="flat" cmpd="sng" algn="ctr">
                      <a:solidFill>
                        <a:schemeClr val="tx1"/>
                      </a:solidFill>
                      <a:prstDash val="solid"/>
                      <a:round/>
                      <a:headEnd type="none" w="med" len="med"/>
                      <a:tailEnd type="none" w="med" len="med"/>
                    </a:lnB>
                    <a:solidFill>
                      <a:schemeClr val="bg1"/>
                    </a:solidFill>
                  </a:tcPr>
                </a:tc>
                <a:tc rowSpan="4">
                  <a:txBody>
                    <a:bodyPr/>
                    <a:lstStyle/>
                    <a:p>
                      <a:endParaRPr lang="en-GB" sz="1600" b="0" dirty="0"/>
                    </a:p>
                  </a:txBody>
                  <a:tcPr>
                    <a:solidFill>
                      <a:schemeClr val="bg1"/>
                    </a:solidFill>
                  </a:tcPr>
                </a:tc>
                <a:extLst>
                  <a:ext uri="{0D108BD9-81ED-4DB2-BD59-A6C34878D82A}">
                    <a16:rowId xmlns:a16="http://schemas.microsoft.com/office/drawing/2014/main" val="68643681"/>
                  </a:ext>
                </a:extLst>
              </a:tr>
              <a:tr h="570421">
                <a:tc vMerge="1">
                  <a:txBody>
                    <a:bodyPr/>
                    <a:lstStyle/>
                    <a:p>
                      <a:endParaRPr lang="en-GB" sz="1400" b="0" dirty="0"/>
                    </a:p>
                  </a:txBody>
                  <a:tcPr>
                    <a:lnT w="12700" cap="flat" cmpd="sng" algn="ctr">
                      <a:solidFill>
                        <a:schemeClr val="tx1"/>
                      </a:solidFill>
                      <a:prstDash val="solid"/>
                      <a:round/>
                      <a:headEnd type="none" w="med" len="med"/>
                      <a:tailEnd type="none" w="med" len="med"/>
                    </a:lnT>
                    <a:solidFill>
                      <a:schemeClr val="bg1"/>
                    </a:solidFill>
                  </a:tcPr>
                </a:tc>
                <a:tc rowSpan="2">
                  <a:txBody>
                    <a:bodyPr/>
                    <a:lstStyle/>
                    <a:p>
                      <a:r>
                        <a:rPr lang="en-GB" sz="1400" b="0" dirty="0"/>
                        <a:t>Working from observational drawings to create self-portraits in a range of new media, such as monoprint/lino print and acrylic paint.</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rowSpan="3">
                  <a:txBody>
                    <a:bodyPr/>
                    <a:lstStyle/>
                    <a:p>
                      <a:r>
                        <a:rPr lang="en-GB" sz="1600" b="0" dirty="0"/>
                        <a:t>Annotation of work as it progresses, linking own work to artists style and media.</a:t>
                      </a:r>
                    </a:p>
                  </a:txBody>
                  <a:tcPr>
                    <a:lnT w="12700" cap="flat" cmpd="sng" algn="ctr">
                      <a:solidFill>
                        <a:schemeClr val="tx1"/>
                      </a:solidFill>
                      <a:prstDash val="solid"/>
                      <a:round/>
                      <a:headEnd type="none" w="med" len="med"/>
                      <a:tailEnd type="none" w="med" len="med"/>
                    </a:lnT>
                    <a:solidFill>
                      <a:schemeClr val="bg2">
                        <a:lumMod val="90000"/>
                      </a:schemeClr>
                    </a:solidFill>
                  </a:tcPr>
                </a:tc>
                <a:tc vMerge="1">
                  <a:txBody>
                    <a:bodyPr/>
                    <a:lstStyle/>
                    <a:p>
                      <a:endParaRPr lang="en-GB" sz="1600" dirty="0"/>
                    </a:p>
                  </a:txBody>
                  <a:tcPr>
                    <a:solidFill>
                      <a:schemeClr val="bg1">
                        <a:lumMod val="95000"/>
                      </a:schemeClr>
                    </a:solidFill>
                  </a:tcPr>
                </a:tc>
                <a:extLst>
                  <a:ext uri="{0D108BD9-81ED-4DB2-BD59-A6C34878D82A}">
                    <a16:rowId xmlns:a16="http://schemas.microsoft.com/office/drawing/2014/main" val="260751886"/>
                  </a:ext>
                </a:extLst>
              </a:tr>
              <a:tr h="551131">
                <a:tc rowSpan="3">
                  <a:txBody>
                    <a:bodyPr/>
                    <a:lstStyle/>
                    <a:p>
                      <a:endParaRPr lang="en-GB" sz="1400" b="0" dirty="0"/>
                    </a:p>
                  </a:txBody>
                  <a:tcPr>
                    <a:solidFill>
                      <a:schemeClr val="bg1"/>
                    </a:solidFill>
                  </a:tcPr>
                </a:tc>
                <a:tc vMerge="1">
                  <a:txBody>
                    <a:bodyPr/>
                    <a:lstStyle/>
                    <a:p>
                      <a:endParaRPr lang="en-GB"/>
                    </a:p>
                  </a:txBody>
                  <a:tcPr/>
                </a:tc>
                <a:tc vMerge="1">
                  <a:txBody>
                    <a:bodyPr/>
                    <a:lstStyle/>
                    <a:p>
                      <a:endParaRPr lang="en-GB" sz="1400" dirty="0"/>
                    </a:p>
                  </a:txBody>
                  <a:tcPr>
                    <a:solidFill>
                      <a:schemeClr val="bg1">
                        <a:lumMod val="95000"/>
                      </a:schemeClr>
                    </a:solidFill>
                  </a:tcPr>
                </a:tc>
                <a:tc vMerge="1">
                  <a:txBody>
                    <a:bodyPr/>
                    <a:lstStyle/>
                    <a:p>
                      <a:endParaRPr lang="en-GB" sz="1600" dirty="0"/>
                    </a:p>
                  </a:txBody>
                  <a:tcPr>
                    <a:solidFill>
                      <a:schemeClr val="bg1">
                        <a:lumMod val="95000"/>
                      </a:schemeClr>
                    </a:solidFill>
                  </a:tcPr>
                </a:tc>
                <a:extLst>
                  <a:ext uri="{0D108BD9-81ED-4DB2-BD59-A6C34878D82A}">
                    <a16:rowId xmlns:a16="http://schemas.microsoft.com/office/drawing/2014/main" val="3284727262"/>
                  </a:ext>
                </a:extLst>
              </a:tr>
              <a:tr h="203609">
                <a:tc vMerge="1">
                  <a:txBody>
                    <a:bodyPr/>
                    <a:lstStyle/>
                    <a:p>
                      <a:endParaRPr lang="en-GB" sz="1600" dirty="0"/>
                    </a:p>
                  </a:txBody>
                  <a:tcPr>
                    <a:solidFill>
                      <a:schemeClr val="bg1"/>
                    </a:solidFill>
                  </a:tcPr>
                </a:tc>
                <a:tc rowSpan="2">
                  <a:txBody>
                    <a:bodyPr/>
                    <a:lstStyle/>
                    <a:p>
                      <a:endParaRPr lang="en-GB" sz="1400" b="0" dirty="0"/>
                    </a:p>
                    <a:p>
                      <a:endParaRPr lang="en-GB" sz="1400" b="0" dirty="0"/>
                    </a:p>
                    <a:p>
                      <a:endParaRPr lang="en-GB" sz="1400" b="0" dirty="0"/>
                    </a:p>
                    <a:p>
                      <a:endParaRPr lang="en-GB" sz="1400" b="0" dirty="0"/>
                    </a:p>
                    <a:p>
                      <a:endParaRPr lang="en-GB" sz="1400" b="0" dirty="0"/>
                    </a:p>
                    <a:p>
                      <a:endParaRPr lang="en-GB" sz="1400" b="0" dirty="0"/>
                    </a:p>
                    <a:p>
                      <a:endParaRPr lang="en-GB" sz="1400" b="0" dirty="0"/>
                    </a:p>
                    <a:p>
                      <a:endParaRPr lang="en-GB" sz="1400" b="0" dirty="0"/>
                    </a:p>
                    <a:p>
                      <a:endParaRPr lang="en-GB" sz="1400" b="0" dirty="0"/>
                    </a:p>
                    <a:p>
                      <a:endParaRPr lang="en-GB" sz="1400" b="0" dirty="0"/>
                    </a:p>
                    <a:p>
                      <a:endParaRPr lang="en-GB" sz="1400" b="0" dirty="0"/>
                    </a:p>
                  </a:txBody>
                  <a:tcPr>
                    <a:lnT w="12700" cap="flat" cmpd="sng" algn="ctr">
                      <a:solidFill>
                        <a:schemeClr val="tx1"/>
                      </a:solidFill>
                      <a:prstDash val="solid"/>
                      <a:round/>
                      <a:headEnd type="none" w="med" len="med"/>
                      <a:tailEnd type="none" w="med" len="med"/>
                    </a:lnT>
                    <a:solidFill>
                      <a:schemeClr val="bg1"/>
                    </a:solidFill>
                  </a:tcPr>
                </a:tc>
                <a:tc vMerge="1">
                  <a:txBody>
                    <a:bodyPr/>
                    <a:lstStyle/>
                    <a:p>
                      <a:endParaRPr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701246790"/>
                  </a:ext>
                </a:extLst>
              </a:tr>
              <a:tr h="1526767">
                <a:tc vMerge="1">
                  <a:txBody>
                    <a:bodyPr/>
                    <a:lstStyle/>
                    <a:p>
                      <a:endParaRPr lang="en-GB" sz="1400" dirty="0"/>
                    </a:p>
                  </a:txBody>
                  <a:tcPr>
                    <a:solidFill>
                      <a:schemeClr val="bg1"/>
                    </a:solidFill>
                  </a:tcPr>
                </a:tc>
                <a:tc vMerge="1">
                  <a:txBody>
                    <a:bodyPr/>
                    <a:lstStyle/>
                    <a:p>
                      <a:endParaRPr lang="en-GB" sz="1400" b="0" dirty="0"/>
                    </a:p>
                  </a:txBody>
                  <a:tcPr>
                    <a:solidFill>
                      <a:schemeClr val="bg1">
                        <a:lumMod val="85000"/>
                      </a:schemeClr>
                    </a:solidFill>
                  </a:tcPr>
                </a:tc>
                <a:tc>
                  <a:txBody>
                    <a:bodyPr/>
                    <a:lstStyle/>
                    <a:p>
                      <a:endParaRPr lang="en-GB" sz="1600" b="0" dirty="0"/>
                    </a:p>
                  </a:txBody>
                  <a:tcPr>
                    <a:solidFill>
                      <a:schemeClr val="bg1"/>
                    </a:solidFill>
                  </a:tcPr>
                </a:tc>
                <a:tc>
                  <a:txBody>
                    <a:bodyPr/>
                    <a:lstStyle/>
                    <a:p>
                      <a:r>
                        <a:rPr lang="en-GB" sz="1400" b="0" dirty="0"/>
                        <a:t>Final Piece/s;</a:t>
                      </a:r>
                    </a:p>
                    <a:p>
                      <a:r>
                        <a:rPr lang="en-GB" sz="1400" b="0" dirty="0"/>
                        <a:t>Mono prints,</a:t>
                      </a:r>
                    </a:p>
                    <a:p>
                      <a:r>
                        <a:rPr lang="en-GB" sz="1400" b="0" dirty="0"/>
                        <a:t>Reduction Lino prints, multi-media self-portraits.</a:t>
                      </a:r>
                    </a:p>
                    <a:p>
                      <a:endParaRPr lang="en-GB" sz="1400" b="0" dirty="0"/>
                    </a:p>
                  </a:txBody>
                  <a:tcPr>
                    <a:solidFill>
                      <a:schemeClr val="bg1">
                        <a:lumMod val="85000"/>
                      </a:schemeClr>
                    </a:solidFill>
                  </a:tcPr>
                </a:tc>
                <a:extLst>
                  <a:ext uri="{0D108BD9-81ED-4DB2-BD59-A6C34878D82A}">
                    <a16:rowId xmlns:a16="http://schemas.microsoft.com/office/drawing/2014/main" val="4123436263"/>
                  </a:ext>
                </a:extLst>
              </a:tr>
            </a:tbl>
          </a:graphicData>
        </a:graphic>
      </p:graphicFrame>
      <p:pic>
        <p:nvPicPr>
          <p:cNvPr id="21" name="Graphic 20" descr="Puzzle pieces">
            <a:extLst>
              <a:ext uri="{FF2B5EF4-FFF2-40B4-BE49-F238E27FC236}">
                <a16:creationId xmlns:a16="http://schemas.microsoft.com/office/drawing/2014/main" id="{7061D5C1-9EB9-4274-8925-D92C1BCBAD9F}"/>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8689173" y="8093829"/>
            <a:ext cx="1946529" cy="1946529"/>
          </a:xfrm>
          <a:prstGeom prst="rect">
            <a:avLst/>
          </a:prstGeom>
        </p:spPr>
      </p:pic>
      <p:pic>
        <p:nvPicPr>
          <p:cNvPr id="20" name="Graphic 19" descr="Eye">
            <a:extLst>
              <a:ext uri="{FF2B5EF4-FFF2-40B4-BE49-F238E27FC236}">
                <a16:creationId xmlns:a16="http://schemas.microsoft.com/office/drawing/2014/main" id="{4BD32F00-A1AA-46F7-8315-4BF38F47A853}"/>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6173131" y="10258781"/>
            <a:ext cx="1649801" cy="1649801"/>
          </a:xfrm>
          <a:prstGeom prst="rect">
            <a:avLst/>
          </a:prstGeom>
        </p:spPr>
      </p:pic>
      <p:pic>
        <p:nvPicPr>
          <p:cNvPr id="19" name="Graphic 18" descr="Sign Language">
            <a:extLst>
              <a:ext uri="{FF2B5EF4-FFF2-40B4-BE49-F238E27FC236}">
                <a16:creationId xmlns:a16="http://schemas.microsoft.com/office/drawing/2014/main" id="{E5007059-88C7-400D-AF76-7E48B682560E}"/>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rot="20080906">
            <a:off x="3477488" y="10204079"/>
            <a:ext cx="1500915" cy="1500915"/>
          </a:xfrm>
          <a:prstGeom prst="rect">
            <a:avLst/>
          </a:prstGeom>
        </p:spPr>
      </p:pic>
      <p:pic>
        <p:nvPicPr>
          <p:cNvPr id="18" name="Graphic 17" descr="Head with gears">
            <a:extLst>
              <a:ext uri="{FF2B5EF4-FFF2-40B4-BE49-F238E27FC236}">
                <a16:creationId xmlns:a16="http://schemas.microsoft.com/office/drawing/2014/main" id="{627DFDB4-E787-4971-B912-A93774A76E59}"/>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873765" y="9751279"/>
            <a:ext cx="1385125" cy="1385125"/>
          </a:xfrm>
          <a:prstGeom prst="rect">
            <a:avLst/>
          </a:prstGeom>
        </p:spPr>
      </p:pic>
      <p:sp>
        <p:nvSpPr>
          <p:cNvPr id="2" name="TextBox 1">
            <a:extLst>
              <a:ext uri="{FF2B5EF4-FFF2-40B4-BE49-F238E27FC236}">
                <a16:creationId xmlns:a16="http://schemas.microsoft.com/office/drawing/2014/main" id="{E1E011E0-DF7D-FE77-969F-C514DB02A45E}"/>
              </a:ext>
            </a:extLst>
          </p:cNvPr>
          <p:cNvSpPr txBox="1"/>
          <p:nvPr/>
        </p:nvSpPr>
        <p:spPr>
          <a:xfrm>
            <a:off x="2000092" y="15326303"/>
            <a:ext cx="1746952" cy="830997"/>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Nova" panose="020B0504020202020204" pitchFamily="34" charset="0"/>
                <a:ea typeface="+mn-ea"/>
                <a:cs typeface="+mn-cs"/>
              </a:rPr>
              <a:t>#FineArt</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Nova" panose="020B0504020202020204" pitchFamily="34" charset="0"/>
                <a:ea typeface="+mn-ea"/>
                <a:cs typeface="+mn-cs"/>
              </a:rPr>
              <a:t>#TextileDesign</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Nova" panose="020B0504020202020204" pitchFamily="34" charset="0"/>
                <a:ea typeface="+mn-ea"/>
                <a:cs typeface="+mn-cs"/>
              </a:rPr>
              <a:t>#3DDesign</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Nova" panose="020B0504020202020204" pitchFamily="34" charset="0"/>
                <a:ea typeface="+mn-ea"/>
                <a:cs typeface="+mn-cs"/>
              </a:rPr>
              <a:t>#Hospitality&amp;Catering</a:t>
            </a:r>
          </a:p>
        </p:txBody>
      </p:sp>
      <mc:AlternateContent xmlns:mc="http://schemas.openxmlformats.org/markup-compatibility/2006" xmlns:p14="http://schemas.microsoft.com/office/powerpoint/2010/main">
        <mc:Choice Requires="p14">
          <p:contentPart p14:bwMode="auto" r:id="rId19">
            <p14:nvContentPartPr>
              <p14:cNvPr id="17" name="Ink 16">
                <a:extLst>
                  <a:ext uri="{FF2B5EF4-FFF2-40B4-BE49-F238E27FC236}">
                    <a16:creationId xmlns:a16="http://schemas.microsoft.com/office/drawing/2014/main" id="{CFB0FE9E-E93D-D4B1-C8BA-3448D272E347}"/>
                  </a:ext>
                </a:extLst>
              </p14:cNvPr>
              <p14:cNvContentPartPr/>
              <p14:nvPr/>
            </p14:nvContentPartPr>
            <p14:xfrm>
              <a:off x="10430104" y="11993542"/>
              <a:ext cx="360" cy="360"/>
            </p14:xfrm>
          </p:contentPart>
        </mc:Choice>
        <mc:Fallback xmlns="">
          <p:pic>
            <p:nvPicPr>
              <p:cNvPr id="17" name="Ink 16">
                <a:extLst>
                  <a:ext uri="{FF2B5EF4-FFF2-40B4-BE49-F238E27FC236}">
                    <a16:creationId xmlns:a16="http://schemas.microsoft.com/office/drawing/2014/main" id="{CFB0FE9E-E93D-D4B1-C8BA-3448D272E347}"/>
                  </a:ext>
                </a:extLst>
              </p:cNvPr>
              <p:cNvPicPr/>
              <p:nvPr/>
            </p:nvPicPr>
            <p:blipFill>
              <a:blip r:embed="rId20"/>
              <a:stretch>
                <a:fillRect/>
              </a:stretch>
            </p:blipFill>
            <p:spPr>
              <a:xfrm>
                <a:off x="10425784" y="11989222"/>
                <a:ext cx="9000" cy="9000"/>
              </a:xfrm>
              <a:prstGeom prst="rect">
                <a:avLst/>
              </a:prstGeom>
            </p:spPr>
          </p:pic>
        </mc:Fallback>
      </mc:AlternateContent>
      <p:grpSp>
        <p:nvGrpSpPr>
          <p:cNvPr id="29" name="Group 28">
            <a:extLst>
              <a:ext uri="{FF2B5EF4-FFF2-40B4-BE49-F238E27FC236}">
                <a16:creationId xmlns:a16="http://schemas.microsoft.com/office/drawing/2014/main" id="{7D4E76FC-79BC-4402-EF58-C0BD9285CF25}"/>
              </a:ext>
            </a:extLst>
          </p:cNvPr>
          <p:cNvGrpSpPr/>
          <p:nvPr/>
        </p:nvGrpSpPr>
        <p:grpSpPr>
          <a:xfrm>
            <a:off x="11376544" y="11908582"/>
            <a:ext cx="360" cy="360"/>
            <a:chOff x="11376544" y="11908582"/>
            <a:chExt cx="360" cy="360"/>
          </a:xfrm>
        </p:grpSpPr>
        <mc:AlternateContent xmlns:mc="http://schemas.openxmlformats.org/markup-compatibility/2006" xmlns:p14="http://schemas.microsoft.com/office/powerpoint/2010/main">
          <mc:Choice Requires="p14">
            <p:contentPart p14:bwMode="auto" r:id="rId21">
              <p14:nvContentPartPr>
                <p14:cNvPr id="26" name="Ink 25">
                  <a:extLst>
                    <a:ext uri="{FF2B5EF4-FFF2-40B4-BE49-F238E27FC236}">
                      <a16:creationId xmlns:a16="http://schemas.microsoft.com/office/drawing/2014/main" id="{1B0E7EC6-7E70-5595-DD91-C20488B0A2F0}"/>
                    </a:ext>
                  </a:extLst>
                </p14:cNvPr>
                <p14:cNvContentPartPr/>
                <p14:nvPr/>
              </p14:nvContentPartPr>
              <p14:xfrm>
                <a:off x="11376544" y="11908582"/>
                <a:ext cx="360" cy="360"/>
              </p14:xfrm>
            </p:contentPart>
          </mc:Choice>
          <mc:Fallback xmlns="">
            <p:pic>
              <p:nvPicPr>
                <p:cNvPr id="26" name="Ink 25">
                  <a:extLst>
                    <a:ext uri="{FF2B5EF4-FFF2-40B4-BE49-F238E27FC236}">
                      <a16:creationId xmlns:a16="http://schemas.microsoft.com/office/drawing/2014/main" id="{1B0E7EC6-7E70-5595-DD91-C20488B0A2F0}"/>
                    </a:ext>
                  </a:extLst>
                </p:cNvPr>
                <p:cNvPicPr/>
                <p:nvPr/>
              </p:nvPicPr>
              <p:blipFill>
                <a:blip r:embed="rId20"/>
                <a:stretch>
                  <a:fillRect/>
                </a:stretch>
              </p:blipFill>
              <p:spPr>
                <a:xfrm>
                  <a:off x="11372224" y="11904262"/>
                  <a:ext cx="9000" cy="900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27" name="Ink 26">
                  <a:extLst>
                    <a:ext uri="{FF2B5EF4-FFF2-40B4-BE49-F238E27FC236}">
                      <a16:creationId xmlns:a16="http://schemas.microsoft.com/office/drawing/2014/main" id="{52F58811-9133-3993-DF53-DF5E653FA2CB}"/>
                    </a:ext>
                  </a:extLst>
                </p14:cNvPr>
                <p14:cNvContentPartPr/>
                <p14:nvPr/>
              </p14:nvContentPartPr>
              <p14:xfrm>
                <a:off x="11376544" y="11908582"/>
                <a:ext cx="360" cy="360"/>
              </p14:xfrm>
            </p:contentPart>
          </mc:Choice>
          <mc:Fallback xmlns="">
            <p:pic>
              <p:nvPicPr>
                <p:cNvPr id="27" name="Ink 26">
                  <a:extLst>
                    <a:ext uri="{FF2B5EF4-FFF2-40B4-BE49-F238E27FC236}">
                      <a16:creationId xmlns:a16="http://schemas.microsoft.com/office/drawing/2014/main" id="{52F58811-9133-3993-DF53-DF5E653FA2CB}"/>
                    </a:ext>
                  </a:extLst>
                </p:cNvPr>
                <p:cNvPicPr/>
                <p:nvPr/>
              </p:nvPicPr>
              <p:blipFill>
                <a:blip r:embed="rId20"/>
                <a:stretch>
                  <a:fillRect/>
                </a:stretch>
              </p:blipFill>
              <p:spPr>
                <a:xfrm>
                  <a:off x="11372224" y="11904262"/>
                  <a:ext cx="9000" cy="900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23">
            <p14:nvContentPartPr>
              <p14:cNvPr id="28" name="Ink 27">
                <a:extLst>
                  <a:ext uri="{FF2B5EF4-FFF2-40B4-BE49-F238E27FC236}">
                    <a16:creationId xmlns:a16="http://schemas.microsoft.com/office/drawing/2014/main" id="{4C3E4D3C-AD86-D267-38AE-391F44FE1E93}"/>
                  </a:ext>
                </a:extLst>
              </p14:cNvPr>
              <p14:cNvContentPartPr/>
              <p14:nvPr/>
            </p14:nvContentPartPr>
            <p14:xfrm>
              <a:off x="11685064" y="11525902"/>
              <a:ext cx="360" cy="360"/>
            </p14:xfrm>
          </p:contentPart>
        </mc:Choice>
        <mc:Fallback xmlns="">
          <p:pic>
            <p:nvPicPr>
              <p:cNvPr id="28" name="Ink 27">
                <a:extLst>
                  <a:ext uri="{FF2B5EF4-FFF2-40B4-BE49-F238E27FC236}">
                    <a16:creationId xmlns:a16="http://schemas.microsoft.com/office/drawing/2014/main" id="{4C3E4D3C-AD86-D267-38AE-391F44FE1E93}"/>
                  </a:ext>
                </a:extLst>
              </p:cNvPr>
              <p:cNvPicPr/>
              <p:nvPr/>
            </p:nvPicPr>
            <p:blipFill>
              <a:blip r:embed="rId20"/>
              <a:stretch>
                <a:fillRect/>
              </a:stretch>
            </p:blipFill>
            <p:spPr>
              <a:xfrm>
                <a:off x="11680744" y="11521582"/>
                <a:ext cx="9000" cy="9000"/>
              </a:xfrm>
              <a:prstGeom prst="rect">
                <a:avLst/>
              </a:prstGeom>
            </p:spPr>
          </p:pic>
        </mc:Fallback>
      </mc:AlternateContent>
      <p:grpSp>
        <p:nvGrpSpPr>
          <p:cNvPr id="34" name="Group 33">
            <a:extLst>
              <a:ext uri="{FF2B5EF4-FFF2-40B4-BE49-F238E27FC236}">
                <a16:creationId xmlns:a16="http://schemas.microsoft.com/office/drawing/2014/main" id="{B24FF64C-3893-D71F-6130-F9DC26294200}"/>
              </a:ext>
            </a:extLst>
          </p:cNvPr>
          <p:cNvGrpSpPr/>
          <p:nvPr/>
        </p:nvGrpSpPr>
        <p:grpSpPr>
          <a:xfrm>
            <a:off x="12546184" y="6092305"/>
            <a:ext cx="360" cy="360"/>
            <a:chOff x="12546184" y="6092305"/>
            <a:chExt cx="360" cy="360"/>
          </a:xfrm>
        </p:grpSpPr>
        <mc:AlternateContent xmlns:mc="http://schemas.openxmlformats.org/markup-compatibility/2006" xmlns:p14="http://schemas.microsoft.com/office/powerpoint/2010/main">
          <mc:Choice Requires="p14">
            <p:contentPart p14:bwMode="auto" r:id="rId24">
              <p14:nvContentPartPr>
                <p14:cNvPr id="30" name="Ink 29">
                  <a:extLst>
                    <a:ext uri="{FF2B5EF4-FFF2-40B4-BE49-F238E27FC236}">
                      <a16:creationId xmlns:a16="http://schemas.microsoft.com/office/drawing/2014/main" id="{F5E18BE4-53E9-7FF7-59D6-1BF75AC322B6}"/>
                    </a:ext>
                  </a:extLst>
                </p14:cNvPr>
                <p14:cNvContentPartPr/>
                <p14:nvPr/>
              </p14:nvContentPartPr>
              <p14:xfrm>
                <a:off x="12546184" y="6092305"/>
                <a:ext cx="360" cy="360"/>
              </p14:xfrm>
            </p:contentPart>
          </mc:Choice>
          <mc:Fallback xmlns="">
            <p:pic>
              <p:nvPicPr>
                <p:cNvPr id="30" name="Ink 29">
                  <a:extLst>
                    <a:ext uri="{FF2B5EF4-FFF2-40B4-BE49-F238E27FC236}">
                      <a16:creationId xmlns:a16="http://schemas.microsoft.com/office/drawing/2014/main" id="{F5E18BE4-53E9-7FF7-59D6-1BF75AC322B6}"/>
                    </a:ext>
                  </a:extLst>
                </p:cNvPr>
                <p:cNvPicPr/>
                <p:nvPr/>
              </p:nvPicPr>
              <p:blipFill>
                <a:blip r:embed="rId20"/>
                <a:stretch>
                  <a:fillRect/>
                </a:stretch>
              </p:blipFill>
              <p:spPr>
                <a:xfrm>
                  <a:off x="12541864" y="6087985"/>
                  <a:ext cx="9000" cy="9000"/>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31" name="Ink 30">
                  <a:extLst>
                    <a:ext uri="{FF2B5EF4-FFF2-40B4-BE49-F238E27FC236}">
                      <a16:creationId xmlns:a16="http://schemas.microsoft.com/office/drawing/2014/main" id="{08734D16-D407-53D0-AC05-7AFE76005F10}"/>
                    </a:ext>
                  </a:extLst>
                </p14:cNvPr>
                <p14:cNvContentPartPr/>
                <p14:nvPr/>
              </p14:nvContentPartPr>
              <p14:xfrm>
                <a:off x="12546184" y="6092305"/>
                <a:ext cx="360" cy="360"/>
              </p14:xfrm>
            </p:contentPart>
          </mc:Choice>
          <mc:Fallback xmlns="">
            <p:pic>
              <p:nvPicPr>
                <p:cNvPr id="31" name="Ink 30">
                  <a:extLst>
                    <a:ext uri="{FF2B5EF4-FFF2-40B4-BE49-F238E27FC236}">
                      <a16:creationId xmlns:a16="http://schemas.microsoft.com/office/drawing/2014/main" id="{08734D16-D407-53D0-AC05-7AFE76005F10}"/>
                    </a:ext>
                  </a:extLst>
                </p:cNvPr>
                <p:cNvPicPr/>
                <p:nvPr/>
              </p:nvPicPr>
              <p:blipFill>
                <a:blip r:embed="rId20"/>
                <a:stretch>
                  <a:fillRect/>
                </a:stretch>
              </p:blipFill>
              <p:spPr>
                <a:xfrm>
                  <a:off x="12541864" y="6087985"/>
                  <a:ext cx="9000" cy="900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32" name="Ink 31">
                  <a:extLst>
                    <a:ext uri="{FF2B5EF4-FFF2-40B4-BE49-F238E27FC236}">
                      <a16:creationId xmlns:a16="http://schemas.microsoft.com/office/drawing/2014/main" id="{E52F5E89-DE19-32A5-DC44-F67AED651E60}"/>
                    </a:ext>
                  </a:extLst>
                </p14:cNvPr>
                <p14:cNvContentPartPr/>
                <p14:nvPr/>
              </p14:nvContentPartPr>
              <p14:xfrm>
                <a:off x="12546184" y="6092305"/>
                <a:ext cx="360" cy="360"/>
              </p14:xfrm>
            </p:contentPart>
          </mc:Choice>
          <mc:Fallback xmlns="">
            <p:pic>
              <p:nvPicPr>
                <p:cNvPr id="32" name="Ink 31">
                  <a:extLst>
                    <a:ext uri="{FF2B5EF4-FFF2-40B4-BE49-F238E27FC236}">
                      <a16:creationId xmlns:a16="http://schemas.microsoft.com/office/drawing/2014/main" id="{E52F5E89-DE19-32A5-DC44-F67AED651E60}"/>
                    </a:ext>
                  </a:extLst>
                </p:cNvPr>
                <p:cNvPicPr/>
                <p:nvPr/>
              </p:nvPicPr>
              <p:blipFill>
                <a:blip r:embed="rId20"/>
                <a:stretch>
                  <a:fillRect/>
                </a:stretch>
              </p:blipFill>
              <p:spPr>
                <a:xfrm>
                  <a:off x="12541864" y="6087985"/>
                  <a:ext cx="9000" cy="9000"/>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33" name="Ink 32">
                  <a:extLst>
                    <a:ext uri="{FF2B5EF4-FFF2-40B4-BE49-F238E27FC236}">
                      <a16:creationId xmlns:a16="http://schemas.microsoft.com/office/drawing/2014/main" id="{59585CA1-4C72-A842-B444-EF8D5D326094}"/>
                    </a:ext>
                  </a:extLst>
                </p14:cNvPr>
                <p14:cNvContentPartPr/>
                <p14:nvPr/>
              </p14:nvContentPartPr>
              <p14:xfrm>
                <a:off x="12546184" y="6092305"/>
                <a:ext cx="360" cy="360"/>
              </p14:xfrm>
            </p:contentPart>
          </mc:Choice>
          <mc:Fallback xmlns="">
            <p:pic>
              <p:nvPicPr>
                <p:cNvPr id="33" name="Ink 32">
                  <a:extLst>
                    <a:ext uri="{FF2B5EF4-FFF2-40B4-BE49-F238E27FC236}">
                      <a16:creationId xmlns:a16="http://schemas.microsoft.com/office/drawing/2014/main" id="{59585CA1-4C72-A842-B444-EF8D5D326094}"/>
                    </a:ext>
                  </a:extLst>
                </p:cNvPr>
                <p:cNvPicPr/>
                <p:nvPr/>
              </p:nvPicPr>
              <p:blipFill>
                <a:blip r:embed="rId20"/>
                <a:stretch>
                  <a:fillRect/>
                </a:stretch>
              </p:blipFill>
              <p:spPr>
                <a:xfrm>
                  <a:off x="12541864" y="6087985"/>
                  <a:ext cx="9000" cy="9000"/>
                </a:xfrm>
                <a:prstGeom prst="rect">
                  <a:avLst/>
                </a:prstGeom>
              </p:spPr>
            </p:pic>
          </mc:Fallback>
        </mc:AlternateContent>
      </p:grpSp>
    </p:spTree>
    <p:extLst>
      <p:ext uri="{BB962C8B-B14F-4D97-AF65-F5344CB8AC3E}">
        <p14:creationId xmlns:p14="http://schemas.microsoft.com/office/powerpoint/2010/main" val="1619647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9943BB2C-229E-4D77-A9B2-D3AECDC9BC61}"/>
              </a:ext>
            </a:extLst>
          </p:cNvPr>
          <p:cNvSpPr/>
          <p:nvPr/>
        </p:nvSpPr>
        <p:spPr>
          <a:xfrm>
            <a:off x="500571" y="338130"/>
            <a:ext cx="11342451" cy="14923063"/>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450717" y="380321"/>
            <a:ext cx="11342451" cy="15166502"/>
          </a:xfrm>
        </p:spPr>
        <p:txBody>
          <a:bodyPr>
            <a:normAutofit/>
          </a:bodyPr>
          <a:lstStyle/>
          <a:p>
            <a:pPr marL="0" indent="0" algn="ctr">
              <a:buNone/>
            </a:pPr>
            <a:r>
              <a:rPr lang="en-GB" sz="2000" dirty="0">
                <a:latin typeface="Impact" panose="020B0806030902050204" pitchFamily="34" charset="0"/>
              </a:rPr>
              <a:t>Extension Portraiture Project: Scheme of Learning </a:t>
            </a:r>
          </a:p>
        </p:txBody>
      </p:sp>
      <p:sp>
        <p:nvSpPr>
          <p:cNvPr id="6" name="TextBox 5">
            <a:extLst>
              <a:ext uri="{FF2B5EF4-FFF2-40B4-BE49-F238E27FC236}">
                <a16:creationId xmlns:a16="http://schemas.microsoft.com/office/drawing/2014/main" id="{100D8A88-E9F7-433E-890B-C37DCFEE1EC1}"/>
              </a:ext>
            </a:extLst>
          </p:cNvPr>
          <p:cNvSpPr txBox="1"/>
          <p:nvPr/>
        </p:nvSpPr>
        <p:spPr>
          <a:xfrm>
            <a:off x="-299148" y="15367405"/>
            <a:ext cx="2448964" cy="748795"/>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Navigating ADT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3"/>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4"/>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5"/>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6"/>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7"/>
          <a:srcRect t="16701" b="12155"/>
          <a:stretch/>
        </p:blipFill>
        <p:spPr>
          <a:xfrm rot="5400000">
            <a:off x="7304876" y="2664952"/>
            <a:ext cx="7519735" cy="2254512"/>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8">
            <a:clrChange>
              <a:clrFrom>
                <a:srgbClr val="FFFFFF"/>
              </a:clrFrom>
              <a:clrTo>
                <a:srgbClr val="FFFFFF">
                  <a:alpha val="0"/>
                </a:srgbClr>
              </a:clrTo>
            </a:clrChange>
          </a:blip>
          <a:srcRect b="9167"/>
          <a:stretch/>
        </p:blipFill>
        <p:spPr>
          <a:xfrm>
            <a:off x="11064743" y="709177"/>
            <a:ext cx="707095" cy="621065"/>
          </a:xfrm>
          <a:prstGeom prst="rect">
            <a:avLst/>
          </a:prstGeom>
        </p:spPr>
      </p:pic>
      <p:pic>
        <p:nvPicPr>
          <p:cNvPr id="22" name="Picture 21">
            <a:extLst>
              <a:ext uri="{FF2B5EF4-FFF2-40B4-BE49-F238E27FC236}">
                <a16:creationId xmlns:a16="http://schemas.microsoft.com/office/drawing/2014/main" id="{CB729412-91D3-4745-8116-A56E12BD3D42}"/>
              </a:ext>
            </a:extLst>
          </p:cNvPr>
          <p:cNvPicPr>
            <a:picLocks noChangeAspect="1"/>
          </p:cNvPicPr>
          <p:nvPr/>
        </p:nvPicPr>
        <p:blipFill rotWithShape="1">
          <a:blip r:embed="rId7"/>
          <a:srcRect t="16701" b="12155"/>
          <a:stretch/>
        </p:blipFill>
        <p:spPr>
          <a:xfrm rot="16200000" flipV="1">
            <a:off x="7188828" y="10279850"/>
            <a:ext cx="7751833" cy="2254511"/>
          </a:xfrm>
          <a:prstGeom prst="rect">
            <a:avLst/>
          </a:prstGeom>
        </p:spPr>
      </p:pic>
      <p:graphicFrame>
        <p:nvGraphicFramePr>
          <p:cNvPr id="17" name="Table 16">
            <a:extLst>
              <a:ext uri="{FF2B5EF4-FFF2-40B4-BE49-F238E27FC236}">
                <a16:creationId xmlns:a16="http://schemas.microsoft.com/office/drawing/2014/main" id="{8AE72B67-57C7-4028-858F-24AF71FEC73A}"/>
              </a:ext>
            </a:extLst>
          </p:cNvPr>
          <p:cNvGraphicFramePr>
            <a:graphicFrameLocks noGrp="1"/>
          </p:cNvGraphicFramePr>
          <p:nvPr/>
        </p:nvGraphicFramePr>
        <p:xfrm>
          <a:off x="694458" y="975083"/>
          <a:ext cx="10217092" cy="13307263"/>
        </p:xfrm>
        <a:graphic>
          <a:graphicData uri="http://schemas.openxmlformats.org/drawingml/2006/table">
            <a:tbl>
              <a:tblPr firstRow="1" bandRow="1">
                <a:tableStyleId>{5940675A-B579-460E-94D1-54222C63F5DA}</a:tableStyleId>
              </a:tblPr>
              <a:tblGrid>
                <a:gridCol w="2554273">
                  <a:extLst>
                    <a:ext uri="{9D8B030D-6E8A-4147-A177-3AD203B41FA5}">
                      <a16:colId xmlns:a16="http://schemas.microsoft.com/office/drawing/2014/main" val="860903560"/>
                    </a:ext>
                  </a:extLst>
                </a:gridCol>
                <a:gridCol w="2554273">
                  <a:extLst>
                    <a:ext uri="{9D8B030D-6E8A-4147-A177-3AD203B41FA5}">
                      <a16:colId xmlns:a16="http://schemas.microsoft.com/office/drawing/2014/main" val="966298568"/>
                    </a:ext>
                  </a:extLst>
                </a:gridCol>
                <a:gridCol w="2554273">
                  <a:extLst>
                    <a:ext uri="{9D8B030D-6E8A-4147-A177-3AD203B41FA5}">
                      <a16:colId xmlns:a16="http://schemas.microsoft.com/office/drawing/2014/main" val="3462729128"/>
                    </a:ext>
                  </a:extLst>
                </a:gridCol>
                <a:gridCol w="2554273">
                  <a:extLst>
                    <a:ext uri="{9D8B030D-6E8A-4147-A177-3AD203B41FA5}">
                      <a16:colId xmlns:a16="http://schemas.microsoft.com/office/drawing/2014/main" val="3955469802"/>
                    </a:ext>
                  </a:extLst>
                </a:gridCol>
              </a:tblGrid>
              <a:tr h="305666">
                <a:tc>
                  <a:txBody>
                    <a:bodyPr/>
                    <a:lstStyle/>
                    <a:p>
                      <a:pPr algn="ctr"/>
                      <a:r>
                        <a:rPr lang="en-GB" sz="1600" b="1" dirty="0"/>
                        <a:t>AO1 – Develop </a:t>
                      </a:r>
                    </a:p>
                  </a:txBody>
                  <a:tcPr>
                    <a:solidFill>
                      <a:schemeClr val="bg1">
                        <a:lumMod val="65000"/>
                      </a:schemeClr>
                    </a:solidFill>
                  </a:tcPr>
                </a:tc>
                <a:tc>
                  <a:txBody>
                    <a:bodyPr/>
                    <a:lstStyle/>
                    <a:p>
                      <a:pPr algn="ctr"/>
                      <a:r>
                        <a:rPr lang="en-GB" sz="1600" b="1" dirty="0"/>
                        <a:t>AO2 – Refine</a:t>
                      </a:r>
                    </a:p>
                  </a:txBody>
                  <a:tcPr>
                    <a:solidFill>
                      <a:schemeClr val="bg1">
                        <a:lumMod val="65000"/>
                      </a:schemeClr>
                    </a:solidFill>
                  </a:tcPr>
                </a:tc>
                <a:tc>
                  <a:txBody>
                    <a:bodyPr/>
                    <a:lstStyle/>
                    <a:p>
                      <a:pPr algn="ctr"/>
                      <a:r>
                        <a:rPr lang="en-GB" sz="1600" b="1" dirty="0"/>
                        <a:t>AO3 – Record </a:t>
                      </a:r>
                    </a:p>
                  </a:txBody>
                  <a:tcPr>
                    <a:solidFill>
                      <a:schemeClr val="bg1">
                        <a:lumMod val="65000"/>
                      </a:schemeClr>
                    </a:solidFill>
                  </a:tcPr>
                </a:tc>
                <a:tc>
                  <a:txBody>
                    <a:bodyPr/>
                    <a:lstStyle/>
                    <a:p>
                      <a:pPr algn="ctr"/>
                      <a:r>
                        <a:rPr lang="en-GB" sz="1600" b="1" dirty="0"/>
                        <a:t>AO4 – Present </a:t>
                      </a:r>
                    </a:p>
                  </a:txBody>
                  <a:tcPr>
                    <a:solidFill>
                      <a:schemeClr val="bg1">
                        <a:lumMod val="65000"/>
                      </a:schemeClr>
                    </a:solidFill>
                  </a:tcPr>
                </a:tc>
                <a:extLst>
                  <a:ext uri="{0D108BD9-81ED-4DB2-BD59-A6C34878D82A}">
                    <a16:rowId xmlns:a16="http://schemas.microsoft.com/office/drawing/2014/main" val="2939849063"/>
                  </a:ext>
                </a:extLst>
              </a:tr>
              <a:tr h="2917720">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400" b="1" dirty="0"/>
                        <a:t>*Artist Research </a:t>
                      </a:r>
                    </a:p>
                    <a:p>
                      <a:r>
                        <a:rPr lang="en-GB" sz="1600" b="0" dirty="0"/>
                        <a:t>To become familiar with the work of 5 new artists, selecting appropriate elements and using those to inform students' own work. </a:t>
                      </a:r>
                    </a:p>
                    <a:p>
                      <a:r>
                        <a:rPr lang="en-GB" sz="1600" b="0" dirty="0"/>
                        <a:t>Artists as follows:</a:t>
                      </a:r>
                    </a:p>
                    <a:p>
                      <a:r>
                        <a:rPr lang="en-GB" sz="1600" b="0" dirty="0"/>
                        <a:t>1 – Alexander Calder</a:t>
                      </a:r>
                    </a:p>
                    <a:p>
                      <a:r>
                        <a:rPr lang="en-GB" sz="1600" b="0" dirty="0"/>
                        <a:t>2 -  Dryden Goodwin</a:t>
                      </a:r>
                    </a:p>
                    <a:p>
                      <a:r>
                        <a:rPr lang="en-GB" sz="1600" b="0" dirty="0"/>
                        <a:t>3 – Gary Hume</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600" b="0" dirty="0"/>
                        <a:t>4 - James Earley</a:t>
                      </a:r>
                    </a:p>
                    <a:p>
                      <a:r>
                        <a:rPr lang="en-GB" sz="1600" b="0" dirty="0"/>
                        <a:t>5 – Claudette Johnson</a:t>
                      </a:r>
                    </a:p>
                  </a:txBody>
                  <a:tcPr>
                    <a:solidFill>
                      <a:schemeClr val="bg1">
                        <a:lumMod val="85000"/>
                      </a:schemeClr>
                    </a:solidFill>
                  </a:tcPr>
                </a:tc>
                <a:tc rowSpan="3">
                  <a:txBody>
                    <a:bodyPr/>
                    <a:lstStyle/>
                    <a:p>
                      <a:r>
                        <a:rPr lang="en-GB" sz="1600" b="0" dirty="0"/>
                        <a:t>Throughout the project students will be working using a range of new media and processes.</a:t>
                      </a:r>
                    </a:p>
                    <a:p>
                      <a:endParaRPr lang="en-GB" sz="1600" b="0" dirty="0"/>
                    </a:p>
                    <a:p>
                      <a:r>
                        <a:rPr lang="en-GB" sz="1600" b="0" dirty="0"/>
                        <a:t>This includes: </a:t>
                      </a:r>
                    </a:p>
                    <a:p>
                      <a:r>
                        <a:rPr lang="en-GB" sz="1600" b="0" dirty="0"/>
                        <a:t>sculpting wire, string, frottage, mono printing, reduction lino prints, acrylic paint and multimedia collage.</a:t>
                      </a:r>
                    </a:p>
                  </a:txBody>
                  <a:tcPr>
                    <a:solidFill>
                      <a:schemeClr val="bg1">
                        <a:lumMod val="85000"/>
                      </a:schemeClr>
                    </a:solidFill>
                  </a:tcPr>
                </a:tc>
                <a:tc rowSpan="3">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600" b="0" dirty="0"/>
                        <a:t>Drawing from ‘direct observation’ using different media and methods of recording, beginning with blind drawings, scribble drawings and continuous line drawings. </a:t>
                      </a:r>
                    </a:p>
                    <a:p>
                      <a:pPr marL="0" marR="0" lvl="0" indent="0" algn="l" defTabSz="1219170" rtl="0" eaLnBrk="1" fontAlgn="auto" latinLnBrk="0" hangingPunct="1">
                        <a:lnSpc>
                          <a:spcPct val="100000"/>
                        </a:lnSpc>
                        <a:spcBef>
                          <a:spcPts val="0"/>
                        </a:spcBef>
                        <a:spcAft>
                          <a:spcPts val="0"/>
                        </a:spcAft>
                        <a:buClrTx/>
                        <a:buSzTx/>
                        <a:buFontTx/>
                        <a:buNone/>
                        <a:tabLst/>
                        <a:defRPr/>
                      </a:pPr>
                      <a:br>
                        <a:rPr lang="en-GB" sz="1600" b="0" dirty="0"/>
                      </a:br>
                      <a:r>
                        <a:rPr lang="en-GB" sz="1600" b="0" dirty="0"/>
                        <a:t>These drawings are the springboard for all other work.</a:t>
                      </a:r>
                    </a:p>
                    <a:p>
                      <a:endParaRPr lang="en-GB" sz="1600" b="1" dirty="0"/>
                    </a:p>
                    <a:p>
                      <a:r>
                        <a:rPr lang="en-GB" sz="1600" b="1" dirty="0"/>
                        <a:t>Evaluations and annotations.</a:t>
                      </a:r>
                    </a:p>
                    <a:p>
                      <a:endParaRPr lang="en-GB" sz="1600" b="1" dirty="0"/>
                    </a:p>
                    <a:p>
                      <a:r>
                        <a:rPr lang="en-GB" sz="1600" b="0" dirty="0"/>
                        <a:t>These are completed throughout the project with learners taking time to address pitfalls and perks of each media. They also make connections to the work of each artist studied.</a:t>
                      </a:r>
                    </a:p>
                  </a:txBody>
                  <a:tcPr>
                    <a:solidFill>
                      <a:schemeClr val="bg1">
                        <a:lumMod val="85000"/>
                      </a:schemeClr>
                    </a:solidFill>
                  </a:tcPr>
                </a:tc>
                <a:tc rowSpan="3">
                  <a:txBody>
                    <a:bodyPr/>
                    <a:lstStyle/>
                    <a:p>
                      <a:r>
                        <a:rPr lang="en-GB" sz="1600" b="1" dirty="0"/>
                        <a:t>Final Piece/s</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600" dirty="0"/>
                        <a:t>These final outcomes showcase their most effective and ‘polished’ work from each media used. </a:t>
                      </a: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400" dirty="0"/>
                    </a:p>
                    <a:p>
                      <a:pPr marL="0" marR="0" lvl="0" indent="0" algn="l" defTabSz="1219170" rtl="0" eaLnBrk="1" fontAlgn="auto" latinLnBrk="0" hangingPunct="1">
                        <a:lnSpc>
                          <a:spcPct val="100000"/>
                        </a:lnSpc>
                        <a:spcBef>
                          <a:spcPts val="0"/>
                        </a:spcBef>
                        <a:spcAft>
                          <a:spcPts val="0"/>
                        </a:spcAft>
                        <a:buClrTx/>
                        <a:buSzTx/>
                        <a:buFontTx/>
                        <a:buNone/>
                        <a:tabLst/>
                        <a:defRPr/>
                      </a:pPr>
                      <a:r>
                        <a:rPr lang="en-GB" sz="1600" dirty="0"/>
                        <a:t>Their end piece is a culmination of these interim works and is a self-portrait using a range of medias to create work which borrows elements form each artist studied.</a:t>
                      </a: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400" dirty="0"/>
                    </a:p>
                  </a:txBody>
                  <a:tcPr>
                    <a:solidFill>
                      <a:schemeClr val="bg1">
                        <a:lumMod val="85000"/>
                      </a:schemeClr>
                    </a:solidFill>
                  </a:tcPr>
                </a:tc>
                <a:extLst>
                  <a:ext uri="{0D108BD9-81ED-4DB2-BD59-A6C34878D82A}">
                    <a16:rowId xmlns:a16="http://schemas.microsoft.com/office/drawing/2014/main" val="68643681"/>
                  </a:ext>
                </a:extLst>
              </a:tr>
              <a:tr h="4446050">
                <a:tc>
                  <a:txBody>
                    <a:bodyPr/>
                    <a:lstStyle/>
                    <a:p>
                      <a:endParaRPr lang="en-GB" sz="1400" b="1" dirty="0"/>
                    </a:p>
                    <a:p>
                      <a:r>
                        <a:rPr lang="en-GB" sz="1600" b="1" dirty="0"/>
                        <a:t>Additional out of lesson learning. </a:t>
                      </a:r>
                    </a:p>
                    <a:p>
                      <a:endParaRPr lang="en-GB" sz="1600" b="1" dirty="0"/>
                    </a:p>
                    <a:p>
                      <a:r>
                        <a:rPr lang="en-GB" sz="1600" b="0" dirty="0"/>
                        <a:t>Students will ensure they have completed a page of basic research on each of the artist above. Ensuring that they highlight the areas of interest from each artist with a view to emulate elements in their own practice.</a:t>
                      </a:r>
                    </a:p>
                    <a:p>
                      <a:endParaRPr lang="en-GB" sz="1600" b="0" dirty="0"/>
                    </a:p>
                    <a:p>
                      <a:r>
                        <a:rPr lang="en-GB" sz="1600" b="0" dirty="0"/>
                        <a:t>Students will also create design pages of flora and fauna to use in their final multi-media self-portrait.</a:t>
                      </a:r>
                    </a:p>
                    <a:p>
                      <a:endParaRPr lang="en-GB" sz="1400" b="1" dirty="0"/>
                    </a:p>
                    <a:p>
                      <a:endParaRPr lang="en-GB" sz="1400" b="1" dirty="0"/>
                    </a:p>
                  </a:txBody>
                  <a:tcPr>
                    <a:solidFill>
                      <a:schemeClr val="bg1">
                        <a:lumMod val="85000"/>
                      </a:schemeClr>
                    </a:solidFill>
                  </a:tcPr>
                </a:tc>
                <a:tc vMerge="1">
                  <a:txBody>
                    <a:bodyPr/>
                    <a:lstStyle/>
                    <a:p>
                      <a:endParaRPr lang="en-GB" sz="1400" dirty="0"/>
                    </a:p>
                  </a:txBody>
                  <a:tcPr>
                    <a:solidFill>
                      <a:schemeClr val="bg1"/>
                    </a:solidFill>
                  </a:tcPr>
                </a:tc>
                <a:tc vMerge="1">
                  <a:txBody>
                    <a:bodyPr/>
                    <a:lstStyle/>
                    <a:p>
                      <a:endParaRPr lang="en-GB" sz="1400" dirty="0"/>
                    </a:p>
                  </a:txBody>
                  <a:tcPr>
                    <a:solidFill>
                      <a:schemeClr val="bg1">
                        <a:lumMod val="95000"/>
                      </a:schemeClr>
                    </a:solidFill>
                  </a:tcPr>
                </a:tc>
                <a:tc vMerge="1">
                  <a:txBody>
                    <a:bodyPr/>
                    <a:lstStyle/>
                    <a:p>
                      <a:endParaRPr lang="en-GB" sz="1600" dirty="0"/>
                    </a:p>
                  </a:txBody>
                  <a:tcPr>
                    <a:solidFill>
                      <a:schemeClr val="bg1">
                        <a:lumMod val="95000"/>
                      </a:schemeClr>
                    </a:solidFill>
                  </a:tcPr>
                </a:tc>
                <a:extLst>
                  <a:ext uri="{0D108BD9-81ED-4DB2-BD59-A6C34878D82A}">
                    <a16:rowId xmlns:a16="http://schemas.microsoft.com/office/drawing/2014/main" val="260751886"/>
                  </a:ext>
                </a:extLst>
              </a:tr>
              <a:tr h="5108143">
                <a:tc>
                  <a:txBody>
                    <a:bodyPr/>
                    <a:lstStyle/>
                    <a:p>
                      <a:endParaRPr lang="en-GB" sz="1400" dirty="0"/>
                    </a:p>
                  </a:txBody>
                  <a:tcPr>
                    <a:solidFill>
                      <a:schemeClr val="bg1"/>
                    </a:solidFill>
                  </a:tcPr>
                </a:tc>
                <a:tc vMerge="1">
                  <a:txBody>
                    <a:bodyPr/>
                    <a:lstStyle/>
                    <a:p>
                      <a:endParaRPr dirty="0"/>
                    </a:p>
                  </a:txBody>
                  <a:tcPr>
                    <a:lnT w="12700" cap="flat" cmpd="sng" algn="ctr">
                      <a:solidFill>
                        <a:schemeClr val="tx1"/>
                      </a:solidFill>
                      <a:prstDash val="solid"/>
                      <a:round/>
                      <a:headEnd type="none" w="med" len="med"/>
                      <a:tailEnd type="none" w="med" len="med"/>
                    </a:lnT>
                    <a:solidFill>
                      <a:schemeClr val="bg1"/>
                    </a:solidFill>
                  </a:tcPr>
                </a:tc>
                <a:tc vMerge="1">
                  <a:txBody>
                    <a:bodyPr/>
                    <a:lstStyle/>
                    <a:p>
                      <a:endParaRPr lang="en-GB" sz="1400" dirty="0"/>
                    </a:p>
                  </a:txBody>
                  <a:tcPr>
                    <a:solidFill>
                      <a:schemeClr val="bg1">
                        <a:lumMod val="95000"/>
                      </a:schemeClr>
                    </a:solidFill>
                  </a:tcPr>
                </a:tc>
                <a:tc vMerge="1">
                  <a:txBody>
                    <a:bodyPr/>
                    <a:lstStyle/>
                    <a:p>
                      <a:endParaRPr lang="en-GB" sz="1600" dirty="0"/>
                    </a:p>
                  </a:txBody>
                  <a:tcPr>
                    <a:solidFill>
                      <a:schemeClr val="bg1">
                        <a:lumMod val="95000"/>
                      </a:schemeClr>
                    </a:solidFill>
                  </a:tcPr>
                </a:tc>
                <a:extLst>
                  <a:ext uri="{0D108BD9-81ED-4DB2-BD59-A6C34878D82A}">
                    <a16:rowId xmlns:a16="http://schemas.microsoft.com/office/drawing/2014/main" val="3284727262"/>
                  </a:ext>
                </a:extLst>
              </a:tr>
            </a:tbl>
          </a:graphicData>
        </a:graphic>
      </p:graphicFrame>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1061112" y="13798387"/>
            <a:ext cx="831764" cy="730566"/>
          </a:xfrm>
          <a:prstGeom prst="rect">
            <a:avLst/>
          </a:prstGeom>
        </p:spPr>
      </p:pic>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11160820" y="6626632"/>
            <a:ext cx="831764" cy="730566"/>
          </a:xfrm>
          <a:prstGeom prst="rect">
            <a:avLst/>
          </a:prstGeom>
        </p:spPr>
      </p:pic>
      <p:pic>
        <p:nvPicPr>
          <p:cNvPr id="23" name="Picture 22">
            <a:extLst>
              <a:ext uri="{FF2B5EF4-FFF2-40B4-BE49-F238E27FC236}">
                <a16:creationId xmlns:a16="http://schemas.microsoft.com/office/drawing/2014/main" id="{1098EDAB-1E01-49E7-A5A7-9AF16067E8C1}"/>
              </a:ext>
            </a:extLst>
          </p:cNvPr>
          <p:cNvPicPr>
            <a:picLocks noChangeAspect="1"/>
          </p:cNvPicPr>
          <p:nvPr/>
        </p:nvPicPr>
        <p:blipFill>
          <a:blip r:embed="rId3"/>
          <a:stretch>
            <a:fillRect/>
          </a:stretch>
        </p:blipFill>
        <p:spPr>
          <a:xfrm rot="10800000">
            <a:off x="8979048" y="5079935"/>
            <a:ext cx="1415782" cy="1372211"/>
          </a:xfrm>
          <a:prstGeom prst="rect">
            <a:avLst/>
          </a:prstGeom>
        </p:spPr>
      </p:pic>
      <p:sp>
        <p:nvSpPr>
          <p:cNvPr id="2" name="TextBox 1">
            <a:extLst>
              <a:ext uri="{FF2B5EF4-FFF2-40B4-BE49-F238E27FC236}">
                <a16:creationId xmlns:a16="http://schemas.microsoft.com/office/drawing/2014/main" id="{42C642BB-02BB-F28C-3081-DA11264B8791}"/>
              </a:ext>
            </a:extLst>
          </p:cNvPr>
          <p:cNvSpPr txBox="1"/>
          <p:nvPr/>
        </p:nvSpPr>
        <p:spPr>
          <a:xfrm>
            <a:off x="2000092" y="15326303"/>
            <a:ext cx="1746952" cy="830997"/>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Nova" panose="020B0504020202020204" pitchFamily="34" charset="0"/>
                <a:ea typeface="+mn-ea"/>
                <a:cs typeface="+mn-cs"/>
              </a:rPr>
              <a:t>#FineArt</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Nova" panose="020B0504020202020204" pitchFamily="34" charset="0"/>
                <a:ea typeface="+mn-ea"/>
                <a:cs typeface="+mn-cs"/>
              </a:rPr>
              <a:t>#TextileDesign</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Nova" panose="020B0504020202020204" pitchFamily="34" charset="0"/>
                <a:ea typeface="+mn-ea"/>
                <a:cs typeface="+mn-cs"/>
              </a:rPr>
              <a:t>#3DDesign</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Nova" panose="020B0504020202020204" pitchFamily="34" charset="0"/>
                <a:ea typeface="+mn-ea"/>
                <a:cs typeface="+mn-cs"/>
              </a:rPr>
              <a:t>#Hospitality&amp;Catering</a:t>
            </a:r>
          </a:p>
        </p:txBody>
      </p:sp>
      <mc:AlternateContent xmlns:mc="http://schemas.openxmlformats.org/markup-compatibility/2006" xmlns:p14="http://schemas.microsoft.com/office/powerpoint/2010/main">
        <mc:Choice Requires="p14">
          <p:contentPart p14:bwMode="auto" r:id="rId11">
            <p14:nvContentPartPr>
              <p14:cNvPr id="14" name="Ink 13">
                <a:extLst>
                  <a:ext uri="{FF2B5EF4-FFF2-40B4-BE49-F238E27FC236}">
                    <a16:creationId xmlns:a16="http://schemas.microsoft.com/office/drawing/2014/main" id="{EC7CDD93-53CE-9DFE-ABC8-382F73FCB36E}"/>
                  </a:ext>
                </a:extLst>
              </p14:cNvPr>
              <p14:cNvContentPartPr/>
              <p14:nvPr/>
            </p14:nvContentPartPr>
            <p14:xfrm>
              <a:off x="3218867" y="4129566"/>
              <a:ext cx="2567880" cy="360"/>
            </p14:xfrm>
          </p:contentPart>
        </mc:Choice>
        <mc:Fallback xmlns="">
          <p:pic>
            <p:nvPicPr>
              <p:cNvPr id="14" name="Ink 13">
                <a:extLst>
                  <a:ext uri="{FF2B5EF4-FFF2-40B4-BE49-F238E27FC236}">
                    <a16:creationId xmlns:a16="http://schemas.microsoft.com/office/drawing/2014/main" id="{EC7CDD93-53CE-9DFE-ABC8-382F73FCB36E}"/>
                  </a:ext>
                </a:extLst>
              </p:cNvPr>
              <p:cNvPicPr/>
              <p:nvPr/>
            </p:nvPicPr>
            <p:blipFill>
              <a:blip r:embed="rId12"/>
              <a:stretch>
                <a:fillRect/>
              </a:stretch>
            </p:blipFill>
            <p:spPr>
              <a:xfrm>
                <a:off x="3209867" y="4120566"/>
                <a:ext cx="258552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8" name="Ink 17">
                <a:extLst>
                  <a:ext uri="{FF2B5EF4-FFF2-40B4-BE49-F238E27FC236}">
                    <a16:creationId xmlns:a16="http://schemas.microsoft.com/office/drawing/2014/main" id="{FDED14ED-BEA3-DD0D-C71A-C1B97624DD33}"/>
                  </a:ext>
                </a:extLst>
              </p14:cNvPr>
              <p14:cNvContentPartPr/>
              <p14:nvPr/>
            </p14:nvContentPartPr>
            <p14:xfrm>
              <a:off x="12875944" y="2381258"/>
              <a:ext cx="360" cy="360"/>
            </p14:xfrm>
          </p:contentPart>
        </mc:Choice>
        <mc:Fallback xmlns="">
          <p:pic>
            <p:nvPicPr>
              <p:cNvPr id="18" name="Ink 17">
                <a:extLst>
                  <a:ext uri="{FF2B5EF4-FFF2-40B4-BE49-F238E27FC236}">
                    <a16:creationId xmlns:a16="http://schemas.microsoft.com/office/drawing/2014/main" id="{FDED14ED-BEA3-DD0D-C71A-C1B97624DD33}"/>
                  </a:ext>
                </a:extLst>
              </p:cNvPr>
              <p:cNvPicPr/>
              <p:nvPr/>
            </p:nvPicPr>
            <p:blipFill>
              <a:blip r:embed="rId14"/>
              <a:stretch>
                <a:fillRect/>
              </a:stretch>
            </p:blipFill>
            <p:spPr>
              <a:xfrm>
                <a:off x="12871624" y="2376938"/>
                <a:ext cx="9000" cy="900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9" name="Ink 18">
                <a:extLst>
                  <a:ext uri="{FF2B5EF4-FFF2-40B4-BE49-F238E27FC236}">
                    <a16:creationId xmlns:a16="http://schemas.microsoft.com/office/drawing/2014/main" id="{F05A779F-2D3B-2EA4-BE6F-292D79D5927C}"/>
                  </a:ext>
                </a:extLst>
              </p14:cNvPr>
              <p14:cNvContentPartPr/>
              <p14:nvPr/>
            </p14:nvContentPartPr>
            <p14:xfrm>
              <a:off x="5811674" y="4129566"/>
              <a:ext cx="2507760" cy="360"/>
            </p14:xfrm>
          </p:contentPart>
        </mc:Choice>
        <mc:Fallback xmlns="">
          <p:pic>
            <p:nvPicPr>
              <p:cNvPr id="19" name="Ink 18">
                <a:extLst>
                  <a:ext uri="{FF2B5EF4-FFF2-40B4-BE49-F238E27FC236}">
                    <a16:creationId xmlns:a16="http://schemas.microsoft.com/office/drawing/2014/main" id="{F05A779F-2D3B-2EA4-BE6F-292D79D5927C}"/>
                  </a:ext>
                </a:extLst>
              </p:cNvPr>
              <p:cNvPicPr/>
              <p:nvPr/>
            </p:nvPicPr>
            <p:blipFill>
              <a:blip r:embed="rId16"/>
              <a:stretch>
                <a:fillRect/>
              </a:stretch>
            </p:blipFill>
            <p:spPr>
              <a:xfrm>
                <a:off x="5807354" y="4125246"/>
                <a:ext cx="2516400" cy="900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20" name="Ink 19">
                <a:extLst>
                  <a:ext uri="{FF2B5EF4-FFF2-40B4-BE49-F238E27FC236}">
                    <a16:creationId xmlns:a16="http://schemas.microsoft.com/office/drawing/2014/main" id="{9E5B2343-8786-F216-5938-1A001629B46E}"/>
                  </a:ext>
                </a:extLst>
              </p14:cNvPr>
              <p14:cNvContentPartPr/>
              <p14:nvPr/>
            </p14:nvContentPartPr>
            <p14:xfrm>
              <a:off x="12907624" y="3816578"/>
              <a:ext cx="360" cy="360"/>
            </p14:xfrm>
          </p:contentPart>
        </mc:Choice>
        <mc:Fallback xmlns="">
          <p:pic>
            <p:nvPicPr>
              <p:cNvPr id="20" name="Ink 19">
                <a:extLst>
                  <a:ext uri="{FF2B5EF4-FFF2-40B4-BE49-F238E27FC236}">
                    <a16:creationId xmlns:a16="http://schemas.microsoft.com/office/drawing/2014/main" id="{9E5B2343-8786-F216-5938-1A001629B46E}"/>
                  </a:ext>
                </a:extLst>
              </p:cNvPr>
              <p:cNvPicPr/>
              <p:nvPr/>
            </p:nvPicPr>
            <p:blipFill>
              <a:blip r:embed="rId14"/>
              <a:stretch>
                <a:fillRect/>
              </a:stretch>
            </p:blipFill>
            <p:spPr>
              <a:xfrm>
                <a:off x="12903304" y="3812258"/>
                <a:ext cx="9000" cy="900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21" name="Ink 20">
                <a:extLst>
                  <a:ext uri="{FF2B5EF4-FFF2-40B4-BE49-F238E27FC236}">
                    <a16:creationId xmlns:a16="http://schemas.microsoft.com/office/drawing/2014/main" id="{72486D9B-320C-2913-5764-A795C0445191}"/>
                  </a:ext>
                </a:extLst>
              </p14:cNvPr>
              <p14:cNvContentPartPr/>
              <p14:nvPr/>
            </p14:nvContentPartPr>
            <p14:xfrm>
              <a:off x="8368597" y="4568468"/>
              <a:ext cx="2567880" cy="360"/>
            </p14:xfrm>
          </p:contentPart>
        </mc:Choice>
        <mc:Fallback xmlns="">
          <p:pic>
            <p:nvPicPr>
              <p:cNvPr id="21" name="Ink 20">
                <a:extLst>
                  <a:ext uri="{FF2B5EF4-FFF2-40B4-BE49-F238E27FC236}">
                    <a16:creationId xmlns:a16="http://schemas.microsoft.com/office/drawing/2014/main" id="{72486D9B-320C-2913-5764-A795C0445191}"/>
                  </a:ext>
                </a:extLst>
              </p:cNvPr>
              <p:cNvPicPr/>
              <p:nvPr/>
            </p:nvPicPr>
            <p:blipFill>
              <a:blip r:embed="rId19"/>
              <a:stretch>
                <a:fillRect/>
              </a:stretch>
            </p:blipFill>
            <p:spPr>
              <a:xfrm>
                <a:off x="8359597" y="4559828"/>
                <a:ext cx="258552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20">
            <p14:nvContentPartPr>
              <p14:cNvPr id="24" name="Ink 23">
                <a:extLst>
                  <a:ext uri="{FF2B5EF4-FFF2-40B4-BE49-F238E27FC236}">
                    <a16:creationId xmlns:a16="http://schemas.microsoft.com/office/drawing/2014/main" id="{06EE5A81-A7A2-05BA-D549-277DD00BCCD7}"/>
                  </a:ext>
                </a:extLst>
              </p14:cNvPr>
              <p14:cNvContentPartPr/>
              <p14:nvPr/>
            </p14:nvContentPartPr>
            <p14:xfrm>
              <a:off x="5847828" y="6977428"/>
              <a:ext cx="2507760" cy="360"/>
            </p14:xfrm>
          </p:contentPart>
        </mc:Choice>
        <mc:Fallback xmlns="">
          <p:pic>
            <p:nvPicPr>
              <p:cNvPr id="24" name="Ink 23">
                <a:extLst>
                  <a:ext uri="{FF2B5EF4-FFF2-40B4-BE49-F238E27FC236}">
                    <a16:creationId xmlns:a16="http://schemas.microsoft.com/office/drawing/2014/main" id="{06EE5A81-A7A2-05BA-D549-277DD00BCCD7}"/>
                  </a:ext>
                </a:extLst>
              </p:cNvPr>
              <p:cNvPicPr/>
              <p:nvPr/>
            </p:nvPicPr>
            <p:blipFill>
              <a:blip r:embed="rId21"/>
              <a:stretch>
                <a:fillRect/>
              </a:stretch>
            </p:blipFill>
            <p:spPr>
              <a:xfrm>
                <a:off x="5838828" y="6968788"/>
                <a:ext cx="2525400" cy="18000"/>
              </a:xfrm>
              <a:prstGeom prst="rect">
                <a:avLst/>
              </a:prstGeom>
            </p:spPr>
          </p:pic>
        </mc:Fallback>
      </mc:AlternateContent>
    </p:spTree>
    <p:extLst>
      <p:ext uri="{BB962C8B-B14F-4D97-AF65-F5344CB8AC3E}">
        <p14:creationId xmlns:p14="http://schemas.microsoft.com/office/powerpoint/2010/main" val="35495719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3903C0A2-C801-4116-9732-DDC795FE048E}"/>
              </a:ext>
            </a:extLst>
          </p:cNvPr>
          <p:cNvSpPr/>
          <p:nvPr/>
        </p:nvSpPr>
        <p:spPr>
          <a:xfrm>
            <a:off x="408562" y="5735401"/>
            <a:ext cx="11374876" cy="950871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9943BB2C-229E-4D77-A9B2-D3AECDC9BC61}"/>
              </a:ext>
            </a:extLst>
          </p:cNvPr>
          <p:cNvSpPr/>
          <p:nvPr/>
        </p:nvSpPr>
        <p:spPr>
          <a:xfrm>
            <a:off x="408562" y="350202"/>
            <a:ext cx="11342451" cy="5261906"/>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440050" y="344398"/>
            <a:ext cx="9465947" cy="14835546"/>
          </a:xfrm>
        </p:spPr>
        <p:txBody>
          <a:bodyPr>
            <a:normAutofit fontScale="25000" lnSpcReduction="20000"/>
          </a:bodyPr>
          <a:lstStyle/>
          <a:p>
            <a:pPr marL="0" indent="0" algn="ctr">
              <a:buNone/>
            </a:pPr>
            <a:r>
              <a:rPr lang="en-GB" sz="5200" dirty="0">
                <a:latin typeface="Impact" panose="020B0806030902050204" pitchFamily="34" charset="0"/>
              </a:rPr>
              <a:t>Year 10 and Year 11 - Portfolio – ‘Change/Single’: Intent</a:t>
            </a:r>
          </a:p>
          <a:p>
            <a:pPr marL="0" indent="0">
              <a:buNone/>
            </a:pPr>
            <a:r>
              <a:rPr lang="en-GB" sz="5000" b="1" u="sng" dirty="0">
                <a:latin typeface="Arial Nova" panose="020B0504020202020204" pitchFamily="34" charset="0"/>
              </a:rPr>
              <a:t>Specialist Subject:</a:t>
            </a:r>
            <a:r>
              <a:rPr lang="en-GB" sz="5000" b="1" dirty="0">
                <a:latin typeface="Arial Nova" panose="020B0504020202020204" pitchFamily="34" charset="0"/>
              </a:rPr>
              <a:t> Fine Art</a:t>
            </a:r>
          </a:p>
          <a:p>
            <a:pPr marL="0" indent="0">
              <a:buNone/>
            </a:pPr>
            <a:r>
              <a:rPr lang="en-GB" sz="5000" b="1" u="sng" dirty="0">
                <a:latin typeface="Arial Nova" panose="020B0504020202020204" pitchFamily="34" charset="0"/>
              </a:rPr>
              <a:t>Knowledge / Skills / Understanding Acquired:</a:t>
            </a:r>
          </a:p>
          <a:p>
            <a:pPr marL="0" indent="0">
              <a:buNone/>
            </a:pPr>
            <a:r>
              <a:rPr lang="en-GB" sz="5000" b="1" dirty="0">
                <a:latin typeface="Arial Nova" panose="020B0504020202020204" pitchFamily="34" charset="0"/>
              </a:rPr>
              <a:t>AO1 – </a:t>
            </a:r>
            <a:r>
              <a:rPr lang="en-GB" sz="5000" dirty="0">
                <a:latin typeface="Arial Nova" panose="020B0504020202020204" pitchFamily="34" charset="0"/>
              </a:rPr>
              <a:t>Develop ideas through investigations, demonstrating critical understanding of sources</a:t>
            </a:r>
          </a:p>
          <a:p>
            <a:pPr marL="0" indent="0">
              <a:buNone/>
            </a:pPr>
            <a:r>
              <a:rPr lang="en-GB" sz="5000" b="1" dirty="0">
                <a:latin typeface="Arial Nova" panose="020B0504020202020204" pitchFamily="34" charset="0"/>
              </a:rPr>
              <a:t>AO2 – </a:t>
            </a:r>
            <a:r>
              <a:rPr lang="en-GB" sz="5000" dirty="0">
                <a:latin typeface="Arial Nova" panose="020B0504020202020204" pitchFamily="34" charset="0"/>
              </a:rPr>
              <a:t>Refine work by exploring ideas, selecting and experimenting with appropriate media, materials, techniques and processes. Demonstrate ability to explore and refine the use of watercolour, mono-print, and oil pastel in a controlled manner. Develop confidence in photography and exploring outcomes of photo editing.</a:t>
            </a:r>
          </a:p>
          <a:p>
            <a:pPr marL="0" indent="0">
              <a:buNone/>
            </a:pPr>
            <a:r>
              <a:rPr lang="en-GB" sz="5000" b="1" dirty="0">
                <a:latin typeface="Arial Nova" panose="020B0504020202020204" pitchFamily="34" charset="0"/>
              </a:rPr>
              <a:t>AO3 – </a:t>
            </a:r>
            <a:r>
              <a:rPr lang="en-GB" sz="5000" dirty="0">
                <a:latin typeface="Arial Nova" panose="020B0504020202020204" pitchFamily="34" charset="0"/>
              </a:rPr>
              <a:t>Record observations demonstrating accuracy using a range of media (including chalk and charcoal) across shape, form, scale, proportion, tone, texture</a:t>
            </a:r>
            <a:endParaRPr lang="en-GB" sz="5000" b="1" dirty="0">
              <a:latin typeface="Arial Nova" panose="020B0504020202020204" pitchFamily="34" charset="0"/>
            </a:endParaRPr>
          </a:p>
          <a:p>
            <a:pPr marL="0" indent="0">
              <a:buNone/>
            </a:pPr>
            <a:r>
              <a:rPr lang="en-GB" sz="5000" b="1" dirty="0">
                <a:latin typeface="Arial Nova" panose="020B0504020202020204" pitchFamily="34" charset="0"/>
              </a:rPr>
              <a:t>AO4 – </a:t>
            </a:r>
            <a:r>
              <a:rPr lang="en-GB" sz="5000" dirty="0">
                <a:latin typeface="Arial Nova" panose="020B0504020202020204" pitchFamily="34" charset="0"/>
              </a:rPr>
              <a:t>Present a personal and meaningful response that realises intentions and demonstrates understanding of visual language</a:t>
            </a:r>
            <a:endParaRPr lang="en-GB" sz="5000" b="1" dirty="0">
              <a:latin typeface="Arial Nova" panose="020B0504020202020204" pitchFamily="34" charset="0"/>
            </a:endParaRPr>
          </a:p>
          <a:p>
            <a:pPr marL="0" indent="0">
              <a:buNone/>
            </a:pPr>
            <a:r>
              <a:rPr lang="en-GB" sz="5000" b="1" u="sng" dirty="0">
                <a:latin typeface="Arial Nova" panose="020B0504020202020204" pitchFamily="34" charset="0"/>
              </a:rPr>
              <a:t>Links to Previous Study:</a:t>
            </a:r>
          </a:p>
          <a:p>
            <a:pPr marL="0" indent="0">
              <a:buNone/>
            </a:pPr>
            <a:r>
              <a:rPr lang="en-GB" sz="5000" dirty="0">
                <a:latin typeface="Arial Nova" panose="020B0604020202020204" pitchFamily="34" charset="0"/>
              </a:rPr>
              <a:t>During KS3, pupils will have developed a wide range of specialist ADT skills such as research, analysis, development, experimentation, refinement, planning, and a host of 2D, 3D, traditional, and more current practical skills. They will have developed confidence, independence, interest, and an ability to follow ADT working structures. ADT GCSE projects at Limehurst aim to build accomplished young creatives who are confident in their emerging style, and have a passion for their subject area, This particular project has an emphasis on exploring and responding to the work of professionals, combining numerous art based techniques, and AO3 as areas often noted as needing a boost. As we by now know pupils strengths and areas for development thoroughly, we are able to provide further stretch and challenge with a targeted approach, and offer support for a personal and independent journey through their chosen GCSE specialism.</a:t>
            </a:r>
          </a:p>
          <a:p>
            <a:pPr marL="0" indent="0">
              <a:buNone/>
            </a:pPr>
            <a:r>
              <a:rPr lang="en-GB" sz="5000" b="1" u="sng" dirty="0">
                <a:latin typeface="Arial Nova" panose="020B0504020202020204" pitchFamily="34" charset="0"/>
              </a:rPr>
              <a:t>Links to Future Study and the Wider World: </a:t>
            </a:r>
          </a:p>
          <a:p>
            <a:pPr marL="0" indent="0">
              <a:buNone/>
            </a:pPr>
            <a:r>
              <a:rPr lang="en-GB" sz="5000" dirty="0">
                <a:latin typeface="Arial Nova" panose="020B0504020202020204" pitchFamily="34" charset="0"/>
              </a:rPr>
              <a:t>After learning how to work on a sustained project, having furthered their independence and cemented specialist areas of strength, pupils move on to their Portfolio Project (which is worth 60%) of their GCSE grade. They showcase their skillset in response to an independently chosen theme (often using the previous years exam stimulus to aid in transition later on) Key employability / transferable skills include:  Emotional awareness, communication, and self-awareness. Pupils will also study a range of independently chosen ADT professionals during this project and link them to their own practice using in-depth analytical skills.</a:t>
            </a:r>
            <a:endParaRPr lang="en-GB" sz="5000" dirty="0">
              <a:latin typeface="Impact" panose="020B0806030902050204" pitchFamily="34" charset="0"/>
            </a:endParaRPr>
          </a:p>
          <a:p>
            <a:pPr marL="0" indent="0" algn="ctr">
              <a:buNone/>
            </a:pPr>
            <a:r>
              <a:rPr lang="en-GB" sz="5200" dirty="0">
                <a:latin typeface="Impact" panose="020B0806030902050204" pitchFamily="34" charset="0"/>
              </a:rPr>
              <a:t>Portfolio: Implementation </a:t>
            </a:r>
          </a:p>
          <a:p>
            <a:pPr marL="0" indent="0">
              <a:buNone/>
            </a:pPr>
            <a:r>
              <a:rPr lang="en-GB" sz="5200" b="1" u="sng" dirty="0">
                <a:latin typeface="Arial Nova" panose="020B0504020202020204" pitchFamily="34" charset="0"/>
              </a:rPr>
              <a:t>Number of Lessons:</a:t>
            </a:r>
            <a:r>
              <a:rPr lang="en-GB" sz="5200" dirty="0">
                <a:solidFill>
                  <a:srgbClr val="FF0000"/>
                </a:solidFill>
                <a:latin typeface="Arial Nova" panose="020B0504020202020204" pitchFamily="34" charset="0"/>
              </a:rPr>
              <a:t> </a:t>
            </a:r>
            <a:r>
              <a:rPr lang="en-GB" sz="5200" dirty="0">
                <a:latin typeface="Arial Nova" panose="020B0504020202020204" pitchFamily="34" charset="0"/>
              </a:rPr>
              <a:t>84 lessons / 28 weeks – 81 lessons / 27 weeks</a:t>
            </a:r>
          </a:p>
          <a:p>
            <a:pPr marL="0" indent="0">
              <a:buNone/>
            </a:pPr>
            <a:r>
              <a:rPr lang="en-GB" sz="5200" b="1" u="sng" dirty="0">
                <a:latin typeface="Arial Nova" panose="020B0504020202020204" pitchFamily="34" charset="0"/>
              </a:rPr>
              <a:t>Sequence of Lessons </a:t>
            </a:r>
          </a:p>
          <a:p>
            <a:pPr marL="0" indent="0">
              <a:buNone/>
            </a:pPr>
            <a:endParaRPr lang="en-GB" sz="5200" b="1" u="sng" dirty="0">
              <a:latin typeface="Arial Nova" panose="020B0504020202020204" pitchFamily="34" charset="0"/>
            </a:endParaRPr>
          </a:p>
          <a:p>
            <a:pPr marL="0" indent="0">
              <a:buNone/>
            </a:pPr>
            <a:endParaRPr lang="en-GB" sz="5200" b="1" u="sng" dirty="0">
              <a:latin typeface="Arial Nova" panose="020B0504020202020204" pitchFamily="34" charset="0"/>
            </a:endParaRPr>
          </a:p>
          <a:p>
            <a:pPr marL="0" indent="0">
              <a:buNone/>
            </a:pPr>
            <a:endParaRPr lang="en-GB" sz="5200" b="1" u="sng" dirty="0">
              <a:latin typeface="Arial Nova" panose="020B0504020202020204" pitchFamily="34" charset="0"/>
            </a:endParaRPr>
          </a:p>
          <a:p>
            <a:pPr marL="0" indent="0">
              <a:buNone/>
            </a:pPr>
            <a:endParaRPr lang="en-GB" sz="5200" b="1" u="sng" dirty="0">
              <a:latin typeface="Arial Nova" panose="020B0504020202020204" pitchFamily="34" charset="0"/>
            </a:endParaRPr>
          </a:p>
          <a:p>
            <a:pPr marL="0" indent="0">
              <a:buNone/>
            </a:pPr>
            <a:endParaRPr lang="en-GB" sz="5200" b="1" u="sng" dirty="0">
              <a:latin typeface="Arial Nova" panose="020B0504020202020204" pitchFamily="34" charset="0"/>
            </a:endParaRPr>
          </a:p>
          <a:p>
            <a:pPr marL="0" indent="0">
              <a:buNone/>
            </a:pPr>
            <a:endParaRPr lang="en-GB" sz="5200" b="1" u="sng" dirty="0">
              <a:latin typeface="Arial Nova" panose="020B0504020202020204" pitchFamily="34" charset="0"/>
            </a:endParaRPr>
          </a:p>
          <a:p>
            <a:pPr marL="0" indent="0">
              <a:buNone/>
            </a:pPr>
            <a:endParaRPr lang="en-GB" sz="5200" b="1" u="sng" dirty="0">
              <a:latin typeface="Arial Nova" panose="020B0504020202020204" pitchFamily="34" charset="0"/>
            </a:endParaRPr>
          </a:p>
          <a:p>
            <a:pPr marL="0" indent="0">
              <a:buNone/>
            </a:pPr>
            <a:endParaRPr lang="en-GB" sz="5200" b="1" u="sng" dirty="0">
              <a:latin typeface="Arial Nova" panose="020B0504020202020204" pitchFamily="34" charset="0"/>
            </a:endParaRPr>
          </a:p>
          <a:p>
            <a:pPr marL="0" indent="0">
              <a:buNone/>
            </a:pPr>
            <a:endParaRPr lang="en-GB" sz="5200" b="1" u="sng" dirty="0">
              <a:latin typeface="Arial Nova" panose="020B0504020202020204" pitchFamily="34" charset="0"/>
            </a:endParaRPr>
          </a:p>
          <a:p>
            <a:pPr marL="0" indent="0">
              <a:buNone/>
            </a:pPr>
            <a:endParaRPr lang="en-GB" sz="5200" b="1" u="sng" dirty="0">
              <a:latin typeface="Arial Nova" panose="020B0504020202020204" pitchFamily="34" charset="0"/>
            </a:endParaRPr>
          </a:p>
          <a:p>
            <a:pPr marL="0" indent="0">
              <a:buNone/>
            </a:pPr>
            <a:endParaRPr lang="en-GB" sz="5200" b="1" u="sng" dirty="0">
              <a:latin typeface="Arial Nova" panose="020B0504020202020204" pitchFamily="34" charset="0"/>
            </a:endParaRPr>
          </a:p>
          <a:p>
            <a:pPr marL="0" indent="0">
              <a:buNone/>
            </a:pPr>
            <a:endParaRPr lang="en-GB" sz="5200" b="1" u="sng" dirty="0">
              <a:latin typeface="Arial Nova" panose="020B0504020202020204" pitchFamily="34" charset="0"/>
            </a:endParaRPr>
          </a:p>
          <a:p>
            <a:pPr marL="0" indent="0">
              <a:buNone/>
            </a:pPr>
            <a:endParaRPr lang="en-GB" sz="5200" b="1" u="sng" dirty="0">
              <a:latin typeface="Arial Nova" panose="020B0504020202020204" pitchFamily="34" charset="0"/>
            </a:endParaRPr>
          </a:p>
          <a:p>
            <a:pPr marL="0" indent="0">
              <a:buNone/>
            </a:pPr>
            <a:endParaRPr lang="en-GB" sz="5200" b="1" u="sng" dirty="0">
              <a:latin typeface="Arial Nova" panose="020B0504020202020204" pitchFamily="34" charset="0"/>
            </a:endParaRPr>
          </a:p>
          <a:p>
            <a:pPr marL="0" indent="0">
              <a:buNone/>
            </a:pPr>
            <a:endParaRPr lang="en-GB" sz="5200" b="1" u="sng" dirty="0">
              <a:latin typeface="Arial Nova" panose="020B0504020202020204" pitchFamily="34" charset="0"/>
            </a:endParaRPr>
          </a:p>
          <a:p>
            <a:pPr marL="0" indent="0">
              <a:buNone/>
            </a:pPr>
            <a:endParaRPr lang="en-GB" sz="5200" b="1" u="sng" dirty="0">
              <a:latin typeface="Arial Nova" panose="020B0504020202020204" pitchFamily="34" charset="0"/>
            </a:endParaRPr>
          </a:p>
          <a:p>
            <a:pPr marL="0" indent="0">
              <a:buNone/>
            </a:pPr>
            <a:endParaRPr lang="en-GB" sz="5200" b="1" u="sng" dirty="0">
              <a:latin typeface="Arial Nova" panose="020B0504020202020204" pitchFamily="34" charset="0"/>
            </a:endParaRPr>
          </a:p>
          <a:p>
            <a:pPr marL="0" indent="0">
              <a:buNone/>
            </a:pPr>
            <a:endParaRPr lang="en-GB" sz="5200" b="1" u="sng" dirty="0">
              <a:latin typeface="Arial Nova" panose="020B0504020202020204" pitchFamily="34" charset="0"/>
            </a:endParaRPr>
          </a:p>
          <a:p>
            <a:pPr marL="0" indent="0">
              <a:buNone/>
            </a:pPr>
            <a:endParaRPr lang="en-GB" sz="5200" b="1" u="sng" dirty="0">
              <a:latin typeface="Arial Nova" panose="020B0504020202020204" pitchFamily="34" charset="0"/>
            </a:endParaRPr>
          </a:p>
          <a:p>
            <a:pPr marL="0" indent="0">
              <a:buNone/>
            </a:pPr>
            <a:endParaRPr lang="en-GB" sz="5200" b="1" u="sng" dirty="0">
              <a:latin typeface="Arial Nova" panose="020B0504020202020204" pitchFamily="34" charset="0"/>
            </a:endParaRPr>
          </a:p>
          <a:p>
            <a:pPr marL="0" indent="0">
              <a:buNone/>
            </a:pPr>
            <a:r>
              <a:rPr lang="en-GB" sz="5200" b="1" u="sng" dirty="0">
                <a:latin typeface="Arial Nova" panose="020B0504020202020204" pitchFamily="34" charset="0"/>
              </a:rPr>
              <a:t>Main Resources:</a:t>
            </a:r>
          </a:p>
          <a:p>
            <a:pPr marL="0" indent="0">
              <a:buNone/>
            </a:pPr>
            <a:r>
              <a:rPr lang="en-GB" sz="5200" dirty="0">
                <a:latin typeface="Arial Nova" panose="020B0504020202020204" pitchFamily="34" charset="0"/>
              </a:rPr>
              <a:t>PowerPoint / Exemplar work (Teacher and Peer – Various levels) / Analysis Frame / Artist laminates / Observational study laminates / Evaluation support </a:t>
            </a:r>
          </a:p>
          <a:p>
            <a:pPr marL="0" indent="0">
              <a:buNone/>
            </a:pPr>
            <a:r>
              <a:rPr lang="en-GB" sz="5200" b="1" u="sng" dirty="0">
                <a:latin typeface="Arial Nova" panose="020B0504020202020204" pitchFamily="34" charset="0"/>
              </a:rPr>
              <a:t>Methods of Assessment:</a:t>
            </a:r>
          </a:p>
          <a:p>
            <a:pPr marL="0" indent="0">
              <a:buNone/>
            </a:pPr>
            <a:r>
              <a:rPr lang="en-GB" sz="5200" dirty="0">
                <a:latin typeface="Arial Nova" panose="020B0504020202020204" pitchFamily="34" charset="0"/>
              </a:rPr>
              <a:t>A3 grey front sheet with grading, feedback, targets, built in DIRT, and re-grades – This is a mixture of Teacher / Self / Peer assessment with plenty of 1:1 opportunities mirroring KS4 / 5 ‘Critique’ style tutor appointments </a:t>
            </a:r>
          </a:p>
          <a:p>
            <a:pPr marL="0" indent="0">
              <a:buNone/>
            </a:pPr>
            <a:r>
              <a:rPr lang="en-GB" sz="5200" b="1" u="sng" dirty="0">
                <a:latin typeface="Arial Nova" panose="020B0504020202020204" pitchFamily="34" charset="0"/>
              </a:rPr>
              <a:t>Use of assessment Results:</a:t>
            </a:r>
          </a:p>
          <a:p>
            <a:pPr marL="0" indent="0">
              <a:buNone/>
            </a:pPr>
            <a:r>
              <a:rPr lang="en-GB" sz="5200" dirty="0">
                <a:latin typeface="Arial Nova" panose="020B0504020202020204" pitchFamily="34" charset="0"/>
              </a:rPr>
              <a:t>Updated on Go4Schools / Recorded on above sheet for pupil use / Added on class RAG tracker to pin-point areas of most impact / Pin-Pointing key areas of development and strength for future study / Added to folder which rotates as progress record </a:t>
            </a:r>
          </a:p>
        </p:txBody>
      </p:sp>
      <p:sp>
        <p:nvSpPr>
          <p:cNvPr id="6" name="TextBox 5">
            <a:extLst>
              <a:ext uri="{FF2B5EF4-FFF2-40B4-BE49-F238E27FC236}">
                <a16:creationId xmlns:a16="http://schemas.microsoft.com/office/drawing/2014/main" id="{100D8A88-E9F7-433E-890B-C37DCFEE1EC1}"/>
              </a:ext>
            </a:extLst>
          </p:cNvPr>
          <p:cNvSpPr txBox="1"/>
          <p:nvPr/>
        </p:nvSpPr>
        <p:spPr>
          <a:xfrm>
            <a:off x="-299148" y="15367405"/>
            <a:ext cx="2448964" cy="748795"/>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Navigating ADT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3"/>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4"/>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5"/>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6"/>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7"/>
          <a:srcRect t="16701" b="12155"/>
          <a:stretch/>
        </p:blipFill>
        <p:spPr>
          <a:xfrm rot="5400000">
            <a:off x="7304876" y="2664952"/>
            <a:ext cx="7519735" cy="2254512"/>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8">
            <a:clrChange>
              <a:clrFrom>
                <a:srgbClr val="FFFFFF"/>
              </a:clrFrom>
              <a:clrTo>
                <a:srgbClr val="FFFFFF">
                  <a:alpha val="0"/>
                </a:srgbClr>
              </a:clrTo>
            </a:clrChange>
          </a:blip>
          <a:srcRect b="9167"/>
          <a:stretch/>
        </p:blipFill>
        <p:spPr>
          <a:xfrm>
            <a:off x="11064743" y="709177"/>
            <a:ext cx="707095" cy="621065"/>
          </a:xfrm>
          <a:prstGeom prst="rect">
            <a:avLst/>
          </a:prstGeom>
        </p:spPr>
      </p:pic>
      <p:pic>
        <p:nvPicPr>
          <p:cNvPr id="22" name="Picture 21">
            <a:extLst>
              <a:ext uri="{FF2B5EF4-FFF2-40B4-BE49-F238E27FC236}">
                <a16:creationId xmlns:a16="http://schemas.microsoft.com/office/drawing/2014/main" id="{CB729412-91D3-4745-8116-A56E12BD3D42}"/>
              </a:ext>
            </a:extLst>
          </p:cNvPr>
          <p:cNvPicPr>
            <a:picLocks noChangeAspect="1"/>
          </p:cNvPicPr>
          <p:nvPr/>
        </p:nvPicPr>
        <p:blipFill rotWithShape="1">
          <a:blip r:embed="rId7"/>
          <a:srcRect t="16701" b="12155"/>
          <a:stretch/>
        </p:blipFill>
        <p:spPr>
          <a:xfrm rot="16200000" flipV="1">
            <a:off x="7188828" y="10279850"/>
            <a:ext cx="7751833" cy="2254511"/>
          </a:xfrm>
          <a:prstGeom prst="rect">
            <a:avLst/>
          </a:prstGeom>
        </p:spPr>
      </p:pic>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1061112" y="13798387"/>
            <a:ext cx="831764" cy="730566"/>
          </a:xfrm>
          <a:prstGeom prst="rect">
            <a:avLst/>
          </a:prstGeom>
        </p:spPr>
      </p:pic>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11261957" y="7268284"/>
            <a:ext cx="831764" cy="730566"/>
          </a:xfrm>
          <a:prstGeom prst="rect">
            <a:avLst/>
          </a:prstGeom>
        </p:spPr>
      </p:pic>
      <p:graphicFrame>
        <p:nvGraphicFramePr>
          <p:cNvPr id="23" name="Table 22">
            <a:extLst>
              <a:ext uri="{FF2B5EF4-FFF2-40B4-BE49-F238E27FC236}">
                <a16:creationId xmlns:a16="http://schemas.microsoft.com/office/drawing/2014/main" id="{A7ED88EF-F214-44B9-B63F-05288A8A11BC}"/>
              </a:ext>
            </a:extLst>
          </p:cNvPr>
          <p:cNvGraphicFramePr>
            <a:graphicFrameLocks noGrp="1"/>
          </p:cNvGraphicFramePr>
          <p:nvPr/>
        </p:nvGraphicFramePr>
        <p:xfrm>
          <a:off x="545228" y="6756366"/>
          <a:ext cx="10540660" cy="6014371"/>
        </p:xfrm>
        <a:graphic>
          <a:graphicData uri="http://schemas.openxmlformats.org/drawingml/2006/table">
            <a:tbl>
              <a:tblPr firstRow="1" bandRow="1">
                <a:tableStyleId>{5940675A-B579-460E-94D1-54222C63F5DA}</a:tableStyleId>
              </a:tblPr>
              <a:tblGrid>
                <a:gridCol w="2635165">
                  <a:extLst>
                    <a:ext uri="{9D8B030D-6E8A-4147-A177-3AD203B41FA5}">
                      <a16:colId xmlns:a16="http://schemas.microsoft.com/office/drawing/2014/main" val="860903560"/>
                    </a:ext>
                  </a:extLst>
                </a:gridCol>
                <a:gridCol w="2635165">
                  <a:extLst>
                    <a:ext uri="{9D8B030D-6E8A-4147-A177-3AD203B41FA5}">
                      <a16:colId xmlns:a16="http://schemas.microsoft.com/office/drawing/2014/main" val="966298568"/>
                    </a:ext>
                  </a:extLst>
                </a:gridCol>
                <a:gridCol w="2635165">
                  <a:extLst>
                    <a:ext uri="{9D8B030D-6E8A-4147-A177-3AD203B41FA5}">
                      <a16:colId xmlns:a16="http://schemas.microsoft.com/office/drawing/2014/main" val="3462729128"/>
                    </a:ext>
                  </a:extLst>
                </a:gridCol>
                <a:gridCol w="2635165">
                  <a:extLst>
                    <a:ext uri="{9D8B030D-6E8A-4147-A177-3AD203B41FA5}">
                      <a16:colId xmlns:a16="http://schemas.microsoft.com/office/drawing/2014/main" val="3955469802"/>
                    </a:ext>
                  </a:extLst>
                </a:gridCol>
              </a:tblGrid>
              <a:tr h="304919">
                <a:tc>
                  <a:txBody>
                    <a:bodyPr/>
                    <a:lstStyle/>
                    <a:p>
                      <a:r>
                        <a:rPr lang="en-GB" sz="1500" b="1" dirty="0"/>
                        <a:t>AO1 – Develop </a:t>
                      </a:r>
                    </a:p>
                  </a:txBody>
                  <a:tcPr>
                    <a:solidFill>
                      <a:schemeClr val="bg1">
                        <a:lumMod val="65000"/>
                      </a:schemeClr>
                    </a:solidFill>
                  </a:tcPr>
                </a:tc>
                <a:tc>
                  <a:txBody>
                    <a:bodyPr/>
                    <a:lstStyle/>
                    <a:p>
                      <a:r>
                        <a:rPr lang="en-GB" sz="1500" b="1" dirty="0"/>
                        <a:t>AO2 – Refine</a:t>
                      </a:r>
                    </a:p>
                  </a:txBody>
                  <a:tcPr>
                    <a:solidFill>
                      <a:schemeClr val="bg1">
                        <a:lumMod val="65000"/>
                      </a:schemeClr>
                    </a:solidFill>
                  </a:tcPr>
                </a:tc>
                <a:tc>
                  <a:txBody>
                    <a:bodyPr/>
                    <a:lstStyle/>
                    <a:p>
                      <a:r>
                        <a:rPr lang="en-GB" sz="1500" b="1" dirty="0"/>
                        <a:t>AO3 – Record </a:t>
                      </a:r>
                    </a:p>
                  </a:txBody>
                  <a:tcPr>
                    <a:solidFill>
                      <a:schemeClr val="bg1">
                        <a:lumMod val="65000"/>
                      </a:schemeClr>
                    </a:solidFill>
                  </a:tcPr>
                </a:tc>
                <a:tc>
                  <a:txBody>
                    <a:bodyPr/>
                    <a:lstStyle/>
                    <a:p>
                      <a:r>
                        <a:rPr lang="en-GB" sz="1500" b="1" dirty="0"/>
                        <a:t>AO4 – Present </a:t>
                      </a:r>
                    </a:p>
                  </a:txBody>
                  <a:tcPr>
                    <a:solidFill>
                      <a:schemeClr val="bg1">
                        <a:lumMod val="65000"/>
                      </a:schemeClr>
                    </a:solidFill>
                  </a:tcPr>
                </a:tc>
                <a:extLst>
                  <a:ext uri="{0D108BD9-81ED-4DB2-BD59-A6C34878D82A}">
                    <a16:rowId xmlns:a16="http://schemas.microsoft.com/office/drawing/2014/main" val="2939849063"/>
                  </a:ext>
                </a:extLst>
              </a:tr>
              <a:tr h="304919">
                <a:tc>
                  <a:txBody>
                    <a:bodyPr/>
                    <a:lstStyle/>
                    <a:p>
                      <a:r>
                        <a:rPr lang="en-GB" sz="1500" dirty="0"/>
                        <a:t>Mind-Map</a:t>
                      </a:r>
                    </a:p>
                  </a:txBody>
                  <a:tcPr>
                    <a:solidFill>
                      <a:schemeClr val="bg1">
                        <a:lumMod val="85000"/>
                      </a:schemeClr>
                    </a:solidFill>
                  </a:tcPr>
                </a:tc>
                <a:tc rowSpan="8">
                  <a:txBody>
                    <a:bodyPr/>
                    <a:lstStyle/>
                    <a:p>
                      <a:endParaRPr lang="en-GB" sz="1500" dirty="0"/>
                    </a:p>
                  </a:txBody>
                  <a:tcPr>
                    <a:solidFill>
                      <a:schemeClr val="bg1"/>
                    </a:solidFill>
                  </a:tcPr>
                </a:tc>
                <a:tc rowSpan="4">
                  <a:txBody>
                    <a:bodyPr/>
                    <a:lstStyle/>
                    <a:p>
                      <a:endParaRPr lang="en-GB" sz="1500" dirty="0"/>
                    </a:p>
                  </a:txBody>
                  <a:tcPr>
                    <a:solidFill>
                      <a:schemeClr val="bg1"/>
                    </a:solidFill>
                  </a:tcPr>
                </a:tc>
                <a:tc rowSpan="13">
                  <a:txBody>
                    <a:bodyPr/>
                    <a:lstStyle/>
                    <a:p>
                      <a:endParaRPr lang="en-GB" sz="1500" dirty="0"/>
                    </a:p>
                  </a:txBody>
                  <a:tcPr>
                    <a:solidFill>
                      <a:schemeClr val="bg1"/>
                    </a:solidFill>
                  </a:tcPr>
                </a:tc>
                <a:extLst>
                  <a:ext uri="{0D108BD9-81ED-4DB2-BD59-A6C34878D82A}">
                    <a16:rowId xmlns:a16="http://schemas.microsoft.com/office/drawing/2014/main" val="68643681"/>
                  </a:ext>
                </a:extLst>
              </a:tr>
              <a:tr h="304919">
                <a:tc>
                  <a:txBody>
                    <a:bodyPr/>
                    <a:lstStyle/>
                    <a:p>
                      <a:r>
                        <a:rPr lang="en-GB" sz="1500" dirty="0"/>
                        <a:t>Mood-Board </a:t>
                      </a:r>
                    </a:p>
                  </a:txBody>
                  <a:tcPr>
                    <a:solidFill>
                      <a:schemeClr val="bg1">
                        <a:lumMod val="85000"/>
                      </a:schemeClr>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1043870497"/>
                  </a:ext>
                </a:extLst>
              </a:tr>
              <a:tr h="304919">
                <a:tc>
                  <a:txBody>
                    <a:bodyPr/>
                    <a:lstStyle/>
                    <a:p>
                      <a:r>
                        <a:rPr lang="en-GB" sz="1500" dirty="0"/>
                        <a:t>Refined Mood Board</a:t>
                      </a:r>
                    </a:p>
                  </a:txBody>
                  <a:tcPr>
                    <a:solidFill>
                      <a:schemeClr val="bg1">
                        <a:lumMod val="85000"/>
                      </a:schemeClr>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701246790"/>
                  </a:ext>
                </a:extLst>
              </a:tr>
              <a:tr h="304919">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500" dirty="0"/>
                        <a:t>Artist Analysis </a:t>
                      </a:r>
                    </a:p>
                  </a:txBody>
                  <a:tcPr>
                    <a:solidFill>
                      <a:schemeClr val="bg1">
                        <a:lumMod val="85000"/>
                      </a:schemeClr>
                    </a:solidFill>
                  </a:tcPr>
                </a:tc>
                <a:tc vMerge="1">
                  <a:txBody>
                    <a:bodyPr/>
                    <a:lstStyle/>
                    <a:p>
                      <a:endParaRPr lang="en-GB"/>
                    </a:p>
                  </a:txBody>
                  <a:tcPr/>
                </a:tc>
                <a:tc vMerge="1">
                  <a:txBody>
                    <a:bodyPr/>
                    <a:lstStyle/>
                    <a:p>
                      <a:endParaRPr lang="en-GB" sz="1600" dirty="0"/>
                    </a:p>
                  </a:txBody>
                  <a:tcPr>
                    <a:solidFill>
                      <a:schemeClr val="bg1"/>
                    </a:solidFill>
                  </a:tcPr>
                </a:tc>
                <a:tc vMerge="1">
                  <a:txBody>
                    <a:bodyPr/>
                    <a:lstStyle/>
                    <a:p>
                      <a:endParaRPr lang="en-GB"/>
                    </a:p>
                  </a:txBody>
                  <a:tcPr/>
                </a:tc>
                <a:extLst>
                  <a:ext uri="{0D108BD9-81ED-4DB2-BD59-A6C34878D82A}">
                    <a16:rowId xmlns:a16="http://schemas.microsoft.com/office/drawing/2014/main" val="2372394059"/>
                  </a:ext>
                </a:extLst>
              </a:tr>
              <a:tr h="526678">
                <a:tc rowSpan="11">
                  <a:txBody>
                    <a:bodyPr/>
                    <a:lstStyle/>
                    <a:p>
                      <a:endParaRPr lang="en-GB" sz="1500" dirty="0"/>
                    </a:p>
                  </a:txBody>
                  <a:tcPr>
                    <a:solidFill>
                      <a:schemeClr val="bg1"/>
                    </a:solidFill>
                  </a:tcPr>
                </a:tc>
                <a:tc vMerge="1">
                  <a:txBody>
                    <a:bodyPr/>
                    <a:lstStyle/>
                    <a:p>
                      <a:endParaRPr lang="en-GB" sz="1600" dirty="0"/>
                    </a:p>
                  </a:txBody>
                  <a:tcPr>
                    <a:solidFill>
                      <a:schemeClr val="bg1"/>
                    </a:solidFill>
                  </a:tcPr>
                </a:tc>
                <a:tc>
                  <a:txBody>
                    <a:bodyPr/>
                    <a:lstStyle/>
                    <a:p>
                      <a:r>
                        <a:rPr lang="en-GB" sz="1500" dirty="0"/>
                        <a:t>Charcoal and Chalk – Observational Drawing</a:t>
                      </a:r>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918417443"/>
                  </a:ext>
                </a:extLst>
              </a:tr>
              <a:tr h="304919">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a:txBody>
                    <a:bodyPr/>
                    <a:lstStyle/>
                    <a:p>
                      <a:r>
                        <a:rPr lang="en-GB" sz="1500" dirty="0"/>
                        <a:t>Artist Copy 1 and 2</a:t>
                      </a:r>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907884241"/>
                  </a:ext>
                </a:extLst>
              </a:tr>
              <a:tr h="304919">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a:txBody>
                    <a:bodyPr/>
                    <a:lstStyle/>
                    <a:p>
                      <a:r>
                        <a:rPr lang="en-GB" sz="1500" dirty="0"/>
                        <a:t>Primary Sources</a:t>
                      </a:r>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1390075441"/>
                  </a:ext>
                </a:extLst>
              </a:tr>
              <a:tr h="778533">
                <a:tc vMerge="1">
                  <a:txBody>
                    <a:bodyPr/>
                    <a:lstStyle/>
                    <a:p>
                      <a:endParaRPr lang="en-GB" sz="1600"/>
                    </a:p>
                  </a:txBody>
                  <a:tcPr>
                    <a:solidFill>
                      <a:schemeClr val="bg1"/>
                    </a:solidFill>
                  </a:tcPr>
                </a:tc>
                <a:tc vMerge="1">
                  <a:txBody>
                    <a:bodyPr/>
                    <a:lstStyle/>
                    <a:p>
                      <a:endParaRPr lang="en-GB" sz="1600" dirty="0"/>
                    </a:p>
                  </a:txBody>
                  <a:tcPr>
                    <a:solidFill>
                      <a:schemeClr val="bg1"/>
                    </a:solidFill>
                  </a:tcPr>
                </a:tc>
                <a:tc rowSpan="8">
                  <a:txBody>
                    <a:bodyPr/>
                    <a:lstStyle/>
                    <a:p>
                      <a:endParaRPr lang="en-GB" sz="15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2811369258"/>
                  </a:ext>
                </a:extLst>
              </a:tr>
              <a:tr h="304919">
                <a:tc vMerge="1">
                  <a:txBody>
                    <a:bodyPr/>
                    <a:lstStyle/>
                    <a:p>
                      <a:endParaRPr lang="en-GB" sz="1600" dirty="0"/>
                    </a:p>
                  </a:txBody>
                  <a:tcPr>
                    <a:solidFill>
                      <a:schemeClr val="bg1"/>
                    </a:solidFill>
                  </a:tcPr>
                </a:tc>
                <a:tc>
                  <a:txBody>
                    <a:bodyPr/>
                    <a:lstStyle/>
                    <a:p>
                      <a:r>
                        <a:rPr lang="en-GB" sz="1500" dirty="0"/>
                        <a:t>Collage</a:t>
                      </a:r>
                    </a:p>
                  </a:txBody>
                  <a:tcPr>
                    <a:solidFill>
                      <a:schemeClr val="bg1">
                        <a:lumMod val="85000"/>
                      </a:schemeClr>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4284838449"/>
                  </a:ext>
                </a:extLst>
              </a:tr>
              <a:tr h="304919">
                <a:tc vMerge="1">
                  <a:txBody>
                    <a:bodyPr/>
                    <a:lstStyle/>
                    <a:p>
                      <a:endParaRPr lang="en-GB" sz="1600" dirty="0"/>
                    </a:p>
                  </a:txBody>
                  <a:tcPr>
                    <a:solidFill>
                      <a:schemeClr val="bg1"/>
                    </a:solidFill>
                  </a:tcPr>
                </a:tc>
                <a:tc>
                  <a:txBody>
                    <a:bodyPr/>
                    <a:lstStyle/>
                    <a:p>
                      <a:r>
                        <a:rPr lang="en-GB" sz="1500" dirty="0"/>
                        <a:t>Photo editing/collage</a:t>
                      </a:r>
                    </a:p>
                  </a:txBody>
                  <a:tcPr>
                    <a:solidFill>
                      <a:schemeClr val="bg1">
                        <a:lumMod val="85000"/>
                      </a:schemeClr>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3599240034"/>
                  </a:ext>
                </a:extLst>
              </a:tr>
              <a:tr h="304919">
                <a:tc vMerge="1">
                  <a:txBody>
                    <a:bodyPr/>
                    <a:lstStyle/>
                    <a:p>
                      <a:endParaRPr lang="en-GB" sz="1600" dirty="0"/>
                    </a:p>
                  </a:txBody>
                  <a:tcPr>
                    <a:solidFill>
                      <a:schemeClr val="bg1"/>
                    </a:solidFill>
                  </a:tcPr>
                </a:tc>
                <a:tc>
                  <a:txBody>
                    <a:bodyPr/>
                    <a:lstStyle/>
                    <a:p>
                      <a:r>
                        <a:rPr lang="en-GB" sz="1500" dirty="0"/>
                        <a:t>Monoprint and Oil Pastel</a:t>
                      </a:r>
                    </a:p>
                  </a:txBody>
                  <a:tcPr>
                    <a:solidFill>
                      <a:schemeClr val="bg1">
                        <a:lumMod val="85000"/>
                      </a:schemeClr>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1095556603"/>
                  </a:ext>
                </a:extLst>
              </a:tr>
              <a:tr h="526678">
                <a:tc vMerge="1">
                  <a:txBody>
                    <a:bodyPr/>
                    <a:lstStyle/>
                    <a:p>
                      <a:endParaRPr lang="en-GB" sz="1600" dirty="0"/>
                    </a:p>
                  </a:txBody>
                  <a:tcPr>
                    <a:solidFill>
                      <a:schemeClr val="bg1"/>
                    </a:solidFill>
                  </a:tcPr>
                </a:tc>
                <a:tc>
                  <a:txBody>
                    <a:bodyPr/>
                    <a:lstStyle/>
                    <a:p>
                      <a:r>
                        <a:rPr lang="en-GB" sz="1500" dirty="0"/>
                        <a:t>Independent Experimentation</a:t>
                      </a:r>
                    </a:p>
                  </a:txBody>
                  <a:tcPr>
                    <a:solidFill>
                      <a:schemeClr val="bg1">
                        <a:lumMod val="85000"/>
                      </a:schemeClr>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637763402"/>
                  </a:ext>
                </a:extLst>
              </a:tr>
              <a:tr h="304919">
                <a:tc vMerge="1">
                  <a:txBody>
                    <a:bodyPr/>
                    <a:lstStyle/>
                    <a:p>
                      <a:endParaRPr lang="en-GB" sz="1600" dirty="0"/>
                    </a:p>
                  </a:txBody>
                  <a:tcPr>
                    <a:solidFill>
                      <a:schemeClr val="bg1"/>
                    </a:solidFill>
                  </a:tcPr>
                </a:tc>
                <a:tc>
                  <a:txBody>
                    <a:bodyPr/>
                    <a:lstStyle/>
                    <a:p>
                      <a:r>
                        <a:rPr lang="en-GB" sz="1500" dirty="0"/>
                        <a:t>Development of Ideas</a:t>
                      </a:r>
                    </a:p>
                  </a:txBody>
                  <a:tcPr>
                    <a:solidFill>
                      <a:schemeClr val="bg1">
                        <a:lumMod val="85000"/>
                      </a:schemeClr>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3313932169"/>
                  </a:ext>
                </a:extLst>
              </a:tr>
              <a:tr h="304919">
                <a:tc vMerge="1">
                  <a:txBody>
                    <a:bodyPr/>
                    <a:lstStyle/>
                    <a:p>
                      <a:endParaRPr lang="en-GB" sz="1600" dirty="0"/>
                    </a:p>
                  </a:txBody>
                  <a:tcPr>
                    <a:solidFill>
                      <a:schemeClr val="bg1"/>
                    </a:solidFill>
                  </a:tcPr>
                </a:tc>
                <a:tc rowSpan="2">
                  <a:txBody>
                    <a:bodyPr/>
                    <a:lstStyle/>
                    <a:p>
                      <a:endParaRPr lang="en-GB" sz="1500" dirty="0"/>
                    </a:p>
                  </a:txBody>
                  <a:tcPr>
                    <a:solidFill>
                      <a:schemeClr val="bg1"/>
                    </a:solidFill>
                  </a:tcPr>
                </a:tc>
                <a:tc vMerge="1">
                  <a:txBody>
                    <a:bodyPr/>
                    <a:lstStyle/>
                    <a:p>
                      <a:endParaRPr lang="en-GB" sz="1600" dirty="0"/>
                    </a:p>
                  </a:txBody>
                  <a:tcPr>
                    <a:solidFill>
                      <a:schemeClr val="bg1"/>
                    </a:solidFill>
                  </a:tcPr>
                </a:tc>
                <a:tc>
                  <a:txBody>
                    <a:bodyPr/>
                    <a:lstStyle/>
                    <a:p>
                      <a:r>
                        <a:rPr lang="en-GB" sz="1500" dirty="0"/>
                        <a:t>Masterpiece </a:t>
                      </a:r>
                    </a:p>
                  </a:txBody>
                  <a:tcPr>
                    <a:solidFill>
                      <a:schemeClr val="bg1">
                        <a:lumMod val="85000"/>
                      </a:schemeClr>
                    </a:solidFill>
                  </a:tcPr>
                </a:tc>
                <a:extLst>
                  <a:ext uri="{0D108BD9-81ED-4DB2-BD59-A6C34878D82A}">
                    <a16:rowId xmlns:a16="http://schemas.microsoft.com/office/drawing/2014/main" val="3767449915"/>
                  </a:ext>
                </a:extLst>
              </a:tr>
              <a:tr h="0">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a:txBody>
                    <a:bodyPr/>
                    <a:lstStyle/>
                    <a:p>
                      <a:r>
                        <a:rPr lang="en-GB" sz="1500" dirty="0"/>
                        <a:t>Evaluation </a:t>
                      </a:r>
                    </a:p>
                  </a:txBody>
                  <a:tcPr>
                    <a:solidFill>
                      <a:schemeClr val="bg1">
                        <a:lumMod val="85000"/>
                      </a:schemeClr>
                    </a:solidFill>
                  </a:tcPr>
                </a:tc>
                <a:extLst>
                  <a:ext uri="{0D108BD9-81ED-4DB2-BD59-A6C34878D82A}">
                    <a16:rowId xmlns:a16="http://schemas.microsoft.com/office/drawing/2014/main" val="328840837"/>
                  </a:ext>
                </a:extLst>
              </a:tr>
            </a:tbl>
          </a:graphicData>
        </a:graphic>
      </p:graphicFrame>
      <p:pic>
        <p:nvPicPr>
          <p:cNvPr id="41" name="Graphic 40" descr="Sign Language">
            <a:extLst>
              <a:ext uri="{FF2B5EF4-FFF2-40B4-BE49-F238E27FC236}">
                <a16:creationId xmlns:a16="http://schemas.microsoft.com/office/drawing/2014/main" id="{54D1A562-0D49-434D-A30E-9978464D0603}"/>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rot="20080906">
            <a:off x="3683758" y="7939670"/>
            <a:ext cx="1500915" cy="1500915"/>
          </a:xfrm>
          <a:prstGeom prst="rect">
            <a:avLst/>
          </a:prstGeom>
        </p:spPr>
      </p:pic>
      <p:pic>
        <p:nvPicPr>
          <p:cNvPr id="47" name="Graphic 46" descr="Head with gears">
            <a:extLst>
              <a:ext uri="{FF2B5EF4-FFF2-40B4-BE49-F238E27FC236}">
                <a16:creationId xmlns:a16="http://schemas.microsoft.com/office/drawing/2014/main" id="{88FF5273-AF38-48C8-9FD5-45A6B7DAF0DA}"/>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1233832" y="9877852"/>
            <a:ext cx="1385125" cy="1385125"/>
          </a:xfrm>
          <a:prstGeom prst="rect">
            <a:avLst/>
          </a:prstGeom>
        </p:spPr>
      </p:pic>
      <p:pic>
        <p:nvPicPr>
          <p:cNvPr id="43" name="Graphic 42" descr="Eye">
            <a:extLst>
              <a:ext uri="{FF2B5EF4-FFF2-40B4-BE49-F238E27FC236}">
                <a16:creationId xmlns:a16="http://schemas.microsoft.com/office/drawing/2014/main" id="{25D2D1AB-A971-4CEC-90DB-2AEEE6F922E4}"/>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6245626" y="10489756"/>
            <a:ext cx="1649801" cy="1649801"/>
          </a:xfrm>
          <a:prstGeom prst="rect">
            <a:avLst/>
          </a:prstGeom>
        </p:spPr>
      </p:pic>
      <p:pic>
        <p:nvPicPr>
          <p:cNvPr id="45" name="Graphic 44" descr="Puzzle pieces">
            <a:extLst>
              <a:ext uri="{FF2B5EF4-FFF2-40B4-BE49-F238E27FC236}">
                <a16:creationId xmlns:a16="http://schemas.microsoft.com/office/drawing/2014/main" id="{80E75684-27AD-4447-807C-03645CD920E5}"/>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8978760" y="8623885"/>
            <a:ext cx="1946529" cy="1946529"/>
          </a:xfrm>
          <a:prstGeom prst="rect">
            <a:avLst/>
          </a:prstGeom>
        </p:spPr>
      </p:pic>
      <p:pic>
        <p:nvPicPr>
          <p:cNvPr id="24" name="Picture 23">
            <a:extLst>
              <a:ext uri="{FF2B5EF4-FFF2-40B4-BE49-F238E27FC236}">
                <a16:creationId xmlns:a16="http://schemas.microsoft.com/office/drawing/2014/main" id="{E199BA74-04D3-4A9C-8497-957848C67468}"/>
              </a:ext>
            </a:extLst>
          </p:cNvPr>
          <p:cNvPicPr>
            <a:picLocks noChangeAspect="1"/>
          </p:cNvPicPr>
          <p:nvPr/>
        </p:nvPicPr>
        <p:blipFill>
          <a:blip r:embed="rId3"/>
          <a:stretch>
            <a:fillRect/>
          </a:stretch>
        </p:blipFill>
        <p:spPr>
          <a:xfrm rot="10800000">
            <a:off x="8757596" y="23071"/>
            <a:ext cx="1415782" cy="1372211"/>
          </a:xfrm>
          <a:prstGeom prst="rect">
            <a:avLst/>
          </a:prstGeom>
        </p:spPr>
      </p:pic>
      <p:sp>
        <p:nvSpPr>
          <p:cNvPr id="2" name="TextBox 1">
            <a:extLst>
              <a:ext uri="{FF2B5EF4-FFF2-40B4-BE49-F238E27FC236}">
                <a16:creationId xmlns:a16="http://schemas.microsoft.com/office/drawing/2014/main" id="{C91F7A3E-D8BB-560D-FC96-C9F3EF086899}"/>
              </a:ext>
            </a:extLst>
          </p:cNvPr>
          <p:cNvSpPr txBox="1"/>
          <p:nvPr/>
        </p:nvSpPr>
        <p:spPr>
          <a:xfrm>
            <a:off x="2000092" y="15326303"/>
            <a:ext cx="1746952" cy="830997"/>
          </a:xfrm>
          <a:prstGeom prst="rect">
            <a:avLst/>
          </a:prstGeom>
          <a:noFill/>
        </p:spPr>
        <p:txBody>
          <a:bodyPr wrap="square" rtlCol="0">
            <a:spAutoFit/>
          </a:bodyPr>
          <a:lstStyle/>
          <a:p>
            <a:r>
              <a:rPr lang="en-GB" sz="1200" dirty="0">
                <a:latin typeface="Arial Nova" panose="020B0504020202020204" pitchFamily="34" charset="0"/>
              </a:rPr>
              <a:t>#FineArt</a:t>
            </a:r>
          </a:p>
          <a:p>
            <a:r>
              <a:rPr lang="en-GB" sz="1200" dirty="0">
                <a:latin typeface="Arial Nova" panose="020B0504020202020204" pitchFamily="34" charset="0"/>
              </a:rPr>
              <a:t>#TextileDesign</a:t>
            </a:r>
          </a:p>
          <a:p>
            <a:r>
              <a:rPr lang="en-GB" sz="1200" dirty="0">
                <a:latin typeface="Arial Nova" panose="020B0504020202020204" pitchFamily="34" charset="0"/>
              </a:rPr>
              <a:t>#3DDesign</a:t>
            </a:r>
          </a:p>
          <a:p>
            <a:r>
              <a:rPr lang="en-GB" sz="1200" dirty="0">
                <a:latin typeface="Arial Nova" panose="020B0504020202020204" pitchFamily="34" charset="0"/>
              </a:rPr>
              <a:t>#Hospitality&amp;Catering</a:t>
            </a:r>
          </a:p>
        </p:txBody>
      </p:sp>
    </p:spTree>
    <p:extLst>
      <p:ext uri="{BB962C8B-B14F-4D97-AF65-F5344CB8AC3E}">
        <p14:creationId xmlns:p14="http://schemas.microsoft.com/office/powerpoint/2010/main" val="7415599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9943BB2C-229E-4D77-A9B2-D3AECDC9BC61}"/>
              </a:ext>
            </a:extLst>
          </p:cNvPr>
          <p:cNvSpPr/>
          <p:nvPr/>
        </p:nvSpPr>
        <p:spPr>
          <a:xfrm>
            <a:off x="408562" y="350201"/>
            <a:ext cx="11342451" cy="14923063"/>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450717" y="380321"/>
            <a:ext cx="11342451" cy="15166502"/>
          </a:xfrm>
        </p:spPr>
        <p:txBody>
          <a:bodyPr>
            <a:normAutofit/>
          </a:bodyPr>
          <a:lstStyle/>
          <a:p>
            <a:pPr marL="0" indent="0" algn="ctr">
              <a:buNone/>
            </a:pPr>
            <a:r>
              <a:rPr lang="en-GB" sz="2000" dirty="0">
                <a:latin typeface="Impact" panose="020B0806030902050204" pitchFamily="34" charset="0"/>
              </a:rPr>
              <a:t>Change/Single: Scheme of Learning </a:t>
            </a:r>
          </a:p>
        </p:txBody>
      </p:sp>
      <p:sp>
        <p:nvSpPr>
          <p:cNvPr id="6" name="TextBox 5">
            <a:extLst>
              <a:ext uri="{FF2B5EF4-FFF2-40B4-BE49-F238E27FC236}">
                <a16:creationId xmlns:a16="http://schemas.microsoft.com/office/drawing/2014/main" id="{100D8A88-E9F7-433E-890B-C37DCFEE1EC1}"/>
              </a:ext>
            </a:extLst>
          </p:cNvPr>
          <p:cNvSpPr txBox="1"/>
          <p:nvPr/>
        </p:nvSpPr>
        <p:spPr>
          <a:xfrm>
            <a:off x="-299148" y="15367405"/>
            <a:ext cx="2448964" cy="748795"/>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Navigating ADT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3"/>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4"/>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5"/>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6"/>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7"/>
          <a:srcRect t="16701" b="12155"/>
          <a:stretch/>
        </p:blipFill>
        <p:spPr>
          <a:xfrm rot="5400000">
            <a:off x="7304876" y="2664952"/>
            <a:ext cx="7519735" cy="2254512"/>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8">
            <a:clrChange>
              <a:clrFrom>
                <a:srgbClr val="FFFFFF"/>
              </a:clrFrom>
              <a:clrTo>
                <a:srgbClr val="FFFFFF">
                  <a:alpha val="0"/>
                </a:srgbClr>
              </a:clrTo>
            </a:clrChange>
          </a:blip>
          <a:srcRect b="9167"/>
          <a:stretch/>
        </p:blipFill>
        <p:spPr>
          <a:xfrm>
            <a:off x="11064743" y="709177"/>
            <a:ext cx="707095" cy="621065"/>
          </a:xfrm>
          <a:prstGeom prst="rect">
            <a:avLst/>
          </a:prstGeom>
        </p:spPr>
      </p:pic>
      <p:pic>
        <p:nvPicPr>
          <p:cNvPr id="22" name="Picture 21">
            <a:extLst>
              <a:ext uri="{FF2B5EF4-FFF2-40B4-BE49-F238E27FC236}">
                <a16:creationId xmlns:a16="http://schemas.microsoft.com/office/drawing/2014/main" id="{CB729412-91D3-4745-8116-A56E12BD3D42}"/>
              </a:ext>
            </a:extLst>
          </p:cNvPr>
          <p:cNvPicPr>
            <a:picLocks noChangeAspect="1"/>
          </p:cNvPicPr>
          <p:nvPr/>
        </p:nvPicPr>
        <p:blipFill rotWithShape="1">
          <a:blip r:embed="rId7"/>
          <a:srcRect t="16701" b="12155"/>
          <a:stretch/>
        </p:blipFill>
        <p:spPr>
          <a:xfrm rot="16200000" flipV="1">
            <a:off x="7188828" y="10279850"/>
            <a:ext cx="7751833" cy="2254511"/>
          </a:xfrm>
          <a:prstGeom prst="rect">
            <a:avLst/>
          </a:prstGeom>
        </p:spPr>
      </p:pic>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1061112" y="13798387"/>
            <a:ext cx="831764" cy="730566"/>
          </a:xfrm>
          <a:prstGeom prst="rect">
            <a:avLst/>
          </a:prstGeom>
        </p:spPr>
      </p:pic>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11160820" y="6626632"/>
            <a:ext cx="831764" cy="730566"/>
          </a:xfrm>
          <a:prstGeom prst="rect">
            <a:avLst/>
          </a:prstGeom>
        </p:spPr>
      </p:pic>
      <p:graphicFrame>
        <p:nvGraphicFramePr>
          <p:cNvPr id="18" name="Table 17">
            <a:extLst>
              <a:ext uri="{FF2B5EF4-FFF2-40B4-BE49-F238E27FC236}">
                <a16:creationId xmlns:a16="http://schemas.microsoft.com/office/drawing/2014/main" id="{CF6300EF-DA81-4F86-A4A7-24C95A447BBB}"/>
              </a:ext>
            </a:extLst>
          </p:cNvPr>
          <p:cNvGraphicFramePr>
            <a:graphicFrameLocks noGrp="1"/>
          </p:cNvGraphicFramePr>
          <p:nvPr/>
        </p:nvGraphicFramePr>
        <p:xfrm>
          <a:off x="698529" y="972978"/>
          <a:ext cx="10344884" cy="14584101"/>
        </p:xfrm>
        <a:graphic>
          <a:graphicData uri="http://schemas.openxmlformats.org/drawingml/2006/table">
            <a:tbl>
              <a:tblPr firstRow="1" bandRow="1">
                <a:tableStyleId>{5940675A-B579-460E-94D1-54222C63F5DA}</a:tableStyleId>
              </a:tblPr>
              <a:tblGrid>
                <a:gridCol w="2586221">
                  <a:extLst>
                    <a:ext uri="{9D8B030D-6E8A-4147-A177-3AD203B41FA5}">
                      <a16:colId xmlns:a16="http://schemas.microsoft.com/office/drawing/2014/main" val="860903560"/>
                    </a:ext>
                  </a:extLst>
                </a:gridCol>
                <a:gridCol w="2586221">
                  <a:extLst>
                    <a:ext uri="{9D8B030D-6E8A-4147-A177-3AD203B41FA5}">
                      <a16:colId xmlns:a16="http://schemas.microsoft.com/office/drawing/2014/main" val="966298568"/>
                    </a:ext>
                  </a:extLst>
                </a:gridCol>
                <a:gridCol w="2586221">
                  <a:extLst>
                    <a:ext uri="{9D8B030D-6E8A-4147-A177-3AD203B41FA5}">
                      <a16:colId xmlns:a16="http://schemas.microsoft.com/office/drawing/2014/main" val="3462729128"/>
                    </a:ext>
                  </a:extLst>
                </a:gridCol>
                <a:gridCol w="2586221">
                  <a:extLst>
                    <a:ext uri="{9D8B030D-6E8A-4147-A177-3AD203B41FA5}">
                      <a16:colId xmlns:a16="http://schemas.microsoft.com/office/drawing/2014/main" val="3955469802"/>
                    </a:ext>
                  </a:extLst>
                </a:gridCol>
              </a:tblGrid>
              <a:tr h="519932">
                <a:tc>
                  <a:txBody>
                    <a:bodyPr/>
                    <a:lstStyle/>
                    <a:p>
                      <a:r>
                        <a:rPr lang="en-GB" sz="1400" b="1" dirty="0"/>
                        <a:t>AO1 – Develop </a:t>
                      </a:r>
                    </a:p>
                  </a:txBody>
                  <a:tcPr>
                    <a:solidFill>
                      <a:schemeClr val="bg1">
                        <a:lumMod val="65000"/>
                      </a:schemeClr>
                    </a:solidFill>
                  </a:tcPr>
                </a:tc>
                <a:tc>
                  <a:txBody>
                    <a:bodyPr/>
                    <a:lstStyle/>
                    <a:p>
                      <a:r>
                        <a:rPr lang="en-GB" sz="1400" b="1" dirty="0"/>
                        <a:t>AO2 – Refine</a:t>
                      </a:r>
                    </a:p>
                  </a:txBody>
                  <a:tcPr>
                    <a:solidFill>
                      <a:schemeClr val="bg1">
                        <a:lumMod val="65000"/>
                      </a:schemeClr>
                    </a:solidFill>
                  </a:tcPr>
                </a:tc>
                <a:tc>
                  <a:txBody>
                    <a:bodyPr/>
                    <a:lstStyle/>
                    <a:p>
                      <a:r>
                        <a:rPr lang="en-GB" sz="1400" b="1" dirty="0"/>
                        <a:t>AO3 – Record </a:t>
                      </a:r>
                    </a:p>
                  </a:txBody>
                  <a:tcPr>
                    <a:solidFill>
                      <a:schemeClr val="bg1">
                        <a:lumMod val="65000"/>
                      </a:schemeClr>
                    </a:solidFill>
                  </a:tcPr>
                </a:tc>
                <a:tc>
                  <a:txBody>
                    <a:bodyPr/>
                    <a:lstStyle/>
                    <a:p>
                      <a:r>
                        <a:rPr lang="en-GB" sz="1400" b="1" dirty="0"/>
                        <a:t>AO4 – Present </a:t>
                      </a:r>
                    </a:p>
                  </a:txBody>
                  <a:tcPr>
                    <a:solidFill>
                      <a:schemeClr val="bg1">
                        <a:lumMod val="65000"/>
                      </a:schemeClr>
                    </a:solidFill>
                  </a:tcPr>
                </a:tc>
                <a:extLst>
                  <a:ext uri="{0D108BD9-81ED-4DB2-BD59-A6C34878D82A}">
                    <a16:rowId xmlns:a16="http://schemas.microsoft.com/office/drawing/2014/main" val="2939849063"/>
                  </a:ext>
                </a:extLst>
              </a:tr>
              <a:tr h="1049172">
                <a:tc>
                  <a:txBody>
                    <a:bodyPr/>
                    <a:lstStyle/>
                    <a:p>
                      <a:r>
                        <a:rPr lang="en-GB" sz="800" b="1" dirty="0"/>
                        <a:t>Mind-Map </a:t>
                      </a:r>
                    </a:p>
                    <a:p>
                      <a:r>
                        <a:rPr lang="en-GB" sz="800" dirty="0"/>
                        <a:t>Written / doodles A3 map of theme: ‘Change’ or ‘Single’ – consider how this could be interpreted / what is the focus?</a:t>
                      </a:r>
                    </a:p>
                  </a:txBody>
                  <a:tcPr>
                    <a:solidFill>
                      <a:schemeClr val="bg1">
                        <a:lumMod val="85000"/>
                      </a:schemeClr>
                    </a:solidFill>
                  </a:tcPr>
                </a:tc>
                <a:tc rowSpan="9">
                  <a:txBody>
                    <a:bodyPr/>
                    <a:lstStyle/>
                    <a:p>
                      <a:endParaRPr lang="en-GB" sz="800" dirty="0"/>
                    </a:p>
                  </a:txBody>
                  <a:tcPr>
                    <a:solidFill>
                      <a:schemeClr val="bg1"/>
                    </a:solidFill>
                  </a:tcPr>
                </a:tc>
                <a:tc rowSpan="5">
                  <a:txBody>
                    <a:bodyPr/>
                    <a:lstStyle/>
                    <a:p>
                      <a:endParaRPr lang="en-GB" sz="800" dirty="0"/>
                    </a:p>
                  </a:txBody>
                  <a:tcPr>
                    <a:solidFill>
                      <a:schemeClr val="bg1"/>
                    </a:solidFill>
                  </a:tcPr>
                </a:tc>
                <a:tc rowSpan="14">
                  <a:txBody>
                    <a:bodyPr/>
                    <a:lstStyle/>
                    <a:p>
                      <a:endParaRPr lang="en-GB" sz="800" dirty="0"/>
                    </a:p>
                  </a:txBody>
                  <a:tcPr>
                    <a:solidFill>
                      <a:schemeClr val="bg1"/>
                    </a:solidFill>
                  </a:tcPr>
                </a:tc>
                <a:extLst>
                  <a:ext uri="{0D108BD9-81ED-4DB2-BD59-A6C34878D82A}">
                    <a16:rowId xmlns:a16="http://schemas.microsoft.com/office/drawing/2014/main" val="68643681"/>
                  </a:ext>
                </a:extLst>
              </a:tr>
              <a:tr h="1467077">
                <a:tc>
                  <a:txBody>
                    <a:bodyPr/>
                    <a:lstStyle/>
                    <a:p>
                      <a:r>
                        <a:rPr lang="en-GB" sz="800" b="1" dirty="0"/>
                        <a:t>Mood-Board </a:t>
                      </a:r>
                    </a:p>
                    <a:p>
                      <a:r>
                        <a:rPr lang="en-GB" sz="800" dirty="0"/>
                        <a:t>Secondary and Primary source A3 visual map of theme: ‘Change’ or ‘Single’. Consider how this could be interpreted – what is the focus? Also add  fabric and paint swatches / keywords</a:t>
                      </a:r>
                    </a:p>
                  </a:txBody>
                  <a:tcPr>
                    <a:solidFill>
                      <a:schemeClr val="bg1">
                        <a:lumMod val="85000"/>
                      </a:schemeClr>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1043870497"/>
                  </a:ext>
                </a:extLst>
              </a:tr>
              <a:tr h="1028126">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800" b="1" dirty="0"/>
                        <a:t>Artist description and analysis 1</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800" dirty="0"/>
                        <a:t>A3 page including images / description / opinion and  theme links / analysis – focus in on in-depth personal response </a:t>
                      </a:r>
                    </a:p>
                  </a:txBody>
                  <a:tcPr>
                    <a:solidFill>
                      <a:schemeClr val="bg1">
                        <a:lumMod val="85000"/>
                      </a:schemeClr>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701246790"/>
                  </a:ext>
                </a:extLst>
              </a:tr>
              <a:tr h="1028126">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800" b="1" dirty="0"/>
                        <a:t>Artist description and analysis 2</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800" dirty="0"/>
                        <a:t>A3 page including images / description / opinion and  theme links / analysis – focus in on in-depth personal response </a:t>
                      </a: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800" dirty="0"/>
                    </a:p>
                  </a:txBody>
                  <a:tcPr>
                    <a:solidFill>
                      <a:schemeClr val="bg1">
                        <a:lumMod val="85000"/>
                      </a:schemeClr>
                    </a:solidFill>
                  </a:tcPr>
                </a:tc>
                <a:tc vMerge="1">
                  <a:txBody>
                    <a:bodyPr/>
                    <a:lstStyle/>
                    <a:p>
                      <a:endParaRPr lang="en-GB"/>
                    </a:p>
                  </a:txBody>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3921958529"/>
                  </a:ext>
                </a:extLst>
              </a:tr>
              <a:tr h="245446">
                <a:tc rowSpan="12">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800" dirty="0"/>
                    </a:p>
                  </a:txBody>
                  <a:tcPr>
                    <a:solidFill>
                      <a:schemeClr val="bg1"/>
                    </a:solidFill>
                  </a:tcPr>
                </a:tc>
                <a:tc vMerge="1">
                  <a:txBody>
                    <a:bodyPr/>
                    <a:lstStyle/>
                    <a:p>
                      <a:endParaRPr lang="en-GB"/>
                    </a:p>
                  </a:txBody>
                  <a:tcPr/>
                </a:tc>
                <a:tc vMerge="1">
                  <a:txBody>
                    <a:bodyPr/>
                    <a:lstStyle/>
                    <a:p>
                      <a:endParaRPr lang="en-GB" sz="1100" dirty="0"/>
                    </a:p>
                  </a:txBody>
                  <a:tcPr>
                    <a:solidFill>
                      <a:schemeClr val="bg1"/>
                    </a:solidFill>
                  </a:tcPr>
                </a:tc>
                <a:tc vMerge="1">
                  <a:txBody>
                    <a:bodyPr/>
                    <a:lstStyle/>
                    <a:p>
                      <a:endParaRPr lang="en-GB"/>
                    </a:p>
                  </a:txBody>
                  <a:tcPr/>
                </a:tc>
                <a:extLst>
                  <a:ext uri="{0D108BD9-81ED-4DB2-BD59-A6C34878D82A}">
                    <a16:rowId xmlns:a16="http://schemas.microsoft.com/office/drawing/2014/main" val="3097279608"/>
                  </a:ext>
                </a:extLst>
              </a:tr>
              <a:tr h="909963">
                <a:tc vMerge="1">
                  <a:txBody>
                    <a:bodyPr/>
                    <a:lstStyle/>
                    <a:p>
                      <a:endParaRPr lang="en-GB" sz="1100" dirty="0"/>
                    </a:p>
                  </a:txBody>
                  <a:tcPr>
                    <a:solidFill>
                      <a:schemeClr val="bg1"/>
                    </a:solidFill>
                  </a:tcPr>
                </a:tc>
                <a:tc vMerge="1">
                  <a:txBody>
                    <a:bodyPr/>
                    <a:lstStyle/>
                    <a:p>
                      <a:endParaRPr lang="en-GB" sz="1600" dirty="0"/>
                    </a:p>
                  </a:txBody>
                  <a:tcPr>
                    <a:solidFill>
                      <a:schemeClr val="bg1"/>
                    </a:solidFill>
                  </a:tcPr>
                </a:tc>
                <a:tc>
                  <a:txBody>
                    <a:bodyPr/>
                    <a:lstStyle/>
                    <a:p>
                      <a:r>
                        <a:rPr lang="en-GB" sz="800" b="1" dirty="0"/>
                        <a:t>Charcoal and Chalk – Observational Drawing</a:t>
                      </a:r>
                    </a:p>
                    <a:p>
                      <a:r>
                        <a:rPr lang="en-GB" sz="800" dirty="0"/>
                        <a:t>Focusing on larger scale drawing skills from suitable reference (either Primary or Secondary image)</a:t>
                      </a:r>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918417443"/>
                  </a:ext>
                </a:extLst>
              </a:tr>
              <a:tr h="959298">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800" b="1" dirty="0"/>
                        <a:t>Artist Copy 1</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800" dirty="0"/>
                        <a:t>Visual copy of chosen artists work / full or crop. Media and focus of pupil choosing</a:t>
                      </a:r>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907884241"/>
                  </a:ext>
                </a:extLst>
              </a:tr>
              <a:tr h="871202">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800" b="1" dirty="0"/>
                        <a:t>Artist Copy 2</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800" dirty="0"/>
                        <a:t>Visual copy of chosen artists work / full or crop. Media and focus of pupil choosing</a:t>
                      </a:r>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1390075441"/>
                  </a:ext>
                </a:extLst>
              </a:tr>
              <a:tr h="1030038">
                <a:tc vMerge="1">
                  <a:txBody>
                    <a:bodyPr/>
                    <a:lstStyle/>
                    <a:p>
                      <a:endParaRPr lang="en-GB" sz="1600"/>
                    </a:p>
                  </a:txBody>
                  <a:tcPr>
                    <a:solidFill>
                      <a:schemeClr val="bg1"/>
                    </a:solidFill>
                  </a:tcPr>
                </a:tc>
                <a:tc vMerge="1">
                  <a:txBody>
                    <a:bodyPr/>
                    <a:lstStyle/>
                    <a:p>
                      <a:endParaRPr lang="en-GB" sz="1600" dirty="0"/>
                    </a:p>
                  </a:txBody>
                  <a:tcPr>
                    <a:solidFill>
                      <a:schemeClr val="bg1"/>
                    </a:solidFill>
                  </a:tcPr>
                </a:tc>
                <a:tc>
                  <a:txBody>
                    <a:bodyPr/>
                    <a:lstStyle/>
                    <a:p>
                      <a:r>
                        <a:rPr lang="en-GB" sz="800" b="1" dirty="0"/>
                        <a:t>Refined Primary Sources</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800" dirty="0"/>
                        <a:t>Collection of photographs representing refined angle through project  - personal thread</a:t>
                      </a:r>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2811369258"/>
                  </a:ext>
                </a:extLst>
              </a:tr>
              <a:tr h="1243826">
                <a:tc vMerge="1">
                  <a:txBody>
                    <a:bodyPr/>
                    <a:lstStyle/>
                    <a:p>
                      <a:endParaRPr lang="en-GB" sz="1600" dirty="0"/>
                    </a:p>
                  </a:txBody>
                  <a:tcPr>
                    <a:solidFill>
                      <a:schemeClr val="bg1"/>
                    </a:solidFill>
                  </a:tcPr>
                </a:tc>
                <a:tc>
                  <a:txBody>
                    <a:bodyPr/>
                    <a:lstStyle/>
                    <a:p>
                      <a:r>
                        <a:rPr lang="en-GB" sz="800" b="1" dirty="0"/>
                        <a:t>Photo Editing Workshop</a:t>
                      </a:r>
                    </a:p>
                    <a:p>
                      <a:r>
                        <a:rPr lang="en-GB" sz="800" b="0" dirty="0"/>
                        <a:t>Students use digital software to develop and experiment with their Primary Sources.</a:t>
                      </a:r>
                    </a:p>
                  </a:txBody>
                  <a:tcPr>
                    <a:solidFill>
                      <a:schemeClr val="bg1">
                        <a:lumMod val="85000"/>
                      </a:schemeClr>
                    </a:solidFill>
                  </a:tcPr>
                </a:tc>
                <a:tc rowSpan="7">
                  <a:txBody>
                    <a:bodyPr/>
                    <a:lstStyle/>
                    <a:p>
                      <a:endParaRPr lang="en-GB" sz="16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3599240034"/>
                  </a:ext>
                </a:extLst>
              </a:tr>
              <a:tr h="962541">
                <a:tc vMerge="1">
                  <a:txBody>
                    <a:bodyPr/>
                    <a:lstStyle/>
                    <a:p>
                      <a:endParaRPr lang="en-GB" sz="1600" dirty="0"/>
                    </a:p>
                  </a:txBody>
                  <a:tcPr>
                    <a:solidFill>
                      <a:schemeClr val="bg1"/>
                    </a:solidFill>
                  </a:tcPr>
                </a:tc>
                <a:tc>
                  <a:txBody>
                    <a:bodyPr/>
                    <a:lstStyle/>
                    <a:p>
                      <a:r>
                        <a:rPr lang="en-GB" sz="800" b="1" dirty="0"/>
                        <a:t>Monoprint and Oil Pastel</a:t>
                      </a:r>
                    </a:p>
                    <a:p>
                      <a:r>
                        <a:rPr lang="en-GB" sz="800" dirty="0"/>
                        <a:t>Workshop explores printing practice and further refinement using oil pastel.</a:t>
                      </a:r>
                    </a:p>
                  </a:txBody>
                  <a:tcPr>
                    <a:solidFill>
                      <a:schemeClr val="bg1">
                        <a:lumMod val="85000"/>
                      </a:schemeClr>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1095556603"/>
                  </a:ext>
                </a:extLst>
              </a:tr>
              <a:tr h="1020574">
                <a:tc vMerge="1">
                  <a:txBody>
                    <a:bodyPr/>
                    <a:lstStyle/>
                    <a:p>
                      <a:endParaRPr lang="en-GB" sz="1600" dirty="0"/>
                    </a:p>
                  </a:txBody>
                  <a:tcPr>
                    <a:solidFill>
                      <a:schemeClr val="bg1"/>
                    </a:solidFill>
                  </a:tcPr>
                </a:tc>
                <a:tc>
                  <a:txBody>
                    <a:bodyPr/>
                    <a:lstStyle/>
                    <a:p>
                      <a:r>
                        <a:rPr lang="en-GB" sz="800" b="1" dirty="0"/>
                        <a:t>Experimentation 1,2,3</a:t>
                      </a:r>
                    </a:p>
                    <a:p>
                      <a:r>
                        <a:rPr lang="en-GB" sz="800" dirty="0"/>
                        <a:t>Trials of media / techniques / processes with notes of findings – pupil choice reflecting chosen thread through theme </a:t>
                      </a:r>
                    </a:p>
                  </a:txBody>
                  <a:tcPr>
                    <a:solidFill>
                      <a:schemeClr val="bg1">
                        <a:lumMod val="85000"/>
                      </a:schemeClr>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637763402"/>
                  </a:ext>
                </a:extLst>
              </a:tr>
              <a:tr h="797326">
                <a:tc vMerge="1">
                  <a:txBody>
                    <a:bodyPr/>
                    <a:lstStyle/>
                    <a:p>
                      <a:endParaRPr lang="en-GB" sz="1600" dirty="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800" b="1" i="0" u="none" strike="noStrike" kern="1200" cap="none" spc="0" normalizeH="0" baseline="0" noProof="0" dirty="0">
                          <a:ln>
                            <a:noFill/>
                          </a:ln>
                          <a:solidFill>
                            <a:prstClr val="black"/>
                          </a:solidFill>
                          <a:effectLst/>
                          <a:uLnTx/>
                          <a:uFillTx/>
                          <a:latin typeface="Calibri" panose="020F0502020204030204"/>
                          <a:ea typeface="+mn-ea"/>
                          <a:cs typeface="+mn-cs"/>
                        </a:rPr>
                        <a:t>Development of Ideas 1 and 2</a:t>
                      </a:r>
                    </a:p>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alibri" panose="020F0502020204030204"/>
                          <a:ea typeface="+mn-ea"/>
                          <a:cs typeface="+mn-cs"/>
                        </a:rPr>
                        <a:t>Refined trials of media that take note of artist research, further refinement of photography and selection of best practice.</a:t>
                      </a:r>
                    </a:p>
                  </a:txBody>
                  <a:tcPr>
                    <a:solidFill>
                      <a:schemeClr val="bg1">
                        <a:lumMod val="85000"/>
                      </a:schemeClr>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3313932169"/>
                  </a:ext>
                </a:extLst>
              </a:tr>
              <a:tr h="250180">
                <a:tc vMerge="1">
                  <a:txBody>
                    <a:bodyPr/>
                    <a:lstStyle/>
                    <a:p>
                      <a:endParaRPr lang="en-GB"/>
                    </a:p>
                  </a:txBody>
                  <a:tcPr/>
                </a:tc>
                <a:tc rowSpan="3">
                  <a:txBody>
                    <a:bodyPr/>
                    <a:lstStyle/>
                    <a:p>
                      <a:endParaRPr lang="en-GB" sz="800" dirty="0"/>
                    </a:p>
                  </a:txBody>
                  <a:tcPr>
                    <a:solidFill>
                      <a:schemeClr val="bg1"/>
                    </a:solidFill>
                  </a:tcPr>
                </a:tc>
                <a:tc vMerge="1">
                  <a:txBody>
                    <a:bodyPr/>
                    <a:lstStyle/>
                    <a:p>
                      <a:endParaRPr lang="en-GB"/>
                    </a:p>
                  </a:txBody>
                  <a:tcPr/>
                </a:tc>
                <a:tc vMerge="1">
                  <a:txBody>
                    <a:bodyPr/>
                    <a:lstStyle/>
                    <a:p>
                      <a:endParaRPr lang="en-GB" sz="1100" dirty="0"/>
                    </a:p>
                  </a:txBody>
                  <a:tcPr>
                    <a:solidFill>
                      <a:schemeClr val="bg1"/>
                    </a:solidFill>
                  </a:tcPr>
                </a:tc>
                <a:extLst>
                  <a:ext uri="{0D108BD9-81ED-4DB2-BD59-A6C34878D82A}">
                    <a16:rowId xmlns:a16="http://schemas.microsoft.com/office/drawing/2014/main" val="592076666"/>
                  </a:ext>
                </a:extLst>
              </a:tr>
              <a:tr h="574075">
                <a:tc vMerge="1">
                  <a:txBody>
                    <a:bodyPr/>
                    <a:lstStyle/>
                    <a:p>
                      <a:endParaRPr lang="en-GB" sz="1600" dirty="0"/>
                    </a:p>
                  </a:txBody>
                  <a:tcPr>
                    <a:solidFill>
                      <a:schemeClr val="bg1"/>
                    </a:solidFill>
                  </a:tcPr>
                </a:tc>
                <a:tc vMerge="1">
                  <a:txBody>
                    <a:bodyPr/>
                    <a:lstStyle/>
                    <a:p>
                      <a:endParaRPr lang="en-GB" sz="1100" dirty="0"/>
                    </a:p>
                  </a:txBody>
                  <a:tcPr>
                    <a:solidFill>
                      <a:schemeClr val="bg1"/>
                    </a:solidFill>
                  </a:tcPr>
                </a:tc>
                <a:tc vMerge="1">
                  <a:txBody>
                    <a:bodyPr/>
                    <a:lstStyle/>
                    <a:p>
                      <a:endParaRPr lang="en-GB" sz="1600" dirty="0"/>
                    </a:p>
                  </a:txBody>
                  <a:tcPr>
                    <a:solidFill>
                      <a:schemeClr val="bg1"/>
                    </a:solidFill>
                  </a:tcPr>
                </a:tc>
                <a:tc>
                  <a:txBody>
                    <a:bodyPr/>
                    <a:lstStyle/>
                    <a:p>
                      <a:r>
                        <a:rPr lang="en-GB" sz="800" b="1" dirty="0"/>
                        <a:t>Final Piece</a:t>
                      </a:r>
                    </a:p>
                    <a:p>
                      <a:r>
                        <a:rPr lang="en-GB" sz="800" dirty="0"/>
                        <a:t>Produced in ‘exam conditions’ to mimic 10 hour exam.</a:t>
                      </a:r>
                    </a:p>
                  </a:txBody>
                  <a:tcPr>
                    <a:solidFill>
                      <a:schemeClr val="bg1">
                        <a:lumMod val="85000"/>
                      </a:schemeClr>
                    </a:solidFill>
                  </a:tcPr>
                </a:tc>
                <a:extLst>
                  <a:ext uri="{0D108BD9-81ED-4DB2-BD59-A6C34878D82A}">
                    <a16:rowId xmlns:a16="http://schemas.microsoft.com/office/drawing/2014/main" val="3767449915"/>
                  </a:ext>
                </a:extLst>
              </a:tr>
              <a:tr h="627199">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a:txBody>
                    <a:bodyPr/>
                    <a:lstStyle/>
                    <a:p>
                      <a:r>
                        <a:rPr lang="en-GB" sz="800" b="1" dirty="0"/>
                        <a:t>Evaluation </a:t>
                      </a:r>
                    </a:p>
                    <a:p>
                      <a:r>
                        <a:rPr lang="en-GB" sz="800" dirty="0"/>
                        <a:t>Written account of the project detailing tasks and learning </a:t>
                      </a:r>
                    </a:p>
                  </a:txBody>
                  <a:tcPr>
                    <a:solidFill>
                      <a:schemeClr val="bg1">
                        <a:lumMod val="85000"/>
                      </a:schemeClr>
                    </a:solidFill>
                  </a:tcPr>
                </a:tc>
                <a:extLst>
                  <a:ext uri="{0D108BD9-81ED-4DB2-BD59-A6C34878D82A}">
                    <a16:rowId xmlns:a16="http://schemas.microsoft.com/office/drawing/2014/main" val="328840837"/>
                  </a:ext>
                </a:extLst>
              </a:tr>
            </a:tbl>
          </a:graphicData>
        </a:graphic>
      </p:graphicFrame>
      <p:pic>
        <p:nvPicPr>
          <p:cNvPr id="17" name="Picture 16">
            <a:extLst>
              <a:ext uri="{FF2B5EF4-FFF2-40B4-BE49-F238E27FC236}">
                <a16:creationId xmlns:a16="http://schemas.microsoft.com/office/drawing/2014/main" id="{003D8CD7-1F89-458F-836A-ABD8F4AA0895}"/>
              </a:ext>
            </a:extLst>
          </p:cNvPr>
          <p:cNvPicPr>
            <a:picLocks noChangeAspect="1"/>
          </p:cNvPicPr>
          <p:nvPr/>
        </p:nvPicPr>
        <p:blipFill>
          <a:blip r:embed="rId3"/>
          <a:stretch>
            <a:fillRect/>
          </a:stretch>
        </p:blipFill>
        <p:spPr>
          <a:xfrm rot="10800000">
            <a:off x="9273540" y="1723448"/>
            <a:ext cx="1415782" cy="1372211"/>
          </a:xfrm>
          <a:prstGeom prst="rect">
            <a:avLst/>
          </a:prstGeom>
        </p:spPr>
      </p:pic>
      <p:sp>
        <p:nvSpPr>
          <p:cNvPr id="2" name="TextBox 1">
            <a:extLst>
              <a:ext uri="{FF2B5EF4-FFF2-40B4-BE49-F238E27FC236}">
                <a16:creationId xmlns:a16="http://schemas.microsoft.com/office/drawing/2014/main" id="{1743AE0C-EDDC-D095-A6FE-AA83DF26CAC4}"/>
              </a:ext>
            </a:extLst>
          </p:cNvPr>
          <p:cNvSpPr txBox="1"/>
          <p:nvPr/>
        </p:nvSpPr>
        <p:spPr>
          <a:xfrm>
            <a:off x="2000092" y="15326303"/>
            <a:ext cx="1746952" cy="830997"/>
          </a:xfrm>
          <a:prstGeom prst="rect">
            <a:avLst/>
          </a:prstGeom>
          <a:noFill/>
        </p:spPr>
        <p:txBody>
          <a:bodyPr wrap="square" rtlCol="0">
            <a:spAutoFit/>
          </a:bodyPr>
          <a:lstStyle/>
          <a:p>
            <a:r>
              <a:rPr lang="en-GB" sz="1200" dirty="0">
                <a:latin typeface="Arial Nova" panose="020B0504020202020204" pitchFamily="34" charset="0"/>
              </a:rPr>
              <a:t>#FineArt</a:t>
            </a:r>
          </a:p>
          <a:p>
            <a:r>
              <a:rPr lang="en-GB" sz="1200" dirty="0">
                <a:latin typeface="Arial Nova" panose="020B0504020202020204" pitchFamily="34" charset="0"/>
              </a:rPr>
              <a:t>#TextileDesign</a:t>
            </a:r>
          </a:p>
          <a:p>
            <a:r>
              <a:rPr lang="en-GB" sz="1200" dirty="0">
                <a:latin typeface="Arial Nova" panose="020B0504020202020204" pitchFamily="34" charset="0"/>
              </a:rPr>
              <a:t>#3DDesign</a:t>
            </a:r>
          </a:p>
          <a:p>
            <a:r>
              <a:rPr lang="en-GB" sz="1200" dirty="0">
                <a:latin typeface="Arial Nova" panose="020B0504020202020204" pitchFamily="34" charset="0"/>
              </a:rPr>
              <a:t>#Hospitality&amp;Catering</a:t>
            </a:r>
          </a:p>
        </p:txBody>
      </p:sp>
      <p:cxnSp>
        <p:nvCxnSpPr>
          <p:cNvPr id="4" name="Straight Arrow Connector 3">
            <a:extLst>
              <a:ext uri="{FF2B5EF4-FFF2-40B4-BE49-F238E27FC236}">
                <a16:creationId xmlns:a16="http://schemas.microsoft.com/office/drawing/2014/main" id="{C0FC2942-E6BD-5E2F-6327-67E1132A59AB}"/>
              </a:ext>
            </a:extLst>
          </p:cNvPr>
          <p:cNvCxnSpPr>
            <a:cxnSpLocks/>
          </p:cNvCxnSpPr>
          <p:nvPr/>
        </p:nvCxnSpPr>
        <p:spPr>
          <a:xfrm>
            <a:off x="2986757" y="5851824"/>
            <a:ext cx="3093030" cy="3027771"/>
          </a:xfrm>
          <a:prstGeom prst="straightConnector1">
            <a:avLst/>
          </a:prstGeom>
          <a:ln w="381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5" name="Straight Arrow Connector 4">
            <a:extLst>
              <a:ext uri="{FF2B5EF4-FFF2-40B4-BE49-F238E27FC236}">
                <a16:creationId xmlns:a16="http://schemas.microsoft.com/office/drawing/2014/main" id="{C2BE4E0E-5E01-DC26-17F1-F7D164E86B0E}"/>
              </a:ext>
            </a:extLst>
          </p:cNvPr>
          <p:cNvCxnSpPr>
            <a:cxnSpLocks/>
          </p:cNvCxnSpPr>
          <p:nvPr/>
        </p:nvCxnSpPr>
        <p:spPr>
          <a:xfrm>
            <a:off x="2986757" y="4792937"/>
            <a:ext cx="3093030" cy="3143959"/>
          </a:xfrm>
          <a:prstGeom prst="straightConnector1">
            <a:avLst/>
          </a:prstGeom>
          <a:ln w="381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17D45802-32D8-8D6D-33A4-8C4ECD59AD63}"/>
              </a:ext>
            </a:extLst>
          </p:cNvPr>
          <p:cNvSpPr/>
          <p:nvPr/>
        </p:nvSpPr>
        <p:spPr>
          <a:xfrm>
            <a:off x="8302029" y="6788681"/>
            <a:ext cx="1752608" cy="3027728"/>
          </a:xfrm>
          <a:custGeom>
            <a:avLst/>
            <a:gdLst>
              <a:gd name="connsiteX0" fmla="*/ 19050 w 1752608"/>
              <a:gd name="connsiteY0" fmla="*/ 0 h 4705350"/>
              <a:gd name="connsiteX1" fmla="*/ 1752600 w 1752608"/>
              <a:gd name="connsiteY1" fmla="*/ 2362200 h 4705350"/>
              <a:gd name="connsiteX2" fmla="*/ 0 w 1752608"/>
              <a:gd name="connsiteY2" fmla="*/ 4705350 h 4705350"/>
            </a:gdLst>
            <a:ahLst/>
            <a:cxnLst>
              <a:cxn ang="0">
                <a:pos x="connsiteX0" y="connsiteY0"/>
              </a:cxn>
              <a:cxn ang="0">
                <a:pos x="connsiteX1" y="connsiteY1"/>
              </a:cxn>
              <a:cxn ang="0">
                <a:pos x="connsiteX2" y="connsiteY2"/>
              </a:cxn>
            </a:cxnLst>
            <a:rect l="l" t="t" r="r" b="b"/>
            <a:pathLst>
              <a:path w="1752608" h="4705350">
                <a:moveTo>
                  <a:pt x="19050" y="0"/>
                </a:moveTo>
                <a:cubicBezTo>
                  <a:pt x="887412" y="788987"/>
                  <a:pt x="1755775" y="1577975"/>
                  <a:pt x="1752600" y="2362200"/>
                </a:cubicBezTo>
                <a:cubicBezTo>
                  <a:pt x="1749425" y="3146425"/>
                  <a:pt x="874712" y="3925887"/>
                  <a:pt x="0" y="4705350"/>
                </a:cubicBezTo>
              </a:path>
            </a:pathLst>
          </a:cu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Isosceles Triangle 26">
            <a:extLst>
              <a:ext uri="{FF2B5EF4-FFF2-40B4-BE49-F238E27FC236}">
                <a16:creationId xmlns:a16="http://schemas.microsoft.com/office/drawing/2014/main" id="{E6A5B598-F16C-DB50-C1E6-28F1AEB5923D}"/>
              </a:ext>
            </a:extLst>
          </p:cNvPr>
          <p:cNvSpPr/>
          <p:nvPr/>
        </p:nvSpPr>
        <p:spPr>
          <a:xfrm rot="14336299">
            <a:off x="8173896" y="9797029"/>
            <a:ext cx="171450" cy="181437"/>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Isosceles Triangle 27">
            <a:extLst>
              <a:ext uri="{FF2B5EF4-FFF2-40B4-BE49-F238E27FC236}">
                <a16:creationId xmlns:a16="http://schemas.microsoft.com/office/drawing/2014/main" id="{5EBFFE3A-7C62-3551-F037-8647B7AF5D8F}"/>
              </a:ext>
            </a:extLst>
          </p:cNvPr>
          <p:cNvSpPr/>
          <p:nvPr/>
        </p:nvSpPr>
        <p:spPr>
          <a:xfrm rot="18188823">
            <a:off x="8194974" y="6697962"/>
            <a:ext cx="171450" cy="181437"/>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467408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3903C0A2-C801-4116-9732-DDC795FE048E}"/>
              </a:ext>
            </a:extLst>
          </p:cNvPr>
          <p:cNvSpPr/>
          <p:nvPr/>
        </p:nvSpPr>
        <p:spPr>
          <a:xfrm>
            <a:off x="408562" y="5968374"/>
            <a:ext cx="11374876" cy="927945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9943BB2C-229E-4D77-A9B2-D3AECDC9BC61}"/>
              </a:ext>
            </a:extLst>
          </p:cNvPr>
          <p:cNvSpPr/>
          <p:nvPr/>
        </p:nvSpPr>
        <p:spPr>
          <a:xfrm>
            <a:off x="408562" y="350202"/>
            <a:ext cx="11342451" cy="5396562"/>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401963" y="412283"/>
            <a:ext cx="9528925" cy="14835546"/>
          </a:xfrm>
        </p:spPr>
        <p:txBody>
          <a:bodyPr>
            <a:noAutofit/>
          </a:bodyPr>
          <a:lstStyle/>
          <a:p>
            <a:pPr marL="0" indent="0" algn="ctr">
              <a:buNone/>
            </a:pPr>
            <a:r>
              <a:rPr lang="en-GB" sz="1400" dirty="0">
                <a:latin typeface="Impact" panose="020B0806030902050204" pitchFamily="34" charset="0"/>
              </a:rPr>
              <a:t>Year 11: Externally Set Task: Intent</a:t>
            </a:r>
          </a:p>
          <a:p>
            <a:pPr marL="0" indent="0">
              <a:buNone/>
            </a:pPr>
            <a:r>
              <a:rPr lang="en-GB" sz="1200" b="1" u="sng" dirty="0">
                <a:latin typeface="Arial Nova" panose="020B0504020202020204" pitchFamily="34" charset="0"/>
              </a:rPr>
              <a:t>Specialist Subject:</a:t>
            </a:r>
            <a:r>
              <a:rPr lang="en-GB" sz="1200" b="1" dirty="0">
                <a:latin typeface="Arial Nova" panose="020B0504020202020204" pitchFamily="34" charset="0"/>
              </a:rPr>
              <a:t> Fine Art</a:t>
            </a:r>
          </a:p>
          <a:p>
            <a:pPr marL="0" indent="0">
              <a:buNone/>
            </a:pPr>
            <a:r>
              <a:rPr lang="en-GB" sz="1200" b="1" u="sng" dirty="0">
                <a:latin typeface="Arial Nova" panose="020B0504020202020204" pitchFamily="34" charset="0"/>
              </a:rPr>
              <a:t>Knowledge / Skills / Understanding Acquired:</a:t>
            </a:r>
          </a:p>
          <a:p>
            <a:pPr marL="0" indent="0">
              <a:buNone/>
            </a:pPr>
            <a:r>
              <a:rPr lang="en-GB" sz="1200" b="1" dirty="0">
                <a:latin typeface="Arial Nova" panose="020B0504020202020204" pitchFamily="34" charset="0"/>
              </a:rPr>
              <a:t>AO1 – </a:t>
            </a:r>
            <a:r>
              <a:rPr lang="en-GB" sz="1200" dirty="0">
                <a:latin typeface="Arial Nova" panose="020B0504020202020204" pitchFamily="34" charset="0"/>
              </a:rPr>
              <a:t>Develop ideas through investigations, demonstrating critical understanding of sources</a:t>
            </a:r>
          </a:p>
          <a:p>
            <a:pPr marL="0" indent="0">
              <a:buNone/>
            </a:pPr>
            <a:r>
              <a:rPr lang="en-GB" sz="1200" b="1" dirty="0">
                <a:latin typeface="Arial Nova" panose="020B0504020202020204" pitchFamily="34" charset="0"/>
              </a:rPr>
              <a:t>AO2 – </a:t>
            </a:r>
            <a:r>
              <a:rPr lang="en-GB" sz="1200" dirty="0">
                <a:latin typeface="Arial Nova" panose="020B0504020202020204" pitchFamily="34" charset="0"/>
              </a:rPr>
              <a:t>Refine work by exploring ideas, selecting and experimenting with appropriate media, materials, techniques and processes</a:t>
            </a:r>
          </a:p>
          <a:p>
            <a:pPr marL="0" indent="0">
              <a:buNone/>
            </a:pPr>
            <a:r>
              <a:rPr lang="en-GB" sz="1200" b="1" dirty="0">
                <a:latin typeface="Arial Nova" panose="020B0504020202020204" pitchFamily="34" charset="0"/>
              </a:rPr>
              <a:t>AO3 – </a:t>
            </a:r>
            <a:r>
              <a:rPr lang="en-GB" sz="1200" dirty="0">
                <a:latin typeface="Arial Nova" panose="020B0504020202020204" pitchFamily="34" charset="0"/>
              </a:rPr>
              <a:t>Record ideas, observations and insights relevant to intentions as work progresses</a:t>
            </a:r>
            <a:endParaRPr lang="en-GB" sz="1200" b="1" dirty="0">
              <a:latin typeface="Arial Nova" panose="020B0504020202020204" pitchFamily="34" charset="0"/>
            </a:endParaRPr>
          </a:p>
          <a:p>
            <a:pPr marL="0" indent="0">
              <a:buNone/>
            </a:pPr>
            <a:r>
              <a:rPr lang="en-GB" sz="1200" b="1" dirty="0">
                <a:latin typeface="Arial Nova" panose="020B0504020202020204" pitchFamily="34" charset="0"/>
              </a:rPr>
              <a:t>AO4 – </a:t>
            </a:r>
            <a:r>
              <a:rPr lang="en-GB" sz="1200" dirty="0">
                <a:latin typeface="Arial Nova" panose="020B0504020202020204" pitchFamily="34" charset="0"/>
              </a:rPr>
              <a:t>Present a personal and meaningful response that realises intentions and demonstrates understanding of visual language</a:t>
            </a:r>
            <a:endParaRPr lang="en-GB" sz="1200" b="1" dirty="0">
              <a:latin typeface="Arial Nova" panose="020B0504020202020204" pitchFamily="34" charset="0"/>
            </a:endParaRPr>
          </a:p>
          <a:p>
            <a:pPr marL="0" indent="0">
              <a:buNone/>
            </a:pPr>
            <a:r>
              <a:rPr lang="en-GB" sz="1200" b="1" u="sng" dirty="0">
                <a:latin typeface="Arial Nova" panose="020B0504020202020204" pitchFamily="34" charset="0"/>
              </a:rPr>
              <a:t>Links to Previous Study:</a:t>
            </a:r>
          </a:p>
          <a:p>
            <a:pPr marL="0" indent="0">
              <a:buNone/>
            </a:pPr>
            <a:r>
              <a:rPr lang="en-GB" sz="1200" dirty="0">
                <a:latin typeface="Arial Nova" panose="020B0604020202020204" pitchFamily="34" charset="0"/>
              </a:rPr>
              <a:t>During their GCSE Fine Art course so far pupils will have built confidence in studying independently across a wide range of specialist working practices. ADT GCSE projects at </a:t>
            </a:r>
            <a:r>
              <a:rPr lang="en-GB" sz="1200" dirty="0" err="1">
                <a:latin typeface="Arial Nova" panose="020B0604020202020204" pitchFamily="34" charset="0"/>
              </a:rPr>
              <a:t>Limehurst</a:t>
            </a:r>
            <a:r>
              <a:rPr lang="en-GB" sz="1200" dirty="0">
                <a:latin typeface="Arial Nova" panose="020B0604020202020204" pitchFamily="34" charset="0"/>
              </a:rPr>
              <a:t> aim to build accomplished young creatives who are secure in their emerging style, and have a passion for their subject area. They should feel prepared for undertaking </a:t>
            </a:r>
            <a:r>
              <a:rPr lang="en-GB" sz="1200" dirty="0">
                <a:latin typeface="Arial Nova" panose="020B0504020202020204" pitchFamily="34" charset="0"/>
              </a:rPr>
              <a:t>their Externally Set Task (which is worth 40%) of their GCSE grade, during which they showcase their skillset in response to an independently chosen theme from a selection released in January by OCR. </a:t>
            </a:r>
            <a:r>
              <a:rPr lang="en-GB" sz="1200" dirty="0">
                <a:latin typeface="Arial Nova" panose="020B0604020202020204" pitchFamily="34" charset="0"/>
              </a:rPr>
              <a:t>As we by now know pupils strengths and areas for development thoroughly (and they also increasingly know themselves as young designers) we are able to collaborate to suggest further stretch and challenge, and offer support towards completion of their specialist GCSE. </a:t>
            </a:r>
          </a:p>
          <a:p>
            <a:pPr marL="0" indent="0">
              <a:buNone/>
            </a:pPr>
            <a:r>
              <a:rPr lang="en-GB" sz="1200" b="1" u="sng" dirty="0">
                <a:latin typeface="Arial Nova" panose="020B0504020202020204" pitchFamily="34" charset="0"/>
              </a:rPr>
              <a:t>Links to Future Study and the Wider World: </a:t>
            </a:r>
          </a:p>
          <a:p>
            <a:pPr marL="0" indent="0">
              <a:buNone/>
            </a:pPr>
            <a:r>
              <a:rPr lang="en-GB" sz="1200" dirty="0">
                <a:latin typeface="Arial Nova" panose="020B0504020202020204" pitchFamily="34" charset="0"/>
              </a:rPr>
              <a:t>Upon completion of an ADT GCSE at </a:t>
            </a:r>
            <a:r>
              <a:rPr lang="en-GB" sz="1200" dirty="0" err="1">
                <a:latin typeface="Arial Nova" panose="020B0504020202020204" pitchFamily="34" charset="0"/>
              </a:rPr>
              <a:t>Limehurst</a:t>
            </a:r>
            <a:r>
              <a:rPr lang="en-GB" sz="1200" dirty="0">
                <a:latin typeface="Arial Nova" panose="020B0504020202020204" pitchFamily="34" charset="0"/>
              </a:rPr>
              <a:t>, pupils should be well prepared to undertake further study should they wish. They will have developed key skills such as secure working practices, independence, research and analysis, idea generation and development, refinement,  advanced specialist practical skills, creation of a personal final outcome, curation of a personal exhibition space, and a love for their own independent creative journey. Key employability / transferable skills include: Accountability, achievement, and initiative. Pupils will also study a range of independently chosen ADT professionals during this project and link them to their own practice using in-depth analytical skills.</a:t>
            </a:r>
          </a:p>
          <a:p>
            <a:pPr marL="0" indent="0">
              <a:buNone/>
            </a:pPr>
            <a:endParaRPr lang="en-GB" sz="800" b="1" dirty="0">
              <a:latin typeface="Arial Nova" panose="020B0504020202020204" pitchFamily="34" charset="0"/>
            </a:endParaRPr>
          </a:p>
          <a:p>
            <a:pPr marL="0" indent="0" algn="ctr">
              <a:buNone/>
            </a:pPr>
            <a:r>
              <a:rPr lang="en-GB" sz="1400" dirty="0">
                <a:latin typeface="Impact" panose="020B0806030902050204" pitchFamily="34" charset="0"/>
              </a:rPr>
              <a:t>Externally Set Task: Implementation </a:t>
            </a:r>
          </a:p>
          <a:p>
            <a:pPr marL="0" indent="0">
              <a:buNone/>
            </a:pPr>
            <a:r>
              <a:rPr lang="en-GB" sz="1100" b="1" u="sng" dirty="0">
                <a:latin typeface="Arial Nova" panose="020B0504020202020204" pitchFamily="34" charset="0"/>
              </a:rPr>
              <a:t>Number of Lessons:</a:t>
            </a:r>
            <a:r>
              <a:rPr lang="en-GB" sz="1100" dirty="0">
                <a:latin typeface="Arial Nova" panose="020B0504020202020204" pitchFamily="34" charset="0"/>
              </a:rPr>
              <a:t> 36 lessons / 12 weeks</a:t>
            </a:r>
          </a:p>
          <a:p>
            <a:pPr marL="0" indent="0">
              <a:buNone/>
            </a:pPr>
            <a:r>
              <a:rPr lang="en-GB" sz="1100" b="1" u="sng" dirty="0">
                <a:latin typeface="Arial Nova" panose="020B0504020202020204" pitchFamily="34" charset="0"/>
              </a:rPr>
              <a:t>Sequence of Lessons </a:t>
            </a:r>
          </a:p>
          <a:p>
            <a:pPr marL="0" indent="0">
              <a:buNone/>
            </a:pPr>
            <a:endParaRPr lang="en-GB" sz="1100" b="1" u="sng" dirty="0">
              <a:latin typeface="Arial Nova" panose="020B0504020202020204" pitchFamily="34" charset="0"/>
            </a:endParaRPr>
          </a:p>
          <a:p>
            <a:pPr marL="0" indent="0">
              <a:buNone/>
            </a:pPr>
            <a:endParaRPr lang="en-GB" sz="1100" b="1" u="sng" dirty="0">
              <a:latin typeface="Arial Nova" panose="020B0504020202020204" pitchFamily="34" charset="0"/>
            </a:endParaRPr>
          </a:p>
          <a:p>
            <a:pPr marL="0" indent="0">
              <a:buNone/>
            </a:pPr>
            <a:endParaRPr lang="en-GB" sz="1100" b="1" u="sng" dirty="0">
              <a:latin typeface="Arial Nova" panose="020B0504020202020204" pitchFamily="34" charset="0"/>
            </a:endParaRPr>
          </a:p>
          <a:p>
            <a:pPr marL="0" indent="0">
              <a:buNone/>
            </a:pPr>
            <a:endParaRPr lang="en-GB" sz="1100" b="1" u="sng" dirty="0">
              <a:latin typeface="Arial Nova" panose="020B0504020202020204" pitchFamily="34" charset="0"/>
            </a:endParaRPr>
          </a:p>
          <a:p>
            <a:pPr marL="0" indent="0">
              <a:buNone/>
            </a:pPr>
            <a:endParaRPr lang="en-GB" sz="1100" b="1" u="sng" dirty="0">
              <a:latin typeface="Arial Nova" panose="020B0504020202020204" pitchFamily="34" charset="0"/>
            </a:endParaRPr>
          </a:p>
          <a:p>
            <a:pPr marL="0" indent="0">
              <a:buNone/>
            </a:pPr>
            <a:endParaRPr lang="en-GB" sz="1100" b="1" u="sng" dirty="0">
              <a:latin typeface="Arial Nova" panose="020B0504020202020204" pitchFamily="34" charset="0"/>
            </a:endParaRPr>
          </a:p>
          <a:p>
            <a:pPr marL="0" indent="0">
              <a:buNone/>
            </a:pPr>
            <a:endParaRPr lang="en-GB" sz="1100" b="1" u="sng" dirty="0">
              <a:latin typeface="Arial Nova" panose="020B0504020202020204" pitchFamily="34" charset="0"/>
            </a:endParaRPr>
          </a:p>
          <a:p>
            <a:pPr marL="0" indent="0">
              <a:buNone/>
            </a:pPr>
            <a:endParaRPr lang="en-GB" sz="1100" b="1" u="sng" dirty="0">
              <a:latin typeface="Arial Nova" panose="020B0504020202020204" pitchFamily="34" charset="0"/>
            </a:endParaRPr>
          </a:p>
          <a:p>
            <a:pPr marL="0" indent="0">
              <a:buNone/>
            </a:pPr>
            <a:endParaRPr lang="en-GB" sz="1100" b="1" u="sng" dirty="0">
              <a:latin typeface="Arial Nova" panose="020B0504020202020204" pitchFamily="34" charset="0"/>
            </a:endParaRPr>
          </a:p>
          <a:p>
            <a:pPr marL="0" indent="0">
              <a:buNone/>
            </a:pPr>
            <a:endParaRPr lang="en-GB" sz="1100" b="1" u="sng" dirty="0">
              <a:latin typeface="Arial Nova" panose="020B0504020202020204" pitchFamily="34" charset="0"/>
            </a:endParaRPr>
          </a:p>
          <a:p>
            <a:pPr marL="0" indent="0">
              <a:buNone/>
            </a:pPr>
            <a:endParaRPr lang="en-GB" sz="1100" b="1" u="sng" dirty="0">
              <a:latin typeface="Arial Nova" panose="020B0504020202020204" pitchFamily="34" charset="0"/>
            </a:endParaRPr>
          </a:p>
          <a:p>
            <a:pPr marL="0" indent="0">
              <a:buNone/>
            </a:pPr>
            <a:endParaRPr lang="en-GB" sz="1100" b="1" u="sng" dirty="0">
              <a:latin typeface="Arial Nova" panose="020B0504020202020204" pitchFamily="34" charset="0"/>
            </a:endParaRPr>
          </a:p>
          <a:p>
            <a:pPr marL="0" indent="0">
              <a:buNone/>
            </a:pPr>
            <a:endParaRPr lang="en-GB" sz="1100" b="1" u="sng" dirty="0">
              <a:latin typeface="Arial Nova" panose="020B0504020202020204" pitchFamily="34" charset="0"/>
            </a:endParaRPr>
          </a:p>
          <a:p>
            <a:pPr marL="0" indent="0">
              <a:buNone/>
            </a:pPr>
            <a:endParaRPr lang="en-GB" sz="1100" b="1" u="sng" dirty="0">
              <a:latin typeface="Arial Nova" panose="020B0504020202020204" pitchFamily="34" charset="0"/>
            </a:endParaRPr>
          </a:p>
          <a:p>
            <a:pPr marL="0" indent="0">
              <a:buNone/>
            </a:pPr>
            <a:endParaRPr lang="en-GB" sz="1100" b="1" u="sng" dirty="0">
              <a:latin typeface="Arial Nova" panose="020B0504020202020204" pitchFamily="34" charset="0"/>
            </a:endParaRPr>
          </a:p>
          <a:p>
            <a:pPr marL="0" indent="0">
              <a:buNone/>
            </a:pPr>
            <a:endParaRPr lang="en-GB" sz="1100" b="1" u="sng" dirty="0">
              <a:latin typeface="Arial Nova" panose="020B0504020202020204" pitchFamily="34" charset="0"/>
            </a:endParaRPr>
          </a:p>
          <a:p>
            <a:pPr marL="0" indent="0">
              <a:buNone/>
            </a:pPr>
            <a:endParaRPr lang="en-GB" sz="1100" b="1" u="sng" dirty="0">
              <a:latin typeface="Arial Nova" panose="020B0504020202020204" pitchFamily="34" charset="0"/>
            </a:endParaRPr>
          </a:p>
          <a:p>
            <a:pPr marL="0" indent="0">
              <a:buNone/>
            </a:pPr>
            <a:endParaRPr lang="en-GB" sz="1100" b="1" u="sng" dirty="0">
              <a:latin typeface="Arial Nova" panose="020B0504020202020204" pitchFamily="34" charset="0"/>
            </a:endParaRPr>
          </a:p>
          <a:p>
            <a:pPr marL="0" indent="0">
              <a:buNone/>
            </a:pPr>
            <a:endParaRPr lang="en-GB" sz="1100" b="1" u="sng" dirty="0">
              <a:latin typeface="Arial Nova" panose="020B0504020202020204" pitchFamily="34" charset="0"/>
            </a:endParaRPr>
          </a:p>
          <a:p>
            <a:pPr marL="0" indent="0">
              <a:buNone/>
            </a:pPr>
            <a:endParaRPr lang="en-GB" sz="1100" b="1" u="sng" dirty="0">
              <a:latin typeface="Arial Nova" panose="020B0504020202020204" pitchFamily="34" charset="0"/>
            </a:endParaRPr>
          </a:p>
          <a:p>
            <a:pPr marL="0" indent="0">
              <a:buNone/>
            </a:pPr>
            <a:r>
              <a:rPr lang="en-GB" sz="1100" b="1" u="sng" dirty="0">
                <a:latin typeface="Arial Nova" panose="020B0504020202020204" pitchFamily="34" charset="0"/>
              </a:rPr>
              <a:t>Main Resources:</a:t>
            </a:r>
          </a:p>
          <a:p>
            <a:pPr marL="0" indent="0">
              <a:buNone/>
            </a:pPr>
            <a:r>
              <a:rPr lang="en-GB" sz="1100" dirty="0">
                <a:latin typeface="Arial Nova" panose="020B0504020202020204" pitchFamily="34" charset="0"/>
              </a:rPr>
              <a:t>PowerPoint / ‘Look Book’ (Teacher and Peer exemplars from a wide range of inspiring stimuli) </a:t>
            </a:r>
          </a:p>
          <a:p>
            <a:pPr marL="0" indent="0">
              <a:buNone/>
            </a:pPr>
            <a:r>
              <a:rPr lang="en-GB" sz="1100" b="1" u="sng" dirty="0">
                <a:latin typeface="Arial Nova" panose="020B0504020202020204" pitchFamily="34" charset="0"/>
              </a:rPr>
              <a:t>Methods of Assessment:</a:t>
            </a:r>
          </a:p>
          <a:p>
            <a:pPr marL="0" indent="0">
              <a:buNone/>
            </a:pPr>
            <a:r>
              <a:rPr lang="en-GB" sz="1100" dirty="0">
                <a:latin typeface="Arial Nova" panose="020B0504020202020204" pitchFamily="34" charset="0"/>
              </a:rPr>
              <a:t>A3 grey front sheet with generic feedback</a:t>
            </a:r>
          </a:p>
          <a:p>
            <a:pPr marL="0" indent="0">
              <a:buNone/>
            </a:pPr>
            <a:r>
              <a:rPr lang="en-GB" sz="1100" b="1" u="sng" dirty="0">
                <a:latin typeface="Arial Nova" panose="020B0504020202020204" pitchFamily="34" charset="0"/>
              </a:rPr>
              <a:t>Use of assessment Results:</a:t>
            </a:r>
          </a:p>
          <a:p>
            <a:pPr marL="0" indent="0">
              <a:buNone/>
            </a:pPr>
            <a:r>
              <a:rPr lang="en-GB" sz="1100" dirty="0">
                <a:latin typeface="Arial Nova" panose="020B0504020202020204" pitchFamily="34" charset="0"/>
              </a:rPr>
              <a:t>Updated on Go4Schools / Recorded on above sheet / Added on class RAG tracker / Added to folder which rotates as progress record </a:t>
            </a:r>
          </a:p>
        </p:txBody>
      </p:sp>
      <p:sp>
        <p:nvSpPr>
          <p:cNvPr id="6" name="TextBox 5">
            <a:extLst>
              <a:ext uri="{FF2B5EF4-FFF2-40B4-BE49-F238E27FC236}">
                <a16:creationId xmlns:a16="http://schemas.microsoft.com/office/drawing/2014/main" id="{100D8A88-E9F7-433E-890B-C37DCFEE1EC1}"/>
              </a:ext>
            </a:extLst>
          </p:cNvPr>
          <p:cNvSpPr txBox="1"/>
          <p:nvPr/>
        </p:nvSpPr>
        <p:spPr>
          <a:xfrm>
            <a:off x="-299148" y="15367405"/>
            <a:ext cx="2448964" cy="748795"/>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Navigating ADT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3"/>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4"/>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5"/>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6"/>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7"/>
          <a:srcRect t="16701" b="12155"/>
          <a:stretch/>
        </p:blipFill>
        <p:spPr>
          <a:xfrm rot="5400000">
            <a:off x="7304876" y="2664952"/>
            <a:ext cx="7519735" cy="2254512"/>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8">
            <a:clrChange>
              <a:clrFrom>
                <a:srgbClr val="FFFFFF"/>
              </a:clrFrom>
              <a:clrTo>
                <a:srgbClr val="FFFFFF">
                  <a:alpha val="0"/>
                </a:srgbClr>
              </a:clrTo>
            </a:clrChange>
          </a:blip>
          <a:srcRect b="9167"/>
          <a:stretch/>
        </p:blipFill>
        <p:spPr>
          <a:xfrm>
            <a:off x="11064743" y="709177"/>
            <a:ext cx="707095" cy="621065"/>
          </a:xfrm>
          <a:prstGeom prst="rect">
            <a:avLst/>
          </a:prstGeom>
        </p:spPr>
      </p:pic>
      <p:pic>
        <p:nvPicPr>
          <p:cNvPr id="22" name="Picture 21">
            <a:extLst>
              <a:ext uri="{FF2B5EF4-FFF2-40B4-BE49-F238E27FC236}">
                <a16:creationId xmlns:a16="http://schemas.microsoft.com/office/drawing/2014/main" id="{CB729412-91D3-4745-8116-A56E12BD3D42}"/>
              </a:ext>
            </a:extLst>
          </p:cNvPr>
          <p:cNvPicPr>
            <a:picLocks noChangeAspect="1"/>
          </p:cNvPicPr>
          <p:nvPr/>
        </p:nvPicPr>
        <p:blipFill rotWithShape="1">
          <a:blip r:embed="rId7"/>
          <a:srcRect t="16701" b="12155"/>
          <a:stretch/>
        </p:blipFill>
        <p:spPr>
          <a:xfrm rot="16200000" flipV="1">
            <a:off x="7146636" y="10322040"/>
            <a:ext cx="7836216" cy="2254511"/>
          </a:xfrm>
          <a:prstGeom prst="rect">
            <a:avLst/>
          </a:prstGeom>
        </p:spPr>
      </p:pic>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1061112" y="13798387"/>
            <a:ext cx="831764" cy="730566"/>
          </a:xfrm>
          <a:prstGeom prst="rect">
            <a:avLst/>
          </a:prstGeom>
        </p:spPr>
      </p:pic>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11179957" y="6653466"/>
            <a:ext cx="831764" cy="730566"/>
          </a:xfrm>
          <a:prstGeom prst="rect">
            <a:avLst/>
          </a:prstGeom>
        </p:spPr>
      </p:pic>
      <p:graphicFrame>
        <p:nvGraphicFramePr>
          <p:cNvPr id="24" name="Table 23">
            <a:extLst>
              <a:ext uri="{FF2B5EF4-FFF2-40B4-BE49-F238E27FC236}">
                <a16:creationId xmlns:a16="http://schemas.microsoft.com/office/drawing/2014/main" id="{F48B5CE5-9A76-45BA-A91E-B1A298DD59B7}"/>
              </a:ext>
            </a:extLst>
          </p:cNvPr>
          <p:cNvGraphicFramePr>
            <a:graphicFrameLocks noGrp="1"/>
          </p:cNvGraphicFramePr>
          <p:nvPr/>
        </p:nvGraphicFramePr>
        <p:xfrm>
          <a:off x="574365" y="7209272"/>
          <a:ext cx="10536416" cy="6126390"/>
        </p:xfrm>
        <a:graphic>
          <a:graphicData uri="http://schemas.openxmlformats.org/drawingml/2006/table">
            <a:tbl>
              <a:tblPr firstRow="1" bandRow="1">
                <a:tableStyleId>{5940675A-B579-460E-94D1-54222C63F5DA}</a:tableStyleId>
              </a:tblPr>
              <a:tblGrid>
                <a:gridCol w="2634104">
                  <a:extLst>
                    <a:ext uri="{9D8B030D-6E8A-4147-A177-3AD203B41FA5}">
                      <a16:colId xmlns:a16="http://schemas.microsoft.com/office/drawing/2014/main" val="860903560"/>
                    </a:ext>
                  </a:extLst>
                </a:gridCol>
                <a:gridCol w="2634104">
                  <a:extLst>
                    <a:ext uri="{9D8B030D-6E8A-4147-A177-3AD203B41FA5}">
                      <a16:colId xmlns:a16="http://schemas.microsoft.com/office/drawing/2014/main" val="966298568"/>
                    </a:ext>
                  </a:extLst>
                </a:gridCol>
                <a:gridCol w="2634104">
                  <a:extLst>
                    <a:ext uri="{9D8B030D-6E8A-4147-A177-3AD203B41FA5}">
                      <a16:colId xmlns:a16="http://schemas.microsoft.com/office/drawing/2014/main" val="3462729128"/>
                    </a:ext>
                  </a:extLst>
                </a:gridCol>
                <a:gridCol w="2634104">
                  <a:extLst>
                    <a:ext uri="{9D8B030D-6E8A-4147-A177-3AD203B41FA5}">
                      <a16:colId xmlns:a16="http://schemas.microsoft.com/office/drawing/2014/main" val="3955469802"/>
                    </a:ext>
                  </a:extLst>
                </a:gridCol>
              </a:tblGrid>
              <a:tr h="428109">
                <a:tc>
                  <a:txBody>
                    <a:bodyPr/>
                    <a:lstStyle/>
                    <a:p>
                      <a:r>
                        <a:rPr lang="en-GB" sz="1400" b="1" dirty="0"/>
                        <a:t>AO1 – Develop </a:t>
                      </a:r>
                    </a:p>
                  </a:txBody>
                  <a:tcPr>
                    <a:solidFill>
                      <a:schemeClr val="bg1">
                        <a:lumMod val="65000"/>
                      </a:schemeClr>
                    </a:solidFill>
                  </a:tcPr>
                </a:tc>
                <a:tc>
                  <a:txBody>
                    <a:bodyPr/>
                    <a:lstStyle/>
                    <a:p>
                      <a:r>
                        <a:rPr lang="en-GB" sz="1400" b="1" dirty="0"/>
                        <a:t>AO2 – Refine</a:t>
                      </a:r>
                    </a:p>
                  </a:txBody>
                  <a:tcPr>
                    <a:solidFill>
                      <a:schemeClr val="bg1">
                        <a:lumMod val="65000"/>
                      </a:schemeClr>
                    </a:solidFill>
                  </a:tcPr>
                </a:tc>
                <a:tc>
                  <a:txBody>
                    <a:bodyPr/>
                    <a:lstStyle/>
                    <a:p>
                      <a:r>
                        <a:rPr lang="en-GB" sz="1400" b="1" dirty="0"/>
                        <a:t>AO3 – Record </a:t>
                      </a:r>
                    </a:p>
                  </a:txBody>
                  <a:tcPr>
                    <a:solidFill>
                      <a:schemeClr val="bg1">
                        <a:lumMod val="65000"/>
                      </a:schemeClr>
                    </a:solidFill>
                  </a:tcPr>
                </a:tc>
                <a:tc>
                  <a:txBody>
                    <a:bodyPr/>
                    <a:lstStyle/>
                    <a:p>
                      <a:r>
                        <a:rPr lang="en-GB" sz="1400" b="1" dirty="0"/>
                        <a:t>AO4 – Present </a:t>
                      </a:r>
                    </a:p>
                  </a:txBody>
                  <a:tcPr>
                    <a:solidFill>
                      <a:schemeClr val="bg1">
                        <a:lumMod val="65000"/>
                      </a:schemeClr>
                    </a:solidFill>
                  </a:tcPr>
                </a:tc>
                <a:extLst>
                  <a:ext uri="{0D108BD9-81ED-4DB2-BD59-A6C34878D82A}">
                    <a16:rowId xmlns:a16="http://schemas.microsoft.com/office/drawing/2014/main" val="2939849063"/>
                  </a:ext>
                </a:extLst>
              </a:tr>
              <a:tr h="428109">
                <a:tc gridSpan="4">
                  <a:txBody>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mn-lt"/>
                          <a:ea typeface="+mn-ea"/>
                          <a:cs typeface="+mn-cs"/>
                        </a:rPr>
                        <a:t>Minimum expectations below – Themes and journey are independently chosen and often include additional / variations</a:t>
                      </a:r>
                    </a:p>
                  </a:txBody>
                  <a:tcPr>
                    <a:solidFill>
                      <a:schemeClr val="bg1">
                        <a:lumMod val="95000"/>
                      </a:schemeClr>
                    </a:solidFill>
                  </a:tcPr>
                </a:tc>
                <a:tc hMerge="1">
                  <a:txBody>
                    <a:bodyPr/>
                    <a:lstStyle/>
                    <a:p>
                      <a:endParaRPr lang="en-GB" sz="1600" dirty="0"/>
                    </a:p>
                  </a:txBody>
                  <a:tcPr>
                    <a:solidFill>
                      <a:schemeClr val="bg1"/>
                    </a:solidFill>
                  </a:tcPr>
                </a:tc>
                <a:tc hMerge="1">
                  <a:txBody>
                    <a:bodyPr/>
                    <a:lstStyle/>
                    <a:p>
                      <a:endParaRPr lang="en-GB" sz="1600" dirty="0"/>
                    </a:p>
                  </a:txBody>
                  <a:tcPr>
                    <a:solidFill>
                      <a:schemeClr val="bg1"/>
                    </a:solidFill>
                  </a:tcPr>
                </a:tc>
                <a:tc hMerge="1">
                  <a:txBody>
                    <a:bodyPr/>
                    <a:lstStyle/>
                    <a:p>
                      <a:endParaRPr lang="en-GB" sz="1600" dirty="0"/>
                    </a:p>
                  </a:txBody>
                  <a:tcPr>
                    <a:solidFill>
                      <a:schemeClr val="bg1"/>
                    </a:solidFill>
                  </a:tcPr>
                </a:tc>
                <a:extLst>
                  <a:ext uri="{0D108BD9-81ED-4DB2-BD59-A6C34878D82A}">
                    <a16:rowId xmlns:a16="http://schemas.microsoft.com/office/drawing/2014/main" val="68643681"/>
                  </a:ext>
                </a:extLst>
              </a:tr>
              <a:tr h="428109">
                <a:tc>
                  <a:txBody>
                    <a:bodyPr/>
                    <a:lstStyle/>
                    <a:p>
                      <a:r>
                        <a:rPr lang="en-GB" sz="1400" dirty="0"/>
                        <a:t>Combined Mind Map/</a:t>
                      </a:r>
                      <a:r>
                        <a:rPr lang="en-GB" sz="1400" dirty="0" err="1"/>
                        <a:t>Moodboard</a:t>
                      </a:r>
                      <a:endParaRPr lang="en-GB" sz="1400" dirty="0"/>
                    </a:p>
                  </a:txBody>
                  <a:tcPr>
                    <a:solidFill>
                      <a:schemeClr val="bg1">
                        <a:lumMod val="85000"/>
                      </a:schemeClr>
                    </a:solidFill>
                  </a:tcPr>
                </a:tc>
                <a:tc rowSpan="5">
                  <a:txBody>
                    <a:bodyPr/>
                    <a:lstStyle/>
                    <a:p>
                      <a:endParaRPr lang="en-GB" sz="1400" dirty="0"/>
                    </a:p>
                  </a:txBody>
                  <a:tcPr>
                    <a:solidFill>
                      <a:schemeClr val="bg1"/>
                    </a:solidFill>
                  </a:tcPr>
                </a:tc>
                <a:tc rowSpan="3">
                  <a:txBody>
                    <a:bodyPr/>
                    <a:lstStyle/>
                    <a:p>
                      <a:endParaRPr lang="en-GB" sz="1400" dirty="0"/>
                    </a:p>
                  </a:txBody>
                  <a:tcPr>
                    <a:solidFill>
                      <a:schemeClr val="bg1"/>
                    </a:solidFill>
                  </a:tcPr>
                </a:tc>
                <a:tc rowSpan="8">
                  <a:txBody>
                    <a:bodyPr/>
                    <a:lstStyle/>
                    <a:p>
                      <a:endParaRPr lang="en-GB" sz="1400" dirty="0"/>
                    </a:p>
                  </a:txBody>
                  <a:tcPr>
                    <a:solidFill>
                      <a:schemeClr val="bg1"/>
                    </a:solidFill>
                  </a:tcPr>
                </a:tc>
                <a:extLst>
                  <a:ext uri="{0D108BD9-81ED-4DB2-BD59-A6C34878D82A}">
                    <a16:rowId xmlns:a16="http://schemas.microsoft.com/office/drawing/2014/main" val="1043870497"/>
                  </a:ext>
                </a:extLst>
              </a:tr>
              <a:tr h="428109">
                <a:tc>
                  <a:txBody>
                    <a:bodyPr/>
                    <a:lstStyle/>
                    <a:p>
                      <a:r>
                        <a:rPr lang="en-GB" sz="1400" dirty="0"/>
                        <a:t>Initial Primary Sources</a:t>
                      </a:r>
                    </a:p>
                  </a:txBody>
                  <a:tcPr>
                    <a:solidFill>
                      <a:schemeClr val="bg1">
                        <a:lumMod val="85000"/>
                      </a:schemeClr>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918417443"/>
                  </a:ext>
                </a:extLst>
              </a:tr>
              <a:tr h="428109">
                <a:tc>
                  <a:txBody>
                    <a:bodyPr/>
                    <a:lstStyle/>
                    <a:p>
                      <a:r>
                        <a:rPr lang="en-GB" sz="1400" dirty="0"/>
                        <a:t>Artist Analysis and Research 1 </a:t>
                      </a:r>
                    </a:p>
                  </a:txBody>
                  <a:tcPr>
                    <a:solidFill>
                      <a:schemeClr val="bg1">
                        <a:lumMod val="85000"/>
                      </a:schemeClr>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907884241"/>
                  </a:ext>
                </a:extLst>
              </a:tr>
              <a:tr h="428109">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400" dirty="0"/>
                        <a:t>Artist Analysis and Research 2 </a:t>
                      </a:r>
                    </a:p>
                  </a:txBody>
                  <a:tcPr>
                    <a:solidFill>
                      <a:schemeClr val="bg1">
                        <a:lumMod val="85000"/>
                      </a:schemeClr>
                    </a:solidFill>
                  </a:tcPr>
                </a:tc>
                <a:tc vMerge="1">
                  <a:txBody>
                    <a:bodyPr/>
                    <a:lstStyle/>
                    <a:p>
                      <a:endParaRPr lang="en-GB" sz="1600" dirty="0"/>
                    </a:p>
                  </a:txBody>
                  <a:tcPr>
                    <a:solidFill>
                      <a:schemeClr val="bg1"/>
                    </a:solidFill>
                  </a:tcPr>
                </a:tc>
                <a:tc>
                  <a:txBody>
                    <a:bodyPr/>
                    <a:lstStyle/>
                    <a:p>
                      <a:r>
                        <a:rPr lang="en-GB" sz="1400" dirty="0"/>
                        <a:t>Artist Copy 1</a:t>
                      </a:r>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442226753"/>
                  </a:ext>
                </a:extLst>
              </a:tr>
              <a:tr h="428109">
                <a:tc rowSpan="6">
                  <a:txBody>
                    <a:bodyPr/>
                    <a:lstStyle/>
                    <a:p>
                      <a:endParaRPr lang="en-GB" sz="1400" dirty="0"/>
                    </a:p>
                  </a:txBody>
                  <a:tcPr>
                    <a:solidFill>
                      <a:schemeClr val="bg1"/>
                    </a:solidFill>
                  </a:tcPr>
                </a:tc>
                <a:tc vMerge="1">
                  <a:txBody>
                    <a:bodyPr/>
                    <a:lstStyle/>
                    <a:p>
                      <a:endParaRPr lang="en-GB" sz="1600" dirty="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400" dirty="0"/>
                        <a:t>Artist Copy 2</a:t>
                      </a:r>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4284838449"/>
                  </a:ext>
                </a:extLst>
              </a:tr>
              <a:tr h="727786">
                <a:tc vMerge="1">
                  <a:txBody>
                    <a:bodyPr/>
                    <a:lstStyle/>
                    <a:p>
                      <a:endParaRPr lang="en-GB" sz="1600" dirty="0"/>
                    </a:p>
                  </a:txBody>
                  <a:tcPr>
                    <a:solidFill>
                      <a:schemeClr val="bg1"/>
                    </a:solidFill>
                  </a:tcPr>
                </a:tc>
                <a:tc>
                  <a:txBody>
                    <a:bodyPr/>
                    <a:lstStyle/>
                    <a:p>
                      <a:r>
                        <a:rPr lang="en-GB" sz="1400" dirty="0"/>
                        <a:t>Experimentation (Minimum of 3 different pieces)</a:t>
                      </a:r>
                    </a:p>
                  </a:txBody>
                  <a:tcPr>
                    <a:solidFill>
                      <a:schemeClr val="bg1">
                        <a:lumMod val="85000"/>
                      </a:schemeClr>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400" dirty="0"/>
                        <a:t>Annotation of AO2 and AO3 </a:t>
                      </a:r>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691181191"/>
                  </a:ext>
                </a:extLst>
              </a:tr>
              <a:tr h="727786">
                <a:tc vMerge="1">
                  <a:txBody>
                    <a:bodyPr/>
                    <a:lstStyle/>
                    <a:p>
                      <a:endParaRPr lang="en-GB"/>
                    </a:p>
                  </a:txBody>
                  <a:tcPr/>
                </a:tc>
                <a:tc>
                  <a:txBody>
                    <a:bodyPr/>
                    <a:lstStyle/>
                    <a:p>
                      <a:r>
                        <a:rPr lang="en-GB" sz="1400" dirty="0"/>
                        <a:t>Development of Ideas (Minimum 2 different pieces)</a:t>
                      </a:r>
                    </a:p>
                  </a:txBody>
                  <a:tcPr>
                    <a:solidFill>
                      <a:schemeClr val="bg1">
                        <a:lumMod val="85000"/>
                      </a:schemeClr>
                    </a:solidFill>
                  </a:tcPr>
                </a:tc>
                <a:tc rowSpan="4">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400" dirty="0"/>
                    </a:p>
                  </a:txBody>
                  <a:tcPr>
                    <a:solidFill>
                      <a:schemeClr val="bg1"/>
                    </a:solidFill>
                  </a:tcPr>
                </a:tc>
                <a:tc vMerge="1">
                  <a:txBody>
                    <a:bodyPr/>
                    <a:lstStyle/>
                    <a:p>
                      <a:endParaRPr lang="en-GB"/>
                    </a:p>
                  </a:txBody>
                  <a:tcPr/>
                </a:tc>
                <a:extLst>
                  <a:ext uri="{0D108BD9-81ED-4DB2-BD59-A6C34878D82A}">
                    <a16:rowId xmlns:a16="http://schemas.microsoft.com/office/drawing/2014/main" val="388830180"/>
                  </a:ext>
                </a:extLst>
              </a:tr>
              <a:tr h="428109">
                <a:tc vMerge="1">
                  <a:txBody>
                    <a:bodyPr/>
                    <a:lstStyle/>
                    <a:p>
                      <a:endParaRPr lang="en-GB" sz="1600" dirty="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400" dirty="0"/>
                        <a:t>Final Piece plan </a:t>
                      </a:r>
                    </a:p>
                  </a:txBody>
                  <a:tcPr>
                    <a:solidFill>
                      <a:schemeClr val="bg1">
                        <a:lumMod val="85000"/>
                      </a:schemeClr>
                    </a:solidFill>
                  </a:tcPr>
                </a:tc>
                <a:tc vMerge="1">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4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1240497686"/>
                  </a:ext>
                </a:extLst>
              </a:tr>
              <a:tr h="727786">
                <a:tc vMerge="1">
                  <a:txBody>
                    <a:bodyPr/>
                    <a:lstStyle/>
                    <a:p>
                      <a:endParaRPr lang="en-GB" sz="1600" dirty="0"/>
                    </a:p>
                  </a:txBody>
                  <a:tcPr>
                    <a:solidFill>
                      <a:schemeClr val="bg1"/>
                    </a:solidFill>
                  </a:tcPr>
                </a:tc>
                <a:tc rowSpan="2">
                  <a:txBody>
                    <a:bodyPr/>
                    <a:lstStyle/>
                    <a:p>
                      <a:endParaRPr lang="en-GB" sz="1400" dirty="0"/>
                    </a:p>
                  </a:txBody>
                  <a:tcPr>
                    <a:solidFill>
                      <a:schemeClr val="bg1"/>
                    </a:solidFill>
                  </a:tcPr>
                </a:tc>
                <a:tc vMerge="1">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dirty="0"/>
                    </a:p>
                  </a:txBody>
                  <a:tcPr>
                    <a:solidFill>
                      <a:schemeClr val="bg1"/>
                    </a:solidFill>
                  </a:tcPr>
                </a:tc>
                <a:tc>
                  <a:txBody>
                    <a:bodyPr/>
                    <a:lstStyle/>
                    <a:p>
                      <a:r>
                        <a:rPr lang="en-GB" sz="1400" dirty="0"/>
                        <a:t>Masterpiece – Part of the 10 hour exam.</a:t>
                      </a:r>
                    </a:p>
                  </a:txBody>
                  <a:tcPr>
                    <a:solidFill>
                      <a:schemeClr val="bg1">
                        <a:lumMod val="85000"/>
                      </a:schemeClr>
                    </a:solidFill>
                  </a:tcPr>
                </a:tc>
                <a:extLst>
                  <a:ext uri="{0D108BD9-81ED-4DB2-BD59-A6C34878D82A}">
                    <a16:rowId xmlns:a16="http://schemas.microsoft.com/office/drawing/2014/main" val="664174993"/>
                  </a:ext>
                </a:extLst>
              </a:tr>
              <a:tr h="428109">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vMerge="1">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dirty="0"/>
                    </a:p>
                  </a:txBody>
                  <a:tcPr>
                    <a:solidFill>
                      <a:schemeClr val="bg1"/>
                    </a:solidFill>
                  </a:tcPr>
                </a:tc>
                <a:tc>
                  <a:txBody>
                    <a:bodyPr/>
                    <a:lstStyle/>
                    <a:p>
                      <a:r>
                        <a:rPr lang="en-GB" sz="1400" dirty="0"/>
                        <a:t>Evaluation </a:t>
                      </a:r>
                    </a:p>
                  </a:txBody>
                  <a:tcPr>
                    <a:solidFill>
                      <a:schemeClr val="bg1">
                        <a:lumMod val="85000"/>
                      </a:schemeClr>
                    </a:solidFill>
                  </a:tcPr>
                </a:tc>
                <a:extLst>
                  <a:ext uri="{0D108BD9-81ED-4DB2-BD59-A6C34878D82A}">
                    <a16:rowId xmlns:a16="http://schemas.microsoft.com/office/drawing/2014/main" val="592137152"/>
                  </a:ext>
                </a:extLst>
              </a:tr>
            </a:tbl>
          </a:graphicData>
        </a:graphic>
      </p:graphicFrame>
      <p:pic>
        <p:nvPicPr>
          <p:cNvPr id="47" name="Graphic 46" descr="Head with gears">
            <a:extLst>
              <a:ext uri="{FF2B5EF4-FFF2-40B4-BE49-F238E27FC236}">
                <a16:creationId xmlns:a16="http://schemas.microsoft.com/office/drawing/2014/main" id="{88FF5273-AF38-48C8-9FD5-45A6B7DAF0DA}"/>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1177559" y="10807166"/>
            <a:ext cx="1385125" cy="1385125"/>
          </a:xfrm>
          <a:prstGeom prst="rect">
            <a:avLst/>
          </a:prstGeom>
        </p:spPr>
      </p:pic>
      <p:pic>
        <p:nvPicPr>
          <p:cNvPr id="41" name="Graphic 40" descr="Sign Language">
            <a:extLst>
              <a:ext uri="{FF2B5EF4-FFF2-40B4-BE49-F238E27FC236}">
                <a16:creationId xmlns:a16="http://schemas.microsoft.com/office/drawing/2014/main" id="{54D1A562-0D49-434D-A30E-9978464D0603}"/>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rot="20080906">
            <a:off x="3674204" y="8369634"/>
            <a:ext cx="1500915" cy="1500915"/>
          </a:xfrm>
          <a:prstGeom prst="rect">
            <a:avLst/>
          </a:prstGeom>
        </p:spPr>
      </p:pic>
      <p:pic>
        <p:nvPicPr>
          <p:cNvPr id="43" name="Graphic 42" descr="Eye">
            <a:extLst>
              <a:ext uri="{FF2B5EF4-FFF2-40B4-BE49-F238E27FC236}">
                <a16:creationId xmlns:a16="http://schemas.microsoft.com/office/drawing/2014/main" id="{25D2D1AB-A971-4CEC-90DB-2AEEE6F922E4}"/>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6411330" y="11437398"/>
            <a:ext cx="1509787" cy="1509787"/>
          </a:xfrm>
          <a:prstGeom prst="rect">
            <a:avLst/>
          </a:prstGeom>
        </p:spPr>
      </p:pic>
      <p:pic>
        <p:nvPicPr>
          <p:cNvPr id="45" name="Graphic 44" descr="Puzzle pieces">
            <a:extLst>
              <a:ext uri="{FF2B5EF4-FFF2-40B4-BE49-F238E27FC236}">
                <a16:creationId xmlns:a16="http://schemas.microsoft.com/office/drawing/2014/main" id="{80E75684-27AD-4447-807C-03645CD920E5}"/>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9012343" y="9120092"/>
            <a:ext cx="1946529" cy="1946529"/>
          </a:xfrm>
          <a:prstGeom prst="rect">
            <a:avLst/>
          </a:prstGeom>
        </p:spPr>
      </p:pic>
      <p:pic>
        <p:nvPicPr>
          <p:cNvPr id="26" name="Picture 25">
            <a:extLst>
              <a:ext uri="{FF2B5EF4-FFF2-40B4-BE49-F238E27FC236}">
                <a16:creationId xmlns:a16="http://schemas.microsoft.com/office/drawing/2014/main" id="{9915151B-AC0A-48C0-81E0-50EA2BE836F7}"/>
              </a:ext>
            </a:extLst>
          </p:cNvPr>
          <p:cNvPicPr>
            <a:picLocks noChangeAspect="1"/>
          </p:cNvPicPr>
          <p:nvPr/>
        </p:nvPicPr>
        <p:blipFill>
          <a:blip r:embed="rId3"/>
          <a:stretch>
            <a:fillRect/>
          </a:stretch>
        </p:blipFill>
        <p:spPr>
          <a:xfrm rot="10800000">
            <a:off x="8757596" y="23071"/>
            <a:ext cx="1415782" cy="1372211"/>
          </a:xfrm>
          <a:prstGeom prst="rect">
            <a:avLst/>
          </a:prstGeom>
        </p:spPr>
      </p:pic>
      <p:sp>
        <p:nvSpPr>
          <p:cNvPr id="2" name="TextBox 1">
            <a:extLst>
              <a:ext uri="{FF2B5EF4-FFF2-40B4-BE49-F238E27FC236}">
                <a16:creationId xmlns:a16="http://schemas.microsoft.com/office/drawing/2014/main" id="{284041FC-48E4-E2ED-2533-13CFBF420BC9}"/>
              </a:ext>
            </a:extLst>
          </p:cNvPr>
          <p:cNvSpPr txBox="1"/>
          <p:nvPr/>
        </p:nvSpPr>
        <p:spPr>
          <a:xfrm>
            <a:off x="2000092" y="15326303"/>
            <a:ext cx="1746952" cy="830997"/>
          </a:xfrm>
          <a:prstGeom prst="rect">
            <a:avLst/>
          </a:prstGeom>
          <a:noFill/>
        </p:spPr>
        <p:txBody>
          <a:bodyPr wrap="square" rtlCol="0">
            <a:spAutoFit/>
          </a:bodyPr>
          <a:lstStyle/>
          <a:p>
            <a:r>
              <a:rPr lang="en-GB" sz="1200" dirty="0">
                <a:latin typeface="Arial Nova" panose="020B0504020202020204" pitchFamily="34" charset="0"/>
              </a:rPr>
              <a:t>#FineArt</a:t>
            </a:r>
          </a:p>
          <a:p>
            <a:r>
              <a:rPr lang="en-GB" sz="1200" dirty="0">
                <a:latin typeface="Arial Nova" panose="020B0504020202020204" pitchFamily="34" charset="0"/>
              </a:rPr>
              <a:t>#TextileDesign</a:t>
            </a:r>
          </a:p>
          <a:p>
            <a:r>
              <a:rPr lang="en-GB" sz="1200" dirty="0">
                <a:latin typeface="Arial Nova" panose="020B0504020202020204" pitchFamily="34" charset="0"/>
              </a:rPr>
              <a:t>#3DDesign</a:t>
            </a:r>
          </a:p>
          <a:p>
            <a:r>
              <a:rPr lang="en-GB" sz="1200" dirty="0">
                <a:latin typeface="Arial Nova" panose="020B0504020202020204" pitchFamily="34" charset="0"/>
              </a:rPr>
              <a:t>#Hospitality&amp;Catering</a:t>
            </a:r>
          </a:p>
        </p:txBody>
      </p:sp>
    </p:spTree>
    <p:extLst>
      <p:ext uri="{BB962C8B-B14F-4D97-AF65-F5344CB8AC3E}">
        <p14:creationId xmlns:p14="http://schemas.microsoft.com/office/powerpoint/2010/main" val="1324386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9943BB2C-229E-4D77-A9B2-D3AECDC9BC61}"/>
              </a:ext>
            </a:extLst>
          </p:cNvPr>
          <p:cNvSpPr/>
          <p:nvPr/>
        </p:nvSpPr>
        <p:spPr>
          <a:xfrm>
            <a:off x="408562" y="350201"/>
            <a:ext cx="11342451" cy="14923063"/>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450717" y="380321"/>
            <a:ext cx="11342451" cy="15166502"/>
          </a:xfrm>
        </p:spPr>
        <p:txBody>
          <a:bodyPr>
            <a:normAutofit/>
          </a:bodyPr>
          <a:lstStyle/>
          <a:p>
            <a:pPr marL="0" indent="0" algn="ctr">
              <a:buNone/>
            </a:pPr>
            <a:r>
              <a:rPr lang="en-GB" sz="2000" dirty="0">
                <a:latin typeface="Impact" panose="020B0806030902050204" pitchFamily="34" charset="0"/>
              </a:rPr>
              <a:t>Externally Set Task: Scheme of Learning </a:t>
            </a:r>
          </a:p>
        </p:txBody>
      </p:sp>
      <p:sp>
        <p:nvSpPr>
          <p:cNvPr id="6" name="TextBox 5">
            <a:extLst>
              <a:ext uri="{FF2B5EF4-FFF2-40B4-BE49-F238E27FC236}">
                <a16:creationId xmlns:a16="http://schemas.microsoft.com/office/drawing/2014/main" id="{100D8A88-E9F7-433E-890B-C37DCFEE1EC1}"/>
              </a:ext>
            </a:extLst>
          </p:cNvPr>
          <p:cNvSpPr txBox="1"/>
          <p:nvPr/>
        </p:nvSpPr>
        <p:spPr>
          <a:xfrm>
            <a:off x="-299148" y="15367405"/>
            <a:ext cx="2448964" cy="748795"/>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Navigating ADT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3"/>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4"/>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5"/>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6"/>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7"/>
          <a:srcRect t="16701" b="12155"/>
          <a:stretch/>
        </p:blipFill>
        <p:spPr>
          <a:xfrm rot="5400000">
            <a:off x="7304876" y="2664952"/>
            <a:ext cx="7519735" cy="2254512"/>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8">
            <a:clrChange>
              <a:clrFrom>
                <a:srgbClr val="FFFFFF"/>
              </a:clrFrom>
              <a:clrTo>
                <a:srgbClr val="FFFFFF">
                  <a:alpha val="0"/>
                </a:srgbClr>
              </a:clrTo>
            </a:clrChange>
          </a:blip>
          <a:srcRect b="9167"/>
          <a:stretch/>
        </p:blipFill>
        <p:spPr>
          <a:xfrm>
            <a:off x="11064743" y="709177"/>
            <a:ext cx="707095" cy="621065"/>
          </a:xfrm>
          <a:prstGeom prst="rect">
            <a:avLst/>
          </a:prstGeom>
        </p:spPr>
      </p:pic>
      <p:pic>
        <p:nvPicPr>
          <p:cNvPr id="22" name="Picture 21">
            <a:extLst>
              <a:ext uri="{FF2B5EF4-FFF2-40B4-BE49-F238E27FC236}">
                <a16:creationId xmlns:a16="http://schemas.microsoft.com/office/drawing/2014/main" id="{CB729412-91D3-4745-8116-A56E12BD3D42}"/>
              </a:ext>
            </a:extLst>
          </p:cNvPr>
          <p:cNvPicPr>
            <a:picLocks noChangeAspect="1"/>
          </p:cNvPicPr>
          <p:nvPr/>
        </p:nvPicPr>
        <p:blipFill rotWithShape="1">
          <a:blip r:embed="rId7"/>
          <a:srcRect t="16701" b="12155"/>
          <a:stretch/>
        </p:blipFill>
        <p:spPr>
          <a:xfrm rot="16200000" flipV="1">
            <a:off x="7188828" y="10279850"/>
            <a:ext cx="7751833" cy="2254511"/>
          </a:xfrm>
          <a:prstGeom prst="rect">
            <a:avLst/>
          </a:prstGeom>
        </p:spPr>
      </p:pic>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1061112" y="13798387"/>
            <a:ext cx="831764" cy="730566"/>
          </a:xfrm>
          <a:prstGeom prst="rect">
            <a:avLst/>
          </a:prstGeom>
        </p:spPr>
      </p:pic>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11160820" y="6626632"/>
            <a:ext cx="831764" cy="730566"/>
          </a:xfrm>
          <a:prstGeom prst="rect">
            <a:avLst/>
          </a:prstGeom>
        </p:spPr>
      </p:pic>
      <p:graphicFrame>
        <p:nvGraphicFramePr>
          <p:cNvPr id="18" name="Table 17">
            <a:extLst>
              <a:ext uri="{FF2B5EF4-FFF2-40B4-BE49-F238E27FC236}">
                <a16:creationId xmlns:a16="http://schemas.microsoft.com/office/drawing/2014/main" id="{7B134A8F-E968-4069-A021-3E354FCF90A1}"/>
              </a:ext>
            </a:extLst>
          </p:cNvPr>
          <p:cNvGraphicFramePr>
            <a:graphicFrameLocks noGrp="1"/>
          </p:cNvGraphicFramePr>
          <p:nvPr/>
        </p:nvGraphicFramePr>
        <p:xfrm>
          <a:off x="616520" y="832414"/>
          <a:ext cx="10344884" cy="14218511"/>
        </p:xfrm>
        <a:graphic>
          <a:graphicData uri="http://schemas.openxmlformats.org/drawingml/2006/table">
            <a:tbl>
              <a:tblPr firstRow="1" bandRow="1">
                <a:tableStyleId>{5940675A-B579-460E-94D1-54222C63F5DA}</a:tableStyleId>
              </a:tblPr>
              <a:tblGrid>
                <a:gridCol w="2586221">
                  <a:extLst>
                    <a:ext uri="{9D8B030D-6E8A-4147-A177-3AD203B41FA5}">
                      <a16:colId xmlns:a16="http://schemas.microsoft.com/office/drawing/2014/main" val="860903560"/>
                    </a:ext>
                  </a:extLst>
                </a:gridCol>
                <a:gridCol w="2586221">
                  <a:extLst>
                    <a:ext uri="{9D8B030D-6E8A-4147-A177-3AD203B41FA5}">
                      <a16:colId xmlns:a16="http://schemas.microsoft.com/office/drawing/2014/main" val="966298568"/>
                    </a:ext>
                  </a:extLst>
                </a:gridCol>
                <a:gridCol w="2586221">
                  <a:extLst>
                    <a:ext uri="{9D8B030D-6E8A-4147-A177-3AD203B41FA5}">
                      <a16:colId xmlns:a16="http://schemas.microsoft.com/office/drawing/2014/main" val="3462729128"/>
                    </a:ext>
                  </a:extLst>
                </a:gridCol>
                <a:gridCol w="2586221">
                  <a:extLst>
                    <a:ext uri="{9D8B030D-6E8A-4147-A177-3AD203B41FA5}">
                      <a16:colId xmlns:a16="http://schemas.microsoft.com/office/drawing/2014/main" val="3955469802"/>
                    </a:ext>
                  </a:extLst>
                </a:gridCol>
              </a:tblGrid>
              <a:tr h="383811">
                <a:tc>
                  <a:txBody>
                    <a:bodyPr/>
                    <a:lstStyle/>
                    <a:p>
                      <a:r>
                        <a:rPr lang="en-GB" sz="1400" b="1" dirty="0"/>
                        <a:t>AO1 – Develop </a:t>
                      </a:r>
                    </a:p>
                  </a:txBody>
                  <a:tcPr>
                    <a:solidFill>
                      <a:schemeClr val="bg1">
                        <a:lumMod val="65000"/>
                      </a:schemeClr>
                    </a:solidFill>
                  </a:tcPr>
                </a:tc>
                <a:tc>
                  <a:txBody>
                    <a:bodyPr/>
                    <a:lstStyle/>
                    <a:p>
                      <a:r>
                        <a:rPr lang="en-GB" sz="1400" b="1" dirty="0"/>
                        <a:t>AO2 – Refine</a:t>
                      </a:r>
                    </a:p>
                  </a:txBody>
                  <a:tcPr>
                    <a:solidFill>
                      <a:schemeClr val="bg1">
                        <a:lumMod val="65000"/>
                      </a:schemeClr>
                    </a:solidFill>
                  </a:tcPr>
                </a:tc>
                <a:tc>
                  <a:txBody>
                    <a:bodyPr/>
                    <a:lstStyle/>
                    <a:p>
                      <a:r>
                        <a:rPr lang="en-GB" sz="1400" b="1" dirty="0"/>
                        <a:t>AO3 – Record </a:t>
                      </a:r>
                    </a:p>
                  </a:txBody>
                  <a:tcPr>
                    <a:solidFill>
                      <a:schemeClr val="bg1">
                        <a:lumMod val="65000"/>
                      </a:schemeClr>
                    </a:solidFill>
                  </a:tcPr>
                </a:tc>
                <a:tc>
                  <a:txBody>
                    <a:bodyPr/>
                    <a:lstStyle/>
                    <a:p>
                      <a:r>
                        <a:rPr lang="en-GB" sz="1400" b="1" dirty="0"/>
                        <a:t>AO4 – Present </a:t>
                      </a:r>
                    </a:p>
                  </a:txBody>
                  <a:tcPr>
                    <a:solidFill>
                      <a:schemeClr val="bg1">
                        <a:lumMod val="65000"/>
                      </a:schemeClr>
                    </a:solidFill>
                  </a:tcPr>
                </a:tc>
                <a:extLst>
                  <a:ext uri="{0D108BD9-81ED-4DB2-BD59-A6C34878D82A}">
                    <a16:rowId xmlns:a16="http://schemas.microsoft.com/office/drawing/2014/main" val="2939849063"/>
                  </a:ext>
                </a:extLst>
              </a:tr>
              <a:tr h="367769">
                <a:tc gridSpan="4">
                  <a:txBody>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prstClr val="black"/>
                          </a:solidFill>
                          <a:effectLst/>
                          <a:uLnTx/>
                          <a:uFillTx/>
                          <a:latin typeface="+mn-lt"/>
                          <a:ea typeface="+mn-ea"/>
                          <a:cs typeface="+mn-cs"/>
                        </a:rPr>
                        <a:t>Minimum expectations below – Themes and journey are independently chosen and often include additional / variations</a:t>
                      </a:r>
                    </a:p>
                  </a:txBody>
                  <a:tcPr>
                    <a:solidFill>
                      <a:schemeClr val="bg1">
                        <a:lumMod val="95000"/>
                      </a:schemeClr>
                    </a:solidFill>
                  </a:tcPr>
                </a:tc>
                <a:tc hMerge="1">
                  <a:txBody>
                    <a:bodyPr/>
                    <a:lstStyle/>
                    <a:p>
                      <a:endParaRPr lang="en-GB" sz="1600" dirty="0"/>
                    </a:p>
                  </a:txBody>
                  <a:tcPr>
                    <a:solidFill>
                      <a:schemeClr val="bg1"/>
                    </a:solidFill>
                  </a:tcPr>
                </a:tc>
                <a:tc hMerge="1">
                  <a:txBody>
                    <a:bodyPr/>
                    <a:lstStyle/>
                    <a:p>
                      <a:endParaRPr lang="en-GB" sz="1600" dirty="0"/>
                    </a:p>
                  </a:txBody>
                  <a:tcPr>
                    <a:solidFill>
                      <a:schemeClr val="bg1"/>
                    </a:solidFill>
                  </a:tcPr>
                </a:tc>
                <a:tc hMerge="1">
                  <a:txBody>
                    <a:bodyPr/>
                    <a:lstStyle/>
                    <a:p>
                      <a:endParaRPr lang="en-GB" sz="1600" dirty="0"/>
                    </a:p>
                  </a:txBody>
                  <a:tcPr>
                    <a:solidFill>
                      <a:schemeClr val="bg1"/>
                    </a:solidFill>
                  </a:tcPr>
                </a:tc>
                <a:extLst>
                  <a:ext uri="{0D108BD9-81ED-4DB2-BD59-A6C34878D82A}">
                    <a16:rowId xmlns:a16="http://schemas.microsoft.com/office/drawing/2014/main" val="68643681"/>
                  </a:ext>
                </a:extLst>
              </a:tr>
              <a:tr h="1186189">
                <a:tc>
                  <a:txBody>
                    <a:bodyPr/>
                    <a:lstStyle/>
                    <a:p>
                      <a:r>
                        <a:rPr lang="en-GB" sz="1050" b="1" dirty="0"/>
                        <a:t>Combined Mind-Map / </a:t>
                      </a:r>
                      <a:r>
                        <a:rPr lang="en-GB" sz="1050" b="1" dirty="0" err="1"/>
                        <a:t>Moodboard</a:t>
                      </a:r>
                      <a:endParaRPr lang="en-GB" sz="1050" b="1" dirty="0"/>
                    </a:p>
                    <a:p>
                      <a:r>
                        <a:rPr lang="en-GB" sz="1050" dirty="0"/>
                        <a:t>Written / doodles A3 or A2 map of chosen theme from the exam paper. Secondary source images relevant to chosen theme, including paint/digital colour swatches.</a:t>
                      </a:r>
                    </a:p>
                  </a:txBody>
                  <a:tcPr>
                    <a:solidFill>
                      <a:schemeClr val="bg1">
                        <a:lumMod val="85000"/>
                      </a:schemeClr>
                    </a:solidFill>
                  </a:tcPr>
                </a:tc>
                <a:tc rowSpan="10">
                  <a:txBody>
                    <a:bodyPr/>
                    <a:lstStyle/>
                    <a:p>
                      <a:endParaRPr lang="en-GB" sz="1050" dirty="0"/>
                    </a:p>
                  </a:txBody>
                  <a:tcPr>
                    <a:solidFill>
                      <a:schemeClr val="bg1"/>
                    </a:solidFill>
                  </a:tcPr>
                </a:tc>
                <a:tc rowSpan="4">
                  <a:txBody>
                    <a:bodyPr/>
                    <a:lstStyle/>
                    <a:p>
                      <a:endParaRPr lang="en-GB" sz="1050" dirty="0"/>
                    </a:p>
                  </a:txBody>
                  <a:tcPr>
                    <a:solidFill>
                      <a:schemeClr val="bg1"/>
                    </a:solidFill>
                  </a:tcPr>
                </a:tc>
                <a:tc rowSpan="15">
                  <a:txBody>
                    <a:bodyPr/>
                    <a:lstStyle/>
                    <a:p>
                      <a:endParaRPr lang="en-GB" sz="1050" dirty="0"/>
                    </a:p>
                  </a:txBody>
                  <a:tcPr>
                    <a:solidFill>
                      <a:schemeClr val="bg1"/>
                    </a:solidFill>
                  </a:tcPr>
                </a:tc>
                <a:extLst>
                  <a:ext uri="{0D108BD9-81ED-4DB2-BD59-A6C34878D82A}">
                    <a16:rowId xmlns:a16="http://schemas.microsoft.com/office/drawing/2014/main" val="1043870497"/>
                  </a:ext>
                </a:extLst>
              </a:tr>
              <a:tr h="689567">
                <a:tc>
                  <a:txBody>
                    <a:bodyPr/>
                    <a:lstStyle/>
                    <a:p>
                      <a:r>
                        <a:rPr lang="en-GB" sz="1050" b="1" dirty="0"/>
                        <a:t>Initial Primary Sources</a:t>
                      </a:r>
                    </a:p>
                    <a:p>
                      <a:r>
                        <a:rPr lang="en-GB" sz="1050" dirty="0"/>
                        <a:t>Collection of photographs representing initial thoughts </a:t>
                      </a:r>
                    </a:p>
                  </a:txBody>
                  <a:tcPr>
                    <a:solidFill>
                      <a:schemeClr val="bg1">
                        <a:lumMod val="85000"/>
                      </a:schemeClr>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918417443"/>
                  </a:ext>
                </a:extLst>
              </a:tr>
              <a:tr h="1268803">
                <a:tc>
                  <a:txBody>
                    <a:bodyPr/>
                    <a:lstStyle/>
                    <a:p>
                      <a:r>
                        <a:rPr lang="en-GB" sz="1050" b="1" dirty="0"/>
                        <a:t>Artist Analysis and Research 1 </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dirty="0"/>
                        <a:t>A3 page including space for artist study / images /</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dirty="0"/>
                        <a:t>fact-file / description / opinion and  theme links / analysis (focus here – worth most marks)</a:t>
                      </a:r>
                    </a:p>
                  </a:txBody>
                  <a:tcPr>
                    <a:solidFill>
                      <a:schemeClr val="bg1">
                        <a:lumMod val="85000"/>
                      </a:schemeClr>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907884241"/>
                  </a:ext>
                </a:extLst>
              </a:tr>
              <a:tr h="281378">
                <a:tc rowSpan="4">
                  <a:txBody>
                    <a:bodyPr/>
                    <a:lstStyle/>
                    <a:p>
                      <a:endParaRPr lang="en-GB" sz="1050" dirty="0"/>
                    </a:p>
                  </a:txBody>
                  <a:tcPr>
                    <a:solidFill>
                      <a:schemeClr val="bg1"/>
                    </a:solidFill>
                  </a:tcPr>
                </a:tc>
                <a:tc vMerge="1">
                  <a:txBody>
                    <a:bodyPr/>
                    <a:lstStyle/>
                    <a:p>
                      <a:endParaRPr lang="en-GB"/>
                    </a:p>
                  </a:txBody>
                  <a:tcPr/>
                </a:tc>
                <a:tc vMerge="1">
                  <a:txBody>
                    <a:bodyPr/>
                    <a:lstStyle/>
                    <a:p>
                      <a:endParaRPr lang="en-GB" sz="1400" dirty="0"/>
                    </a:p>
                  </a:txBody>
                  <a:tcPr>
                    <a:solidFill>
                      <a:schemeClr val="bg1"/>
                    </a:solidFill>
                  </a:tcPr>
                </a:tc>
                <a:tc vMerge="1">
                  <a:txBody>
                    <a:bodyPr/>
                    <a:lstStyle/>
                    <a:p>
                      <a:endParaRPr lang="en-GB"/>
                    </a:p>
                  </a:txBody>
                  <a:tcPr/>
                </a:tc>
                <a:extLst>
                  <a:ext uri="{0D108BD9-81ED-4DB2-BD59-A6C34878D82A}">
                    <a16:rowId xmlns:a16="http://schemas.microsoft.com/office/drawing/2014/main" val="435780199"/>
                  </a:ext>
                </a:extLst>
              </a:tr>
              <a:tr h="689567">
                <a:tc vMerge="1">
                  <a:txBody>
                    <a:bodyPr/>
                    <a:lstStyle/>
                    <a:p>
                      <a:endParaRPr lang="en-GB" sz="1400" dirty="0"/>
                    </a:p>
                  </a:txBody>
                  <a:tcPr>
                    <a:solidFill>
                      <a:schemeClr val="bg1"/>
                    </a:solidFill>
                  </a:tcPr>
                </a:tc>
                <a:tc vMerge="1">
                  <a:txBody>
                    <a:bodyPr/>
                    <a:lstStyle/>
                    <a:p>
                      <a:endParaRPr lang="en-GB" sz="1600" dirty="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050" b="1" dirty="0"/>
                        <a:t>Artist Copy 1</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dirty="0"/>
                        <a:t>Visual copy of chosen artists work / full or crop. Media and focus of pupil choosing</a:t>
                      </a:r>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1390075441"/>
                  </a:ext>
                </a:extLst>
              </a:tr>
              <a:tr h="882646">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a:txBody>
                    <a:bodyPr/>
                    <a:lstStyle/>
                    <a:p>
                      <a:r>
                        <a:rPr lang="en-GB" sz="1050" b="1" dirty="0"/>
                        <a:t>Refined Primary Sources</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dirty="0"/>
                        <a:t>Collection of photographs representing refined angle through project  - personal thread</a:t>
                      </a:r>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2811369258"/>
                  </a:ext>
                </a:extLst>
              </a:tr>
              <a:tr h="882646">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050" b="1" dirty="0"/>
                        <a:t>Observational Study 1 </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dirty="0"/>
                        <a:t>Visual study of chosen item which represents personal independent angle in theme - media of pupil choosing</a:t>
                      </a:r>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2127122663"/>
                  </a:ext>
                </a:extLst>
              </a:tr>
              <a:tr h="1268803">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050" b="1" dirty="0"/>
                        <a:t>Artist Analysis and Research 2 </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dirty="0"/>
                        <a:t>A3 page including space for artist study / images /</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dirty="0"/>
                        <a:t>fact-file / description / opinion and  theme links / analysis (focus here – worth most marks)</a:t>
                      </a:r>
                    </a:p>
                  </a:txBody>
                  <a:tcPr>
                    <a:solidFill>
                      <a:schemeClr val="bg1">
                        <a:lumMod val="85000"/>
                      </a:schemeClr>
                    </a:solidFill>
                  </a:tcPr>
                </a:tc>
                <a:tc vMerge="1">
                  <a:txBody>
                    <a:bodyPr/>
                    <a:lstStyle/>
                    <a:p>
                      <a:endParaRPr lang="en-GB" sz="1600" dirty="0"/>
                    </a:p>
                  </a:txBody>
                  <a:tcPr>
                    <a:solidFill>
                      <a:schemeClr val="bg1"/>
                    </a:solidFill>
                  </a:tcPr>
                </a:tc>
                <a:tc>
                  <a:txBody>
                    <a:bodyPr/>
                    <a:lstStyle/>
                    <a:p>
                      <a:endParaRPr lang="en-GB" sz="105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442226753"/>
                  </a:ext>
                </a:extLst>
              </a:tr>
              <a:tr h="689567">
                <a:tc rowSpan="9">
                  <a:txBody>
                    <a:bodyPr/>
                    <a:lstStyle/>
                    <a:p>
                      <a:endParaRPr lang="en-GB" sz="1050" dirty="0"/>
                    </a:p>
                  </a:txBody>
                  <a:tcPr>
                    <a:solidFill>
                      <a:schemeClr val="bg1"/>
                    </a:solidFill>
                  </a:tcPr>
                </a:tc>
                <a:tc vMerge="1">
                  <a:txBody>
                    <a:bodyPr/>
                    <a:lstStyle/>
                    <a:p>
                      <a:endParaRPr lang="en-GB" sz="1600" dirty="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050" b="1" dirty="0"/>
                        <a:t>Artist Copy 2</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dirty="0"/>
                        <a:t>Visual copy of chosen artists work / full or crop. Media and focus of pupil choosing</a:t>
                      </a:r>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4284838449"/>
                  </a:ext>
                </a:extLst>
              </a:tr>
              <a:tr h="882646">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050" b="1" dirty="0"/>
                        <a:t>Observational Study 2</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dirty="0"/>
                        <a:t>Visual study of chosen item which represents personal independent angle in theme - media of pupil choosing</a:t>
                      </a:r>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3599240034"/>
                  </a:ext>
                </a:extLst>
              </a:tr>
              <a:tr h="882646">
                <a:tc vMerge="1">
                  <a:txBody>
                    <a:bodyPr/>
                    <a:lstStyle/>
                    <a:p>
                      <a:endParaRPr lang="en-GB" sz="1600" dirty="0"/>
                    </a:p>
                  </a:txBody>
                  <a:tcPr>
                    <a:solidFill>
                      <a:schemeClr val="bg1"/>
                    </a:solidFill>
                  </a:tcPr>
                </a:tc>
                <a:tc>
                  <a:txBody>
                    <a:bodyPr/>
                    <a:lstStyle/>
                    <a:p>
                      <a:r>
                        <a:rPr lang="en-GB" sz="1050" b="1" dirty="0"/>
                        <a:t>Experimentation 1,2,3</a:t>
                      </a:r>
                    </a:p>
                    <a:p>
                      <a:r>
                        <a:rPr lang="en-GB" sz="1050" dirty="0"/>
                        <a:t>Trials of media / techniques / processes with notes of findings – pupil choice reflecting chosen thread through theme </a:t>
                      </a:r>
                    </a:p>
                  </a:txBody>
                  <a:tcPr>
                    <a:solidFill>
                      <a:schemeClr val="bg1">
                        <a:lumMod val="85000"/>
                      </a:schemeClr>
                    </a:solidFill>
                  </a:tcPr>
                </a:tc>
                <a:tc rowSpan="2">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05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1003996856"/>
                  </a:ext>
                </a:extLst>
              </a:tr>
              <a:tr h="882646">
                <a:tc vMerge="1">
                  <a:txBody>
                    <a:bodyPr/>
                    <a:lstStyle/>
                    <a:p>
                      <a:endParaRPr lang="en-GB" sz="1600" dirty="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1050" b="1" i="0" u="none" strike="noStrike" kern="1200" cap="none" spc="0" normalizeH="0" baseline="0" noProof="0" dirty="0">
                          <a:ln>
                            <a:noFill/>
                          </a:ln>
                          <a:solidFill>
                            <a:prstClr val="black"/>
                          </a:solidFill>
                          <a:effectLst/>
                          <a:uLnTx/>
                          <a:uFillTx/>
                          <a:latin typeface="Calibri" panose="020F0502020204030204"/>
                          <a:ea typeface="+mn-ea"/>
                          <a:cs typeface="+mn-cs"/>
                        </a:rPr>
                        <a:t>Development of Ideas 1 and 2</a:t>
                      </a:r>
                    </a:p>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Calibri" panose="020F0502020204030204"/>
                          <a:ea typeface="+mn-ea"/>
                          <a:cs typeface="+mn-cs"/>
                        </a:rPr>
                        <a:t>Refined trials of media that take note of artist research, further refinement of photography and selection of best practice.</a:t>
                      </a:r>
                    </a:p>
                  </a:txBody>
                  <a:tcPr>
                    <a:solidFill>
                      <a:schemeClr val="bg1">
                        <a:lumMod val="85000"/>
                      </a:schemeClr>
                    </a:solidFill>
                  </a:tcPr>
                </a:tc>
                <a:tc vMerge="1">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636847716"/>
                  </a:ext>
                </a:extLst>
              </a:tr>
              <a:tr h="689567">
                <a:tc vMerge="1">
                  <a:txBody>
                    <a:bodyPr/>
                    <a:lstStyle/>
                    <a:p>
                      <a:endParaRPr lang="en-GB" sz="1600" dirty="0"/>
                    </a:p>
                  </a:txBody>
                  <a:tcPr>
                    <a:solidFill>
                      <a:schemeClr val="bg1"/>
                    </a:solidFill>
                  </a:tcPr>
                </a:tc>
                <a:tc>
                  <a:txBody>
                    <a:bodyPr/>
                    <a:lstStyle/>
                    <a:p>
                      <a:endParaRPr lang="en-GB" sz="1050" dirty="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050" b="1" dirty="0"/>
                        <a:t>Annotation of AO2 and AO3</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dirty="0"/>
                        <a:t>Notes reflecting learning / links / thoughts on each relevant independent page  </a:t>
                      </a:r>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691181191"/>
                  </a:ext>
                </a:extLst>
              </a:tr>
              <a:tr h="689567">
                <a:tc vMerge="1">
                  <a:txBody>
                    <a:bodyPr/>
                    <a:lstStyle/>
                    <a:p>
                      <a:endParaRPr lang="en-GB" sz="1600" dirty="0"/>
                    </a:p>
                  </a:txBody>
                  <a:tcPr>
                    <a:solidFill>
                      <a:schemeClr val="bg1"/>
                    </a:solidFill>
                  </a:tcPr>
                </a:tc>
                <a:tc>
                  <a:txBody>
                    <a:bodyPr/>
                    <a:lstStyle/>
                    <a:p>
                      <a:r>
                        <a:rPr lang="en-GB" sz="1050" b="1" dirty="0"/>
                        <a:t>Final Piece Plan </a:t>
                      </a:r>
                    </a:p>
                    <a:p>
                      <a:r>
                        <a:rPr lang="en-GB" sz="1050" dirty="0"/>
                        <a:t>Detailed method / kit list / drawn and labelled plan to aid final outcome </a:t>
                      </a:r>
                    </a:p>
                  </a:txBody>
                  <a:tcPr>
                    <a:solidFill>
                      <a:schemeClr val="bg1">
                        <a:lumMod val="85000"/>
                      </a:schemeClr>
                    </a:solidFill>
                  </a:tcPr>
                </a:tc>
                <a:tc rowSpan="4">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05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1240497686"/>
                  </a:ext>
                </a:extLst>
              </a:tr>
              <a:tr h="221559">
                <a:tc vMerge="1">
                  <a:txBody>
                    <a:bodyPr/>
                    <a:lstStyle/>
                    <a:p>
                      <a:endParaRPr lang="en-GB"/>
                    </a:p>
                  </a:txBody>
                  <a:tcPr/>
                </a:tc>
                <a:tc rowSpan="3">
                  <a:txBody>
                    <a:bodyPr/>
                    <a:lstStyle/>
                    <a:p>
                      <a:endParaRPr lang="en-GB" sz="1050" dirty="0"/>
                    </a:p>
                  </a:txBody>
                  <a:tcPr>
                    <a:solidFill>
                      <a:schemeClr val="bg1"/>
                    </a:solidFill>
                  </a:tcPr>
                </a:tc>
                <a:tc vMerge="1">
                  <a:txBody>
                    <a:bodyPr/>
                    <a:lstStyle/>
                    <a:p>
                      <a:endParaRPr lang="en-GB"/>
                    </a:p>
                  </a:txBody>
                  <a:tcPr/>
                </a:tc>
                <a:tc vMerge="1">
                  <a:txBody>
                    <a:bodyPr/>
                    <a:lstStyle/>
                    <a:p>
                      <a:endParaRPr lang="en-GB" sz="1000" dirty="0"/>
                    </a:p>
                  </a:txBody>
                  <a:tcPr>
                    <a:solidFill>
                      <a:schemeClr val="bg1"/>
                    </a:solidFill>
                  </a:tcPr>
                </a:tc>
                <a:extLst>
                  <a:ext uri="{0D108BD9-81ED-4DB2-BD59-A6C34878D82A}">
                    <a16:rowId xmlns:a16="http://schemas.microsoft.com/office/drawing/2014/main" val="3878675081"/>
                  </a:ext>
                </a:extLst>
              </a:tr>
              <a:tr h="689567">
                <a:tc vMerge="1">
                  <a:txBody>
                    <a:bodyPr/>
                    <a:lstStyle/>
                    <a:p>
                      <a:endParaRPr lang="en-GB" sz="1600" dirty="0"/>
                    </a:p>
                  </a:txBody>
                  <a:tcPr>
                    <a:solidFill>
                      <a:schemeClr val="bg1"/>
                    </a:solidFill>
                  </a:tcPr>
                </a:tc>
                <a:tc vMerge="1">
                  <a:txBody>
                    <a:bodyPr/>
                    <a:lstStyle/>
                    <a:p>
                      <a:endParaRPr lang="en-GB" sz="1000" dirty="0"/>
                    </a:p>
                  </a:txBody>
                  <a:tcPr>
                    <a:solidFill>
                      <a:schemeClr val="bg1"/>
                    </a:solidFill>
                  </a:tcPr>
                </a:tc>
                <a:tc vMerge="1">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dirty="0"/>
                    </a:p>
                  </a:txBody>
                  <a:tcPr>
                    <a:solidFill>
                      <a:schemeClr val="bg1"/>
                    </a:solidFill>
                  </a:tcPr>
                </a:tc>
                <a:tc>
                  <a:txBody>
                    <a:bodyPr/>
                    <a:lstStyle/>
                    <a:p>
                      <a:r>
                        <a:rPr lang="en-GB" sz="1050" b="1" dirty="0"/>
                        <a:t>Final Piece</a:t>
                      </a:r>
                    </a:p>
                    <a:p>
                      <a:r>
                        <a:rPr lang="en-GB" sz="1050" dirty="0"/>
                        <a:t>Created using chosen skills from project – free choice </a:t>
                      </a:r>
                    </a:p>
                  </a:txBody>
                  <a:tcPr>
                    <a:solidFill>
                      <a:schemeClr val="bg1">
                        <a:lumMod val="85000"/>
                      </a:schemeClr>
                    </a:solidFill>
                  </a:tcPr>
                </a:tc>
                <a:extLst>
                  <a:ext uri="{0D108BD9-81ED-4DB2-BD59-A6C34878D82A}">
                    <a16:rowId xmlns:a16="http://schemas.microsoft.com/office/drawing/2014/main" val="664174993"/>
                  </a:ext>
                </a:extLst>
              </a:tr>
              <a:tr h="689567">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vMerge="1">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dirty="0"/>
                    </a:p>
                  </a:txBody>
                  <a:tcPr>
                    <a:solidFill>
                      <a:schemeClr val="bg1"/>
                    </a:solidFill>
                  </a:tcPr>
                </a:tc>
                <a:tc>
                  <a:txBody>
                    <a:bodyPr/>
                    <a:lstStyle/>
                    <a:p>
                      <a:r>
                        <a:rPr lang="en-GB" sz="1050" b="1" dirty="0"/>
                        <a:t>Evaluation </a:t>
                      </a:r>
                    </a:p>
                    <a:p>
                      <a:r>
                        <a:rPr lang="en-GB" sz="1050" dirty="0"/>
                        <a:t>Written account of the project detailing tasks and learning </a:t>
                      </a:r>
                    </a:p>
                  </a:txBody>
                  <a:tcPr>
                    <a:solidFill>
                      <a:schemeClr val="bg1">
                        <a:lumMod val="85000"/>
                      </a:schemeClr>
                    </a:solidFill>
                  </a:tcPr>
                </a:tc>
                <a:extLst>
                  <a:ext uri="{0D108BD9-81ED-4DB2-BD59-A6C34878D82A}">
                    <a16:rowId xmlns:a16="http://schemas.microsoft.com/office/drawing/2014/main" val="592137152"/>
                  </a:ext>
                </a:extLst>
              </a:tr>
            </a:tbl>
          </a:graphicData>
        </a:graphic>
      </p:graphicFrame>
      <p:sp>
        <p:nvSpPr>
          <p:cNvPr id="49" name="Freeform: Shape 48">
            <a:extLst>
              <a:ext uri="{FF2B5EF4-FFF2-40B4-BE49-F238E27FC236}">
                <a16:creationId xmlns:a16="http://schemas.microsoft.com/office/drawing/2014/main" id="{B503F8BB-5E11-43EF-84CF-D8F64531818F}"/>
              </a:ext>
            </a:extLst>
          </p:cNvPr>
          <p:cNvSpPr/>
          <p:nvPr/>
        </p:nvSpPr>
        <p:spPr>
          <a:xfrm>
            <a:off x="8285685" y="6766834"/>
            <a:ext cx="1752608" cy="3027728"/>
          </a:xfrm>
          <a:custGeom>
            <a:avLst/>
            <a:gdLst>
              <a:gd name="connsiteX0" fmla="*/ 19050 w 1752608"/>
              <a:gd name="connsiteY0" fmla="*/ 0 h 4705350"/>
              <a:gd name="connsiteX1" fmla="*/ 1752600 w 1752608"/>
              <a:gd name="connsiteY1" fmla="*/ 2362200 h 4705350"/>
              <a:gd name="connsiteX2" fmla="*/ 0 w 1752608"/>
              <a:gd name="connsiteY2" fmla="*/ 4705350 h 4705350"/>
            </a:gdLst>
            <a:ahLst/>
            <a:cxnLst>
              <a:cxn ang="0">
                <a:pos x="connsiteX0" y="connsiteY0"/>
              </a:cxn>
              <a:cxn ang="0">
                <a:pos x="connsiteX1" y="connsiteY1"/>
              </a:cxn>
              <a:cxn ang="0">
                <a:pos x="connsiteX2" y="connsiteY2"/>
              </a:cxn>
            </a:cxnLst>
            <a:rect l="l" t="t" r="r" b="b"/>
            <a:pathLst>
              <a:path w="1752608" h="4705350">
                <a:moveTo>
                  <a:pt x="19050" y="0"/>
                </a:moveTo>
                <a:cubicBezTo>
                  <a:pt x="887412" y="788987"/>
                  <a:pt x="1755775" y="1577975"/>
                  <a:pt x="1752600" y="2362200"/>
                </a:cubicBezTo>
                <a:cubicBezTo>
                  <a:pt x="1749425" y="3146425"/>
                  <a:pt x="874712" y="3925887"/>
                  <a:pt x="0" y="4705350"/>
                </a:cubicBezTo>
              </a:path>
            </a:pathLst>
          </a:cu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Isosceles Triangle 49">
            <a:extLst>
              <a:ext uri="{FF2B5EF4-FFF2-40B4-BE49-F238E27FC236}">
                <a16:creationId xmlns:a16="http://schemas.microsoft.com/office/drawing/2014/main" id="{7DC95B6F-D365-4A79-B64F-2CBFCDB44C9C}"/>
              </a:ext>
            </a:extLst>
          </p:cNvPr>
          <p:cNvSpPr/>
          <p:nvPr/>
        </p:nvSpPr>
        <p:spPr>
          <a:xfrm rot="14336299">
            <a:off x="8156858" y="9736443"/>
            <a:ext cx="171450" cy="181437"/>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Isosceles Triangle 50">
            <a:extLst>
              <a:ext uri="{FF2B5EF4-FFF2-40B4-BE49-F238E27FC236}">
                <a16:creationId xmlns:a16="http://schemas.microsoft.com/office/drawing/2014/main" id="{82869528-8145-4C76-BFD3-EF8849E356DA}"/>
              </a:ext>
            </a:extLst>
          </p:cNvPr>
          <p:cNvSpPr/>
          <p:nvPr/>
        </p:nvSpPr>
        <p:spPr>
          <a:xfrm rot="18188823">
            <a:off x="8177936" y="6661441"/>
            <a:ext cx="171450" cy="181437"/>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7" name="Picture 26">
            <a:extLst>
              <a:ext uri="{FF2B5EF4-FFF2-40B4-BE49-F238E27FC236}">
                <a16:creationId xmlns:a16="http://schemas.microsoft.com/office/drawing/2014/main" id="{00237D62-0CE9-4513-A2E8-C64431C1E615}"/>
              </a:ext>
            </a:extLst>
          </p:cNvPr>
          <p:cNvPicPr>
            <a:picLocks noChangeAspect="1"/>
          </p:cNvPicPr>
          <p:nvPr/>
        </p:nvPicPr>
        <p:blipFill>
          <a:blip r:embed="rId3"/>
          <a:stretch>
            <a:fillRect/>
          </a:stretch>
        </p:blipFill>
        <p:spPr>
          <a:xfrm rot="10800000">
            <a:off x="9257644" y="913164"/>
            <a:ext cx="1415782" cy="1372211"/>
          </a:xfrm>
          <a:prstGeom prst="rect">
            <a:avLst/>
          </a:prstGeom>
        </p:spPr>
      </p:pic>
      <p:sp>
        <p:nvSpPr>
          <p:cNvPr id="2" name="TextBox 1">
            <a:extLst>
              <a:ext uri="{FF2B5EF4-FFF2-40B4-BE49-F238E27FC236}">
                <a16:creationId xmlns:a16="http://schemas.microsoft.com/office/drawing/2014/main" id="{C1BDB66E-8401-FD01-5DFA-CBEE26E8DC6B}"/>
              </a:ext>
            </a:extLst>
          </p:cNvPr>
          <p:cNvSpPr txBox="1"/>
          <p:nvPr/>
        </p:nvSpPr>
        <p:spPr>
          <a:xfrm>
            <a:off x="2000092" y="15326303"/>
            <a:ext cx="1746952" cy="830997"/>
          </a:xfrm>
          <a:prstGeom prst="rect">
            <a:avLst/>
          </a:prstGeom>
          <a:noFill/>
        </p:spPr>
        <p:txBody>
          <a:bodyPr wrap="square" rtlCol="0">
            <a:spAutoFit/>
          </a:bodyPr>
          <a:lstStyle/>
          <a:p>
            <a:r>
              <a:rPr lang="en-GB" sz="1200" dirty="0">
                <a:latin typeface="Arial Nova" panose="020B0504020202020204" pitchFamily="34" charset="0"/>
              </a:rPr>
              <a:t>#FineArt</a:t>
            </a:r>
          </a:p>
          <a:p>
            <a:r>
              <a:rPr lang="en-GB" sz="1200" dirty="0">
                <a:latin typeface="Arial Nova" panose="020B0504020202020204" pitchFamily="34" charset="0"/>
              </a:rPr>
              <a:t>#TextileDesign</a:t>
            </a:r>
          </a:p>
          <a:p>
            <a:r>
              <a:rPr lang="en-GB" sz="1200" dirty="0">
                <a:latin typeface="Arial Nova" panose="020B0504020202020204" pitchFamily="34" charset="0"/>
              </a:rPr>
              <a:t>#3DDesign</a:t>
            </a:r>
          </a:p>
          <a:p>
            <a:r>
              <a:rPr lang="en-GB" sz="1200" dirty="0">
                <a:latin typeface="Arial Nova" panose="020B0504020202020204" pitchFamily="34" charset="0"/>
              </a:rPr>
              <a:t>#Hospitality&amp;Catering</a:t>
            </a:r>
          </a:p>
        </p:txBody>
      </p:sp>
    </p:spTree>
    <p:extLst>
      <p:ext uri="{BB962C8B-B14F-4D97-AF65-F5344CB8AC3E}">
        <p14:creationId xmlns:p14="http://schemas.microsoft.com/office/powerpoint/2010/main" val="21059870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3903C0A2-C801-4116-9732-DDC795FE048E}"/>
              </a:ext>
            </a:extLst>
          </p:cNvPr>
          <p:cNvSpPr/>
          <p:nvPr/>
        </p:nvSpPr>
        <p:spPr>
          <a:xfrm>
            <a:off x="408562" y="6259095"/>
            <a:ext cx="11374876" cy="902392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9943BB2C-229E-4D77-A9B2-D3AECDC9BC61}"/>
              </a:ext>
            </a:extLst>
          </p:cNvPr>
          <p:cNvSpPr/>
          <p:nvPr/>
        </p:nvSpPr>
        <p:spPr>
          <a:xfrm>
            <a:off x="408562" y="350201"/>
            <a:ext cx="11342451" cy="5671105"/>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436269" y="350222"/>
            <a:ext cx="9465947" cy="15166502"/>
          </a:xfrm>
        </p:spPr>
        <p:txBody>
          <a:bodyPr>
            <a:normAutofit lnSpcReduction="10000"/>
          </a:bodyPr>
          <a:lstStyle/>
          <a:p>
            <a:pPr marL="0" indent="0" algn="ctr">
              <a:buNone/>
            </a:pPr>
            <a:r>
              <a:rPr lang="en-GB" sz="2000" dirty="0">
                <a:latin typeface="Impact" panose="020B0806030902050204" pitchFamily="34" charset="0"/>
              </a:rPr>
              <a:t>Year 7: Tool Box: </a:t>
            </a:r>
            <a:r>
              <a:rPr lang="en-GB" sz="2000" dirty="0" err="1">
                <a:latin typeface="Impact" panose="020B0806030902050204" pitchFamily="34" charset="0"/>
              </a:rPr>
              <a:t>Pix</a:t>
            </a:r>
            <a:r>
              <a:rPr lang="en-GB" sz="2000" dirty="0">
                <a:latin typeface="Impact" panose="020B0806030902050204" pitchFamily="34" charset="0"/>
              </a:rPr>
              <a:t>-Tiles: Intent</a:t>
            </a:r>
          </a:p>
          <a:p>
            <a:pPr marL="0" indent="0">
              <a:buNone/>
            </a:pPr>
            <a:r>
              <a:rPr lang="en-GB" sz="1600" b="1" u="sng" dirty="0">
                <a:latin typeface="Arial Nova" panose="020B0504020202020204" pitchFamily="34" charset="0"/>
              </a:rPr>
              <a:t>Specialist Subject:</a:t>
            </a:r>
            <a:r>
              <a:rPr lang="en-GB" sz="1600" b="1" dirty="0">
                <a:latin typeface="Arial Nova" panose="020B0504020202020204" pitchFamily="34" charset="0"/>
              </a:rPr>
              <a:t> Textiles</a:t>
            </a:r>
          </a:p>
          <a:p>
            <a:pPr marL="0" indent="0">
              <a:buNone/>
            </a:pPr>
            <a:r>
              <a:rPr lang="en-GB" sz="1600" b="1" u="sng" dirty="0">
                <a:latin typeface="Arial Nova" panose="020B0504020202020204" pitchFamily="34" charset="0"/>
              </a:rPr>
              <a:t>Knowledge / Skills / Understanding Acquired:</a:t>
            </a:r>
          </a:p>
          <a:p>
            <a:pPr marL="0" indent="0">
              <a:buNone/>
            </a:pPr>
            <a:r>
              <a:rPr lang="en-GB" sz="1600" b="1" dirty="0">
                <a:latin typeface="Arial Nova" panose="020B0504020202020204" pitchFamily="34" charset="0"/>
              </a:rPr>
              <a:t>AO1 – </a:t>
            </a:r>
            <a:r>
              <a:rPr lang="en-GB" sz="1600" dirty="0">
                <a:latin typeface="Arial Nova" panose="020B0504020202020204" pitchFamily="34" charset="0"/>
              </a:rPr>
              <a:t>Develop ideas through investigations, demonstrate factual understanding of relevant sources</a:t>
            </a:r>
          </a:p>
          <a:p>
            <a:pPr marL="0" indent="0">
              <a:buNone/>
            </a:pPr>
            <a:r>
              <a:rPr lang="en-GB" sz="1600" b="1" dirty="0">
                <a:latin typeface="Arial Nova" panose="020B0504020202020204" pitchFamily="34" charset="0"/>
              </a:rPr>
              <a:t>AO2 – </a:t>
            </a:r>
            <a:r>
              <a:rPr lang="en-GB" sz="1600" dirty="0">
                <a:latin typeface="Arial Nova" panose="020B0504020202020204" pitchFamily="34" charset="0"/>
              </a:rPr>
              <a:t>Refine work by exploring practical ideas safely. Develop independence across weaving and embroidery</a:t>
            </a:r>
          </a:p>
          <a:p>
            <a:pPr marL="0" indent="0">
              <a:buNone/>
            </a:pPr>
            <a:r>
              <a:rPr lang="en-GB" sz="1600" b="1" dirty="0">
                <a:latin typeface="Arial Nova" panose="020B0504020202020204" pitchFamily="34" charset="0"/>
              </a:rPr>
              <a:t>AO3 – </a:t>
            </a:r>
            <a:r>
              <a:rPr lang="en-GB" sz="1600" dirty="0">
                <a:latin typeface="Arial Nova" panose="020B0504020202020204" pitchFamily="34" charset="0"/>
              </a:rPr>
              <a:t>Record observational studies with accuracy of shape and form</a:t>
            </a:r>
            <a:endParaRPr lang="en-GB" sz="1600" b="1" dirty="0">
              <a:latin typeface="Arial Nova" panose="020B0504020202020204" pitchFamily="34" charset="0"/>
            </a:endParaRPr>
          </a:p>
          <a:p>
            <a:pPr marL="0" indent="0">
              <a:buNone/>
            </a:pPr>
            <a:r>
              <a:rPr lang="en-GB" sz="1600" b="1" dirty="0">
                <a:latin typeface="Arial Nova" panose="020B0504020202020204" pitchFamily="34" charset="0"/>
              </a:rPr>
              <a:t>AO4 – </a:t>
            </a:r>
            <a:r>
              <a:rPr lang="en-GB" sz="1600" dirty="0">
                <a:latin typeface="Arial Nova" panose="020B0504020202020204" pitchFamily="34" charset="0"/>
              </a:rPr>
              <a:t>Present a personal response that realises intentions and demonstrates controlled skill with embroidery</a:t>
            </a:r>
            <a:endParaRPr lang="en-GB" sz="1600" b="1" dirty="0">
              <a:latin typeface="Arial Nova" panose="020B0504020202020204" pitchFamily="34" charset="0"/>
            </a:endParaRPr>
          </a:p>
          <a:p>
            <a:pPr marL="0" indent="0">
              <a:buNone/>
            </a:pPr>
            <a:r>
              <a:rPr lang="en-GB" sz="1600" b="1" u="sng" dirty="0">
                <a:latin typeface="Arial Nova" panose="020B0504020202020204" pitchFamily="34" charset="0"/>
              </a:rPr>
              <a:t>Links to Previous Study:</a:t>
            </a:r>
          </a:p>
          <a:p>
            <a:pPr marL="0" indent="0">
              <a:buNone/>
            </a:pPr>
            <a:r>
              <a:rPr lang="en-GB" sz="1600" dirty="0">
                <a:latin typeface="Arial Nova" panose="020B0604020202020204" pitchFamily="34" charset="0"/>
              </a:rPr>
              <a:t>We have found teaching in ADT at KS2 can vary greatly, meaning that pupils arrive at Limehurst with many different experiences and skillsets. We hold taster events in order to get to know pupils before they arrive, and ADT staff across key-stages are encouraged to partner up in order to share ideas. First ADT projects at Limehurst aim to develop confidence, working structures, practical skills, and interest. As we get to know pupils we are ready to provide further stretch and challenge as appropriate.  </a:t>
            </a:r>
            <a:endParaRPr lang="en-GB" sz="1600" b="1" u="sng" dirty="0">
              <a:latin typeface="Arial Nova" panose="020B0504020202020204" pitchFamily="34" charset="0"/>
            </a:endParaRPr>
          </a:p>
          <a:p>
            <a:pPr marL="0" indent="0">
              <a:buNone/>
            </a:pPr>
            <a:r>
              <a:rPr lang="en-GB" sz="1600" b="1" u="sng" dirty="0">
                <a:latin typeface="Arial Nova" panose="020B0504020202020204" pitchFamily="34" charset="0"/>
              </a:rPr>
              <a:t>Links to Future Study and the Wider World: </a:t>
            </a:r>
          </a:p>
          <a:p>
            <a:pPr marL="0" indent="0">
              <a:buNone/>
            </a:pPr>
            <a:r>
              <a:rPr lang="en-GB" sz="1600" dirty="0">
                <a:latin typeface="Arial Nova" panose="020B0504020202020204" pitchFamily="34" charset="0"/>
              </a:rPr>
              <a:t>After developing a range of 2D Textiles skills using a variety of hand-techniques during Y7, pupils will be challenged to develop practical skills using machines and work in 3D during Y8. Key employability / transferable skills include: Resilience, Fine Motor skills, and Time Management. We also study the work of four contemporary ADT professionals during this project and link them to our own practice.  </a:t>
            </a:r>
          </a:p>
          <a:p>
            <a:pPr marL="0" indent="0">
              <a:buNone/>
            </a:pPr>
            <a:endParaRPr lang="en-GB" sz="1000" b="1" dirty="0">
              <a:latin typeface="Arial Nova" panose="020B0504020202020204" pitchFamily="34" charset="0"/>
            </a:endParaRPr>
          </a:p>
          <a:p>
            <a:pPr marL="0" indent="0" algn="ctr">
              <a:buNone/>
            </a:pPr>
            <a:r>
              <a:rPr lang="en-GB" sz="2000" dirty="0" err="1">
                <a:latin typeface="Impact" panose="020B0806030902050204" pitchFamily="34" charset="0"/>
              </a:rPr>
              <a:t>Pix</a:t>
            </a:r>
            <a:r>
              <a:rPr lang="en-GB" sz="2000" dirty="0">
                <a:latin typeface="Impact" panose="020B0806030902050204" pitchFamily="34" charset="0"/>
              </a:rPr>
              <a:t>-Tiles: Implementation </a:t>
            </a:r>
          </a:p>
          <a:p>
            <a:pPr marL="0" indent="0">
              <a:buNone/>
            </a:pPr>
            <a:r>
              <a:rPr lang="en-GB" sz="1500" b="1" u="sng" dirty="0">
                <a:latin typeface="Arial Nova" panose="020B0504020202020204" pitchFamily="34" charset="0"/>
              </a:rPr>
              <a:t>Number of Lessons: </a:t>
            </a:r>
            <a:r>
              <a:rPr lang="en-GB" sz="1500" dirty="0">
                <a:latin typeface="Arial Nova" panose="020B0504020202020204" pitchFamily="34" charset="0"/>
              </a:rPr>
              <a:t>30 lessons / 10 weeks (A Band) 39 lessons / 13 weeks (B Band)</a:t>
            </a:r>
          </a:p>
          <a:p>
            <a:pPr marL="0" indent="0">
              <a:buNone/>
            </a:pPr>
            <a:r>
              <a:rPr lang="en-GB" sz="1500" b="1" u="sng" dirty="0">
                <a:latin typeface="Arial Nova" panose="020B0504020202020204" pitchFamily="34" charset="0"/>
              </a:rPr>
              <a:t>Sequence of Lessons </a:t>
            </a:r>
          </a:p>
          <a:p>
            <a:pPr marL="0" indent="0">
              <a:buNone/>
            </a:pPr>
            <a:endParaRPr lang="en-GB" sz="1500" b="1" u="sng" dirty="0">
              <a:latin typeface="Arial Nova" panose="020B0504020202020204" pitchFamily="34" charset="0"/>
            </a:endParaRPr>
          </a:p>
          <a:p>
            <a:pPr marL="0" indent="0">
              <a:buNone/>
            </a:pPr>
            <a:endParaRPr lang="en-GB" sz="1500" b="1" u="sng" dirty="0">
              <a:latin typeface="Arial Nova" panose="020B0504020202020204" pitchFamily="34" charset="0"/>
            </a:endParaRPr>
          </a:p>
          <a:p>
            <a:pPr marL="0" indent="0">
              <a:buNone/>
            </a:pPr>
            <a:endParaRPr lang="en-GB" sz="1500" b="1" u="sng" dirty="0">
              <a:latin typeface="Arial Nova" panose="020B0504020202020204" pitchFamily="34" charset="0"/>
            </a:endParaRPr>
          </a:p>
          <a:p>
            <a:pPr marL="0" indent="0">
              <a:buNone/>
            </a:pPr>
            <a:endParaRPr lang="en-GB" sz="1500" b="1" u="sng" dirty="0">
              <a:latin typeface="Arial Nova" panose="020B0504020202020204" pitchFamily="34" charset="0"/>
            </a:endParaRPr>
          </a:p>
          <a:p>
            <a:pPr marL="0" indent="0">
              <a:buNone/>
            </a:pPr>
            <a:endParaRPr lang="en-GB" sz="1500" b="1" u="sng" dirty="0">
              <a:latin typeface="Arial Nova" panose="020B0504020202020204" pitchFamily="34" charset="0"/>
            </a:endParaRPr>
          </a:p>
          <a:p>
            <a:pPr marL="0" indent="0">
              <a:buNone/>
            </a:pPr>
            <a:endParaRPr lang="en-GB" sz="1500" b="1" u="sng" dirty="0">
              <a:latin typeface="Arial Nova" panose="020B0504020202020204" pitchFamily="34" charset="0"/>
            </a:endParaRPr>
          </a:p>
          <a:p>
            <a:pPr marL="0" indent="0">
              <a:buNone/>
            </a:pPr>
            <a:endParaRPr lang="en-GB" sz="1500" b="1" u="sng" dirty="0">
              <a:latin typeface="Arial Nova" panose="020B0504020202020204" pitchFamily="34" charset="0"/>
            </a:endParaRPr>
          </a:p>
          <a:p>
            <a:pPr marL="0" indent="0">
              <a:buNone/>
            </a:pPr>
            <a:endParaRPr lang="en-GB" sz="1500" b="1" u="sng" dirty="0">
              <a:latin typeface="Arial Nova" panose="020B0504020202020204" pitchFamily="34" charset="0"/>
            </a:endParaRPr>
          </a:p>
          <a:p>
            <a:pPr marL="0" indent="0">
              <a:buNone/>
            </a:pPr>
            <a:endParaRPr lang="en-GB" sz="1500" b="1" u="sng" dirty="0">
              <a:latin typeface="Arial Nova" panose="020B0504020202020204" pitchFamily="34" charset="0"/>
            </a:endParaRPr>
          </a:p>
          <a:p>
            <a:pPr marL="0" indent="0">
              <a:buNone/>
            </a:pPr>
            <a:endParaRPr lang="en-GB" sz="1500" b="1" u="sng" dirty="0">
              <a:latin typeface="Arial Nova" panose="020B0504020202020204" pitchFamily="34" charset="0"/>
            </a:endParaRPr>
          </a:p>
          <a:p>
            <a:pPr marL="0" indent="0">
              <a:buNone/>
            </a:pPr>
            <a:endParaRPr lang="en-GB" sz="1500" b="1" u="sng" dirty="0">
              <a:latin typeface="Arial Nova" panose="020B0504020202020204" pitchFamily="34" charset="0"/>
            </a:endParaRPr>
          </a:p>
          <a:p>
            <a:pPr marL="0" indent="0">
              <a:buNone/>
            </a:pPr>
            <a:endParaRPr lang="en-GB" sz="1500" b="1" u="sng" dirty="0">
              <a:latin typeface="Arial Nova" panose="020B0504020202020204" pitchFamily="34" charset="0"/>
            </a:endParaRPr>
          </a:p>
          <a:p>
            <a:pPr marL="0" indent="0">
              <a:buNone/>
            </a:pPr>
            <a:endParaRPr lang="en-GB" sz="1500" b="1" u="sng" dirty="0">
              <a:latin typeface="Arial Nova" panose="020B0504020202020204" pitchFamily="34" charset="0"/>
            </a:endParaRPr>
          </a:p>
          <a:p>
            <a:pPr marL="0" indent="0">
              <a:buNone/>
            </a:pPr>
            <a:endParaRPr lang="en-GB" sz="1500" b="1" u="sng" dirty="0">
              <a:latin typeface="Arial Nova" panose="020B0504020202020204" pitchFamily="34" charset="0"/>
            </a:endParaRPr>
          </a:p>
          <a:p>
            <a:pPr marL="0" indent="0">
              <a:buNone/>
            </a:pPr>
            <a:endParaRPr lang="en-GB" sz="1500" b="1" u="sng" dirty="0">
              <a:latin typeface="Arial Nova" panose="020B0504020202020204" pitchFamily="34" charset="0"/>
            </a:endParaRPr>
          </a:p>
          <a:p>
            <a:pPr marL="0" indent="0">
              <a:buNone/>
            </a:pPr>
            <a:r>
              <a:rPr lang="en-GB" sz="1500" b="1" u="sng" dirty="0">
                <a:latin typeface="Arial Nova" panose="020B0504020202020204" pitchFamily="34" charset="0"/>
              </a:rPr>
              <a:t>Main Resources:</a:t>
            </a:r>
          </a:p>
          <a:p>
            <a:pPr marL="0" indent="0">
              <a:buNone/>
            </a:pPr>
            <a:r>
              <a:rPr lang="en-GB" sz="1500" dirty="0">
                <a:latin typeface="Arial Nova" panose="020B0504020202020204" pitchFamily="34" charset="0"/>
              </a:rPr>
              <a:t>PowerPoint / Exemplar work (Teacher and Peer – Various levels) / Research Frame / Artist laminates / Game Controller laminates / Evaluation support / Gaming Controllers (primary sources) </a:t>
            </a:r>
            <a:endParaRPr lang="en-GB" sz="1500" b="1" u="sng" dirty="0">
              <a:latin typeface="Arial Nova" panose="020B0504020202020204" pitchFamily="34" charset="0"/>
            </a:endParaRPr>
          </a:p>
          <a:p>
            <a:pPr marL="0" indent="0">
              <a:buNone/>
            </a:pPr>
            <a:r>
              <a:rPr lang="en-GB" sz="1500" b="1" u="sng" dirty="0">
                <a:latin typeface="Arial Nova" panose="020B0504020202020204" pitchFamily="34" charset="0"/>
              </a:rPr>
              <a:t>Methods of Assessment:</a:t>
            </a:r>
          </a:p>
          <a:p>
            <a:pPr marL="0" indent="0">
              <a:buNone/>
            </a:pPr>
            <a:r>
              <a:rPr lang="en-GB" sz="1500" dirty="0">
                <a:latin typeface="Arial Nova" panose="020B0504020202020204" pitchFamily="34" charset="0"/>
              </a:rPr>
              <a:t>A3 grey front sheet with grading, feedback, targets, built in DIRT, and re-grades – This is a mixture of Teacher / Self / Peer assessment with plenty of 1:1 opportunities mirroring KS4 / 5 ‘Critique’ style tutor appointments</a:t>
            </a:r>
            <a:endParaRPr lang="en-GB" sz="1500" b="1" u="sng" dirty="0">
              <a:latin typeface="Arial Nova" panose="020B0504020202020204" pitchFamily="34" charset="0"/>
            </a:endParaRPr>
          </a:p>
          <a:p>
            <a:pPr marL="0" indent="0">
              <a:buNone/>
            </a:pPr>
            <a:r>
              <a:rPr lang="en-GB" sz="1500" b="1" u="sng" dirty="0">
                <a:latin typeface="Arial Nova" panose="020B0504020202020204" pitchFamily="34" charset="0"/>
              </a:rPr>
              <a:t>Use of assessment Results:</a:t>
            </a:r>
          </a:p>
          <a:p>
            <a:pPr marL="0" indent="0">
              <a:buNone/>
            </a:pPr>
            <a:r>
              <a:rPr lang="en-GB" sz="1500" dirty="0">
                <a:latin typeface="Arial Nova" panose="020B0504020202020204" pitchFamily="34" charset="0"/>
              </a:rPr>
              <a:t>Updated on Go4Schools / Recorded on above sheet for pupil use / Added on class RAG tracker to pin-point areas of most impact / Added to folder which rotates as communication to all ADT areas</a:t>
            </a:r>
          </a:p>
        </p:txBody>
      </p:sp>
      <p:sp>
        <p:nvSpPr>
          <p:cNvPr id="6" name="TextBox 5">
            <a:extLst>
              <a:ext uri="{FF2B5EF4-FFF2-40B4-BE49-F238E27FC236}">
                <a16:creationId xmlns:a16="http://schemas.microsoft.com/office/drawing/2014/main" id="{100D8A88-E9F7-433E-890B-C37DCFEE1EC1}"/>
              </a:ext>
            </a:extLst>
          </p:cNvPr>
          <p:cNvSpPr txBox="1"/>
          <p:nvPr/>
        </p:nvSpPr>
        <p:spPr>
          <a:xfrm>
            <a:off x="-299148" y="15367405"/>
            <a:ext cx="2448964" cy="748795"/>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Navigating ADT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black"/>
                </a:solidFill>
                <a:effectLst/>
                <a:uLnTx/>
                <a:uFillTx/>
                <a:latin typeface="Impact" panose="020B0806030902050204" pitchFamily="34" charset="0"/>
                <a:ea typeface="+mn-ea"/>
                <a:cs typeface="+mn-cs"/>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3"/>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4"/>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5"/>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6"/>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7"/>
          <a:srcRect t="16701" b="12155"/>
          <a:stretch/>
        </p:blipFill>
        <p:spPr>
          <a:xfrm rot="5400000">
            <a:off x="7304876" y="2664952"/>
            <a:ext cx="7519735" cy="2254512"/>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8">
            <a:clrChange>
              <a:clrFrom>
                <a:srgbClr val="FFFFFF"/>
              </a:clrFrom>
              <a:clrTo>
                <a:srgbClr val="FFFFFF">
                  <a:alpha val="0"/>
                </a:srgbClr>
              </a:clrTo>
            </a:clrChange>
          </a:blip>
          <a:srcRect b="9167"/>
          <a:stretch/>
        </p:blipFill>
        <p:spPr>
          <a:xfrm>
            <a:off x="11064743" y="709177"/>
            <a:ext cx="707095" cy="621065"/>
          </a:xfrm>
          <a:prstGeom prst="rect">
            <a:avLst/>
          </a:prstGeom>
        </p:spPr>
      </p:pic>
      <p:pic>
        <p:nvPicPr>
          <p:cNvPr id="22" name="Picture 21">
            <a:extLst>
              <a:ext uri="{FF2B5EF4-FFF2-40B4-BE49-F238E27FC236}">
                <a16:creationId xmlns:a16="http://schemas.microsoft.com/office/drawing/2014/main" id="{CB729412-91D3-4745-8116-A56E12BD3D42}"/>
              </a:ext>
            </a:extLst>
          </p:cNvPr>
          <p:cNvPicPr>
            <a:picLocks noChangeAspect="1"/>
          </p:cNvPicPr>
          <p:nvPr/>
        </p:nvPicPr>
        <p:blipFill rotWithShape="1">
          <a:blip r:embed="rId7"/>
          <a:srcRect t="16701" b="12155"/>
          <a:stretch/>
        </p:blipFill>
        <p:spPr>
          <a:xfrm rot="16200000" flipV="1">
            <a:off x="7188828" y="10279850"/>
            <a:ext cx="7751833" cy="2254511"/>
          </a:xfrm>
          <a:prstGeom prst="rect">
            <a:avLst/>
          </a:prstGeom>
        </p:spPr>
      </p:pic>
      <p:graphicFrame>
        <p:nvGraphicFramePr>
          <p:cNvPr id="17" name="Table 16">
            <a:extLst>
              <a:ext uri="{FF2B5EF4-FFF2-40B4-BE49-F238E27FC236}">
                <a16:creationId xmlns:a16="http://schemas.microsoft.com/office/drawing/2014/main" id="{8AE72B67-57C7-4028-858F-24AF71FEC73A}"/>
              </a:ext>
            </a:extLst>
          </p:cNvPr>
          <p:cNvGraphicFramePr>
            <a:graphicFrameLocks noGrp="1"/>
          </p:cNvGraphicFramePr>
          <p:nvPr>
            <p:extLst>
              <p:ext uri="{D42A27DB-BD31-4B8C-83A1-F6EECF244321}">
                <p14:modId xmlns:p14="http://schemas.microsoft.com/office/powerpoint/2010/main" val="398946004"/>
              </p:ext>
            </p:extLst>
          </p:nvPr>
        </p:nvGraphicFramePr>
        <p:xfrm>
          <a:off x="611655" y="7470367"/>
          <a:ext cx="11276356" cy="5222340"/>
        </p:xfrm>
        <a:graphic>
          <a:graphicData uri="http://schemas.openxmlformats.org/drawingml/2006/table">
            <a:tbl>
              <a:tblPr firstRow="1" bandRow="1">
                <a:tableStyleId>{5940675A-B579-460E-94D1-54222C63F5DA}</a:tableStyleId>
              </a:tblPr>
              <a:tblGrid>
                <a:gridCol w="2819089">
                  <a:extLst>
                    <a:ext uri="{9D8B030D-6E8A-4147-A177-3AD203B41FA5}">
                      <a16:colId xmlns:a16="http://schemas.microsoft.com/office/drawing/2014/main" val="860903560"/>
                    </a:ext>
                  </a:extLst>
                </a:gridCol>
                <a:gridCol w="2819089">
                  <a:extLst>
                    <a:ext uri="{9D8B030D-6E8A-4147-A177-3AD203B41FA5}">
                      <a16:colId xmlns:a16="http://schemas.microsoft.com/office/drawing/2014/main" val="966298568"/>
                    </a:ext>
                  </a:extLst>
                </a:gridCol>
                <a:gridCol w="2819089">
                  <a:extLst>
                    <a:ext uri="{9D8B030D-6E8A-4147-A177-3AD203B41FA5}">
                      <a16:colId xmlns:a16="http://schemas.microsoft.com/office/drawing/2014/main" val="3462729128"/>
                    </a:ext>
                  </a:extLst>
                </a:gridCol>
                <a:gridCol w="2819089">
                  <a:extLst>
                    <a:ext uri="{9D8B030D-6E8A-4147-A177-3AD203B41FA5}">
                      <a16:colId xmlns:a16="http://schemas.microsoft.com/office/drawing/2014/main" val="3955469802"/>
                    </a:ext>
                  </a:extLst>
                </a:gridCol>
              </a:tblGrid>
              <a:tr h="358995">
                <a:tc>
                  <a:txBody>
                    <a:bodyPr/>
                    <a:lstStyle/>
                    <a:p>
                      <a:r>
                        <a:rPr lang="en-GB" sz="1600" b="1"/>
                        <a:t>AO1 – Develop </a:t>
                      </a:r>
                    </a:p>
                  </a:txBody>
                  <a:tcPr>
                    <a:solidFill>
                      <a:schemeClr val="bg1">
                        <a:lumMod val="65000"/>
                      </a:schemeClr>
                    </a:solidFill>
                  </a:tcPr>
                </a:tc>
                <a:tc>
                  <a:txBody>
                    <a:bodyPr/>
                    <a:lstStyle/>
                    <a:p>
                      <a:r>
                        <a:rPr lang="en-GB" sz="1600" b="1"/>
                        <a:t>AO2 – Refine</a:t>
                      </a:r>
                    </a:p>
                  </a:txBody>
                  <a:tcPr>
                    <a:solidFill>
                      <a:schemeClr val="bg1">
                        <a:lumMod val="65000"/>
                      </a:schemeClr>
                    </a:solidFill>
                  </a:tcPr>
                </a:tc>
                <a:tc>
                  <a:txBody>
                    <a:bodyPr/>
                    <a:lstStyle/>
                    <a:p>
                      <a:r>
                        <a:rPr lang="en-GB" sz="1600" b="1"/>
                        <a:t>AO3 – Record </a:t>
                      </a:r>
                    </a:p>
                  </a:txBody>
                  <a:tcPr>
                    <a:solidFill>
                      <a:schemeClr val="bg1">
                        <a:lumMod val="65000"/>
                      </a:schemeClr>
                    </a:solidFill>
                  </a:tcPr>
                </a:tc>
                <a:tc>
                  <a:txBody>
                    <a:bodyPr/>
                    <a:lstStyle/>
                    <a:p>
                      <a:r>
                        <a:rPr lang="en-GB" sz="1600" b="1"/>
                        <a:t>AO4 – Present </a:t>
                      </a:r>
                    </a:p>
                  </a:txBody>
                  <a:tcPr>
                    <a:solidFill>
                      <a:schemeClr val="bg1">
                        <a:lumMod val="65000"/>
                      </a:schemeClr>
                    </a:solidFill>
                  </a:tcPr>
                </a:tc>
                <a:extLst>
                  <a:ext uri="{0D108BD9-81ED-4DB2-BD59-A6C34878D82A}">
                    <a16:rowId xmlns:a16="http://schemas.microsoft.com/office/drawing/2014/main" val="2939849063"/>
                  </a:ext>
                </a:extLst>
              </a:tr>
              <a:tr h="358995">
                <a:tc>
                  <a:txBody>
                    <a:bodyPr/>
                    <a:lstStyle/>
                    <a:p>
                      <a:r>
                        <a:rPr lang="en-GB" sz="1600"/>
                        <a:t>Mind-Map </a:t>
                      </a:r>
                    </a:p>
                  </a:txBody>
                  <a:tcPr>
                    <a:solidFill>
                      <a:schemeClr val="bg1">
                        <a:lumMod val="85000"/>
                      </a:schemeClr>
                    </a:solidFill>
                  </a:tcPr>
                </a:tc>
                <a:tc rowSpan="7">
                  <a:txBody>
                    <a:bodyPr/>
                    <a:lstStyle/>
                    <a:p>
                      <a:endParaRPr lang="en-GB" sz="1600"/>
                    </a:p>
                  </a:txBody>
                  <a:tcPr>
                    <a:solidFill>
                      <a:schemeClr val="bg1"/>
                    </a:solidFill>
                  </a:tcPr>
                </a:tc>
                <a:tc rowSpan="2">
                  <a:txBody>
                    <a:bodyPr/>
                    <a:lstStyle/>
                    <a:p>
                      <a:endParaRPr lang="en-GB" sz="1600"/>
                    </a:p>
                  </a:txBody>
                  <a:tcPr>
                    <a:solidFill>
                      <a:schemeClr val="bg1"/>
                    </a:solidFill>
                  </a:tcPr>
                </a:tc>
                <a:tc rowSpan="11">
                  <a:txBody>
                    <a:bodyPr/>
                    <a:lstStyle/>
                    <a:p>
                      <a:endParaRPr lang="en-GB" sz="1600"/>
                    </a:p>
                  </a:txBody>
                  <a:tcPr>
                    <a:solidFill>
                      <a:schemeClr val="bg1"/>
                    </a:solidFill>
                  </a:tcPr>
                </a:tc>
                <a:extLst>
                  <a:ext uri="{0D108BD9-81ED-4DB2-BD59-A6C34878D82A}">
                    <a16:rowId xmlns:a16="http://schemas.microsoft.com/office/drawing/2014/main" val="68643681"/>
                  </a:ext>
                </a:extLst>
              </a:tr>
              <a:tr h="358995">
                <a:tc>
                  <a:txBody>
                    <a:bodyPr/>
                    <a:lstStyle/>
                    <a:p>
                      <a:r>
                        <a:rPr lang="en-GB" sz="1600" dirty="0"/>
                        <a:t>Mood-Board</a:t>
                      </a:r>
                    </a:p>
                  </a:txBody>
                  <a:tcPr>
                    <a:solidFill>
                      <a:schemeClr val="bg1">
                        <a:lumMod val="85000"/>
                      </a:schemeClr>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1043870497"/>
                  </a:ext>
                </a:extLst>
              </a:tr>
              <a:tr h="358995">
                <a:tc>
                  <a:txBody>
                    <a:bodyPr/>
                    <a:lstStyle/>
                    <a:p>
                      <a:endParaRPr lang="en-GB" sz="1600"/>
                    </a:p>
                  </a:txBody>
                  <a:tcPr>
                    <a:solidFill>
                      <a:schemeClr val="bg1"/>
                    </a:solidFill>
                  </a:tcPr>
                </a:tc>
                <a:tc vMerge="1">
                  <a:txBody>
                    <a:bodyPr/>
                    <a:lstStyle/>
                    <a:p>
                      <a:endParaRPr lang="en-GB" sz="16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600" dirty="0"/>
                        <a:t>Observational Drawing of gaming controller</a:t>
                      </a:r>
                    </a:p>
                  </a:txBody>
                  <a:tcPr>
                    <a:solidFill>
                      <a:schemeClr val="bg1">
                        <a:lumMod val="85000"/>
                      </a:schemeClr>
                    </a:solidFill>
                  </a:tcPr>
                </a:tc>
                <a:tc vMerge="1">
                  <a:txBody>
                    <a:bodyPr/>
                    <a:lstStyle/>
                    <a:p>
                      <a:endParaRPr lang="en-GB" sz="1600"/>
                    </a:p>
                  </a:txBody>
                  <a:tcPr>
                    <a:solidFill>
                      <a:schemeClr val="bg1"/>
                    </a:solidFill>
                  </a:tcPr>
                </a:tc>
                <a:extLst>
                  <a:ext uri="{0D108BD9-81ED-4DB2-BD59-A6C34878D82A}">
                    <a16:rowId xmlns:a16="http://schemas.microsoft.com/office/drawing/2014/main" val="701246790"/>
                  </a:ext>
                </a:extLst>
              </a:tr>
              <a:tr h="358995">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600" dirty="0"/>
                        <a:t>Artist Research </a:t>
                      </a:r>
                    </a:p>
                  </a:txBody>
                  <a:tcPr>
                    <a:solidFill>
                      <a:schemeClr val="bg1">
                        <a:lumMod val="85000"/>
                      </a:schemeClr>
                    </a:solidFill>
                  </a:tcPr>
                </a:tc>
                <a:tc vMerge="1">
                  <a:txBody>
                    <a:bodyPr/>
                    <a:lstStyle/>
                    <a:p>
                      <a:endParaRPr lang="en-GB" sz="16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918417443"/>
                  </a:ext>
                </a:extLst>
              </a:tr>
              <a:tr h="358995">
                <a:tc rowSpan="9">
                  <a:txBody>
                    <a:bodyPr/>
                    <a:lstStyle/>
                    <a:p>
                      <a:endParaRPr lang="en-GB" sz="1600"/>
                    </a:p>
                  </a:txBody>
                  <a:tcPr>
                    <a:solidFill>
                      <a:schemeClr val="bg1"/>
                    </a:solidFill>
                  </a:tcPr>
                </a:tc>
                <a:tc vMerge="1">
                  <a:txBody>
                    <a:bodyPr/>
                    <a:lstStyle/>
                    <a:p>
                      <a:endParaRPr lang="en-GB" sz="16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600" dirty="0"/>
                        <a:t>Artist Study </a:t>
                      </a:r>
                    </a:p>
                  </a:txBody>
                  <a:tcPr>
                    <a:solidFill>
                      <a:schemeClr val="bg1">
                        <a:lumMod val="85000"/>
                      </a:schemeClr>
                    </a:solidFill>
                  </a:tcPr>
                </a:tc>
                <a:tc vMerge="1">
                  <a:txBody>
                    <a:bodyPr/>
                    <a:lstStyle/>
                    <a:p>
                      <a:endParaRPr lang="en-GB" sz="1600"/>
                    </a:p>
                  </a:txBody>
                  <a:tcPr>
                    <a:solidFill>
                      <a:schemeClr val="bg1"/>
                    </a:solidFill>
                  </a:tcPr>
                </a:tc>
                <a:extLst>
                  <a:ext uri="{0D108BD9-81ED-4DB2-BD59-A6C34878D82A}">
                    <a16:rowId xmlns:a16="http://schemas.microsoft.com/office/drawing/2014/main" val="907884241"/>
                  </a:ext>
                </a:extLst>
              </a:tr>
              <a:tr h="358995">
                <a:tc vMerge="1">
                  <a:txBody>
                    <a:bodyPr/>
                    <a:lstStyle/>
                    <a:p>
                      <a:endParaRPr lang="en-GB"/>
                    </a:p>
                  </a:txBody>
                  <a:tcPr/>
                </a:tc>
                <a:tc vMerge="1">
                  <a:txBody>
                    <a:bodyPr/>
                    <a:lstStyle/>
                    <a:p>
                      <a:endParaRPr lang="en-GB" sz="1600"/>
                    </a:p>
                  </a:txBody>
                  <a:tcPr>
                    <a:solidFill>
                      <a:schemeClr val="bg1">
                        <a:lumMod val="85000"/>
                      </a:schemeClr>
                    </a:solidFill>
                  </a:tcPr>
                </a:tc>
                <a:tc>
                  <a:txBody>
                    <a:bodyPr/>
                    <a:lstStyle/>
                    <a:p>
                      <a:r>
                        <a:rPr lang="en-GB" sz="1600"/>
                        <a:t>Hama bead / Mosaic trial </a:t>
                      </a:r>
                    </a:p>
                  </a:txBody>
                  <a:tcPr>
                    <a:solidFill>
                      <a:schemeClr val="bg1">
                        <a:lumMod val="85000"/>
                      </a:schemeClr>
                    </a:solidFill>
                  </a:tcPr>
                </a:tc>
                <a:tc vMerge="1">
                  <a:txBody>
                    <a:bodyPr/>
                    <a:lstStyle/>
                    <a:p>
                      <a:endParaRPr lang="en-GB"/>
                    </a:p>
                  </a:txBody>
                  <a:tcPr/>
                </a:tc>
                <a:extLst>
                  <a:ext uri="{0D108BD9-81ED-4DB2-BD59-A6C34878D82A}">
                    <a16:rowId xmlns:a16="http://schemas.microsoft.com/office/drawing/2014/main" val="1044990737"/>
                  </a:ext>
                </a:extLst>
              </a:tr>
              <a:tr h="358995">
                <a:tc vMerge="1">
                  <a:txBody>
                    <a:bodyPr/>
                    <a:lstStyle/>
                    <a:p>
                      <a:endParaRPr lang="en-GB"/>
                    </a:p>
                  </a:txBody>
                  <a:tcPr/>
                </a:tc>
                <a:tc vMerge="1">
                  <a:txBody>
                    <a:bodyPr/>
                    <a:lstStyle/>
                    <a:p>
                      <a:endParaRPr lang="en-GB" sz="1600"/>
                    </a:p>
                  </a:txBody>
                  <a:tcPr>
                    <a:solidFill>
                      <a:schemeClr val="bg1">
                        <a:lumMod val="85000"/>
                      </a:schemeClr>
                    </a:solidFill>
                  </a:tcPr>
                </a:tc>
                <a:tc>
                  <a:txBody>
                    <a:bodyPr/>
                    <a:lstStyle/>
                    <a:p>
                      <a:r>
                        <a:rPr lang="en-GB" sz="1600" dirty="0"/>
                        <a:t>Digital Pixilation </a:t>
                      </a:r>
                    </a:p>
                  </a:txBody>
                  <a:tcPr>
                    <a:solidFill>
                      <a:schemeClr val="bg1">
                        <a:lumMod val="85000"/>
                      </a:schemeClr>
                    </a:solidFill>
                  </a:tcPr>
                </a:tc>
                <a:tc vMerge="1">
                  <a:txBody>
                    <a:bodyPr/>
                    <a:lstStyle/>
                    <a:p>
                      <a:endParaRPr lang="en-GB"/>
                    </a:p>
                  </a:txBody>
                  <a:tcPr/>
                </a:tc>
                <a:extLst>
                  <a:ext uri="{0D108BD9-81ED-4DB2-BD59-A6C34878D82A}">
                    <a16:rowId xmlns:a16="http://schemas.microsoft.com/office/drawing/2014/main" val="350581520"/>
                  </a:ext>
                </a:extLst>
              </a:tr>
              <a:tr h="358995">
                <a:tc vMerge="1">
                  <a:txBody>
                    <a:bodyPr/>
                    <a:lstStyle/>
                    <a:p>
                      <a:endParaRPr lang="en-GB"/>
                    </a:p>
                  </a:txBody>
                  <a:tcPr/>
                </a:tc>
                <a:tc>
                  <a:txBody>
                    <a:bodyPr/>
                    <a:lstStyle/>
                    <a:p>
                      <a:r>
                        <a:rPr lang="en-GB" sz="1600"/>
                        <a:t>Weaving </a:t>
                      </a:r>
                    </a:p>
                  </a:txBody>
                  <a:tcPr>
                    <a:solidFill>
                      <a:schemeClr val="bg1">
                        <a:lumMod val="85000"/>
                      </a:schemeClr>
                    </a:solidFill>
                  </a:tcPr>
                </a:tc>
                <a:tc rowSpan="6">
                  <a:txBody>
                    <a:bodyPr/>
                    <a:lstStyle/>
                    <a:p>
                      <a:endParaRPr lang="en-GB" sz="1600"/>
                    </a:p>
                  </a:txBody>
                  <a:tcPr>
                    <a:solidFill>
                      <a:schemeClr val="bg1"/>
                    </a:solidFill>
                  </a:tcPr>
                </a:tc>
                <a:tc vMerge="1">
                  <a:txBody>
                    <a:bodyPr/>
                    <a:lstStyle/>
                    <a:p>
                      <a:endParaRPr lang="en-GB"/>
                    </a:p>
                  </a:txBody>
                  <a:tcPr/>
                </a:tc>
                <a:extLst>
                  <a:ext uri="{0D108BD9-81ED-4DB2-BD59-A6C34878D82A}">
                    <a16:rowId xmlns:a16="http://schemas.microsoft.com/office/drawing/2014/main" val="4004900173"/>
                  </a:ext>
                </a:extLst>
              </a:tr>
              <a:tr h="358995">
                <a:tc vMerge="1">
                  <a:txBody>
                    <a:bodyPr/>
                    <a:lstStyle/>
                    <a:p>
                      <a:endParaRPr lang="en-GB" sz="1600"/>
                    </a:p>
                  </a:txBody>
                  <a:tcPr>
                    <a:solidFill>
                      <a:schemeClr val="bg1"/>
                    </a:solidFill>
                  </a:tcPr>
                </a:tc>
                <a:tc>
                  <a:txBody>
                    <a:bodyPr/>
                    <a:lstStyle/>
                    <a:p>
                      <a:r>
                        <a:rPr lang="en-GB" sz="1600"/>
                        <a:t>Binka Embroidery </a:t>
                      </a:r>
                    </a:p>
                  </a:txBody>
                  <a:tcPr>
                    <a:solidFill>
                      <a:schemeClr val="bg1">
                        <a:lumMod val="85000"/>
                      </a:schemeClr>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1390075441"/>
                  </a:ext>
                </a:extLst>
              </a:tr>
              <a:tr h="358995">
                <a:tc vMerge="1">
                  <a:txBody>
                    <a:bodyPr/>
                    <a:lstStyle/>
                    <a:p>
                      <a:endParaRPr lang="en-GB" sz="1600"/>
                    </a:p>
                  </a:txBody>
                  <a:tcPr>
                    <a:solidFill>
                      <a:schemeClr val="bg1"/>
                    </a:solidFill>
                  </a:tcPr>
                </a:tc>
                <a:tc>
                  <a:txBody>
                    <a:bodyPr/>
                    <a:lstStyle/>
                    <a:p>
                      <a:r>
                        <a:rPr lang="en-GB" sz="1600"/>
                        <a:t>Method Notes </a:t>
                      </a:r>
                    </a:p>
                  </a:txBody>
                  <a:tcPr>
                    <a:solidFill>
                      <a:schemeClr val="bg1">
                        <a:lumMod val="85000"/>
                      </a:schemeClr>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3127228180"/>
                  </a:ext>
                </a:extLst>
              </a:tr>
              <a:tr h="358995">
                <a:tc vMerge="1">
                  <a:txBody>
                    <a:bodyPr/>
                    <a:lstStyle/>
                    <a:p>
                      <a:endParaRPr lang="en-GB" sz="1600"/>
                    </a:p>
                  </a:txBody>
                  <a:tcPr>
                    <a:solidFill>
                      <a:schemeClr val="bg1"/>
                    </a:solidFill>
                  </a:tcPr>
                </a:tc>
                <a:tc>
                  <a:txBody>
                    <a:bodyPr/>
                    <a:lstStyle/>
                    <a:p>
                      <a:r>
                        <a:rPr lang="en-GB" sz="1600"/>
                        <a:t>Final Piece Plan </a:t>
                      </a:r>
                    </a:p>
                  </a:txBody>
                  <a:tcPr>
                    <a:solidFill>
                      <a:schemeClr val="bg1">
                        <a:lumMod val="85000"/>
                      </a:schemeClr>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2127122663"/>
                  </a:ext>
                </a:extLst>
              </a:tr>
              <a:tr h="358995">
                <a:tc vMerge="1">
                  <a:txBody>
                    <a:bodyPr/>
                    <a:lstStyle/>
                    <a:p>
                      <a:endParaRPr lang="en-GB" sz="1600"/>
                    </a:p>
                  </a:txBody>
                  <a:tcPr>
                    <a:solidFill>
                      <a:schemeClr val="bg1"/>
                    </a:solidFill>
                  </a:tcPr>
                </a:tc>
                <a:tc rowSpan="2">
                  <a:txBody>
                    <a:bodyPr/>
                    <a:lstStyle/>
                    <a:p>
                      <a:endParaRPr lang="en-GB" sz="1600"/>
                    </a:p>
                  </a:txBody>
                  <a:tcPr>
                    <a:solidFill>
                      <a:schemeClr val="bg1"/>
                    </a:solidFill>
                  </a:tcPr>
                </a:tc>
                <a:tc vMerge="1">
                  <a:txBody>
                    <a:bodyPr/>
                    <a:lstStyle/>
                    <a:p>
                      <a:endParaRPr lang="en-GB" sz="1600"/>
                    </a:p>
                  </a:txBody>
                  <a:tcPr>
                    <a:solidFill>
                      <a:schemeClr val="bg1"/>
                    </a:solidFill>
                  </a:tcPr>
                </a:tc>
                <a:tc>
                  <a:txBody>
                    <a:bodyPr/>
                    <a:lstStyle/>
                    <a:p>
                      <a:r>
                        <a:rPr lang="en-GB" sz="1600"/>
                        <a:t>Final Piece </a:t>
                      </a:r>
                    </a:p>
                  </a:txBody>
                  <a:tcPr>
                    <a:solidFill>
                      <a:schemeClr val="bg1">
                        <a:lumMod val="85000"/>
                      </a:schemeClr>
                    </a:solidFill>
                  </a:tcPr>
                </a:tc>
                <a:extLst>
                  <a:ext uri="{0D108BD9-81ED-4DB2-BD59-A6C34878D82A}">
                    <a16:rowId xmlns:a16="http://schemas.microsoft.com/office/drawing/2014/main" val="442226753"/>
                  </a:ext>
                </a:extLst>
              </a:tr>
              <a:tr h="324571">
                <a:tc vMerge="1">
                  <a:txBody>
                    <a:bodyPr/>
                    <a:lstStyle/>
                    <a:p>
                      <a:endParaRPr lang="en-GB" sz="1600"/>
                    </a:p>
                  </a:txBody>
                  <a:tcPr>
                    <a:solidFill>
                      <a:schemeClr val="bg1"/>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tc>
                  <a:txBody>
                    <a:bodyPr/>
                    <a:lstStyle/>
                    <a:p>
                      <a:r>
                        <a:rPr lang="en-GB" sz="1600" dirty="0"/>
                        <a:t>Evaluation </a:t>
                      </a:r>
                    </a:p>
                  </a:txBody>
                  <a:tcPr>
                    <a:solidFill>
                      <a:schemeClr val="bg1">
                        <a:lumMod val="85000"/>
                      </a:schemeClr>
                    </a:solidFill>
                  </a:tcPr>
                </a:tc>
                <a:extLst>
                  <a:ext uri="{0D108BD9-81ED-4DB2-BD59-A6C34878D82A}">
                    <a16:rowId xmlns:a16="http://schemas.microsoft.com/office/drawing/2014/main" val="4284838449"/>
                  </a:ext>
                </a:extLst>
              </a:tr>
            </a:tbl>
          </a:graphicData>
        </a:graphic>
      </p:graphicFrame>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1061112" y="13798387"/>
            <a:ext cx="831764" cy="730566"/>
          </a:xfrm>
          <a:prstGeom prst="rect">
            <a:avLst/>
          </a:prstGeom>
        </p:spPr>
      </p:pic>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11160820" y="6626632"/>
            <a:ext cx="831764" cy="730566"/>
          </a:xfrm>
          <a:prstGeom prst="rect">
            <a:avLst/>
          </a:prstGeom>
        </p:spPr>
      </p:pic>
      <p:pic>
        <p:nvPicPr>
          <p:cNvPr id="2" name="Picture 1">
            <a:extLst>
              <a:ext uri="{FF2B5EF4-FFF2-40B4-BE49-F238E27FC236}">
                <a16:creationId xmlns:a16="http://schemas.microsoft.com/office/drawing/2014/main" id="{05F681E9-C3CD-4F3F-91F2-6141AE937BE5}"/>
              </a:ext>
            </a:extLst>
          </p:cNvPr>
          <p:cNvPicPr>
            <a:picLocks noChangeAspect="1"/>
          </p:cNvPicPr>
          <p:nvPr/>
        </p:nvPicPr>
        <p:blipFill>
          <a:blip r:embed="rId11"/>
          <a:stretch>
            <a:fillRect/>
          </a:stretch>
        </p:blipFill>
        <p:spPr>
          <a:xfrm>
            <a:off x="8706182" y="127798"/>
            <a:ext cx="1492303" cy="1492303"/>
          </a:xfrm>
          <a:prstGeom prst="rect">
            <a:avLst/>
          </a:prstGeom>
        </p:spPr>
      </p:pic>
      <p:pic>
        <p:nvPicPr>
          <p:cNvPr id="41" name="Graphic 40" descr="Sign Language">
            <a:extLst>
              <a:ext uri="{FF2B5EF4-FFF2-40B4-BE49-F238E27FC236}">
                <a16:creationId xmlns:a16="http://schemas.microsoft.com/office/drawing/2014/main" id="{54D1A562-0D49-434D-A30E-9978464D0603}"/>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rot="20080906">
            <a:off x="4006962" y="8376846"/>
            <a:ext cx="1500915" cy="1500915"/>
          </a:xfrm>
          <a:prstGeom prst="rect">
            <a:avLst/>
          </a:prstGeom>
        </p:spPr>
      </p:pic>
      <p:pic>
        <p:nvPicPr>
          <p:cNvPr id="43" name="Graphic 42" descr="Eye">
            <a:extLst>
              <a:ext uri="{FF2B5EF4-FFF2-40B4-BE49-F238E27FC236}">
                <a16:creationId xmlns:a16="http://schemas.microsoft.com/office/drawing/2014/main" id="{25D2D1AB-A971-4CEC-90DB-2AEEE6F922E4}"/>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6804052" y="10919222"/>
            <a:ext cx="1649801" cy="1649801"/>
          </a:xfrm>
          <a:prstGeom prst="rect">
            <a:avLst/>
          </a:prstGeom>
        </p:spPr>
      </p:pic>
      <p:pic>
        <p:nvPicPr>
          <p:cNvPr id="45" name="Graphic 44" descr="Puzzle pieces">
            <a:extLst>
              <a:ext uri="{FF2B5EF4-FFF2-40B4-BE49-F238E27FC236}">
                <a16:creationId xmlns:a16="http://schemas.microsoft.com/office/drawing/2014/main" id="{80E75684-27AD-4447-807C-03645CD920E5}"/>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9608362" y="8771222"/>
            <a:ext cx="1946529" cy="1946529"/>
          </a:xfrm>
          <a:prstGeom prst="rect">
            <a:avLst/>
          </a:prstGeom>
        </p:spPr>
      </p:pic>
      <p:pic>
        <p:nvPicPr>
          <p:cNvPr id="47" name="Graphic 46" descr="Head with gears">
            <a:extLst>
              <a:ext uri="{FF2B5EF4-FFF2-40B4-BE49-F238E27FC236}">
                <a16:creationId xmlns:a16="http://schemas.microsoft.com/office/drawing/2014/main" id="{88FF5273-AF38-48C8-9FD5-45A6B7DAF0DA}"/>
              </a:ext>
            </a:extLst>
          </p:cNvPr>
          <p:cNvPicPr>
            <a:picLocks noChangeAspect="1"/>
          </p:cNvPicPr>
          <p:nvPr/>
        </p:nvPicPr>
        <p:blipFill>
          <a:blip r:embed="rId18">
            <a:extLst>
              <a:ext uri="{28A0092B-C50C-407E-A947-70E740481C1C}">
                <a14:useLocalDpi xmlns:a14="http://schemas.microsoft.com/office/drawing/2010/main" val="0"/>
              </a:ext>
              <a:ext uri="{96DAC541-7B7A-43D3-8B79-37D633B846F1}">
                <asvg:svgBlip xmlns:asvg="http://schemas.microsoft.com/office/drawing/2016/SVG/main" r:embed="rId19"/>
              </a:ext>
            </a:extLst>
          </a:blip>
          <a:stretch>
            <a:fillRect/>
          </a:stretch>
        </p:blipFill>
        <p:spPr>
          <a:xfrm>
            <a:off x="1363761" y="10098001"/>
            <a:ext cx="1385125" cy="1385125"/>
          </a:xfrm>
          <a:prstGeom prst="rect">
            <a:avLst/>
          </a:prstGeom>
        </p:spPr>
      </p:pic>
      <p:sp>
        <p:nvSpPr>
          <p:cNvPr id="4" name="TextBox 3">
            <a:extLst>
              <a:ext uri="{FF2B5EF4-FFF2-40B4-BE49-F238E27FC236}">
                <a16:creationId xmlns:a16="http://schemas.microsoft.com/office/drawing/2014/main" id="{702D5E7F-24C1-6A30-290C-837AE8F673B6}"/>
              </a:ext>
            </a:extLst>
          </p:cNvPr>
          <p:cNvSpPr txBox="1"/>
          <p:nvPr/>
        </p:nvSpPr>
        <p:spPr>
          <a:xfrm>
            <a:off x="2000092" y="15326303"/>
            <a:ext cx="1746952" cy="830997"/>
          </a:xfrm>
          <a:prstGeom prst="rect">
            <a:avLst/>
          </a:prstGeom>
          <a:noFill/>
        </p:spPr>
        <p:txBody>
          <a:bodyPr wrap="square" rtlCol="0">
            <a:spAutoFit/>
          </a:bodyPr>
          <a:lstStyle/>
          <a:p>
            <a:r>
              <a:rPr lang="en-GB" sz="1200" dirty="0">
                <a:latin typeface="Arial Nova" panose="020B0504020202020204" pitchFamily="34" charset="0"/>
              </a:rPr>
              <a:t>#FineArt</a:t>
            </a:r>
          </a:p>
          <a:p>
            <a:r>
              <a:rPr lang="en-GB" sz="1200" dirty="0">
                <a:latin typeface="Arial Nova" panose="020B0504020202020204" pitchFamily="34" charset="0"/>
              </a:rPr>
              <a:t>#TextileDesign</a:t>
            </a:r>
          </a:p>
          <a:p>
            <a:r>
              <a:rPr lang="en-GB" sz="1200" dirty="0">
                <a:latin typeface="Arial Nova" panose="020B0504020202020204" pitchFamily="34" charset="0"/>
              </a:rPr>
              <a:t>#3DDesign</a:t>
            </a:r>
          </a:p>
          <a:p>
            <a:r>
              <a:rPr lang="en-GB" sz="1200" dirty="0">
                <a:latin typeface="Arial Nova" panose="020B0504020202020204" pitchFamily="34" charset="0"/>
              </a:rPr>
              <a:t>#Hospitality&amp;Catering</a:t>
            </a:r>
          </a:p>
        </p:txBody>
      </p:sp>
    </p:spTree>
    <p:extLst>
      <p:ext uri="{BB962C8B-B14F-4D97-AF65-F5344CB8AC3E}">
        <p14:creationId xmlns:p14="http://schemas.microsoft.com/office/powerpoint/2010/main" val="34890053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9943BB2C-229E-4D77-A9B2-D3AECDC9BC61}"/>
              </a:ext>
            </a:extLst>
          </p:cNvPr>
          <p:cNvSpPr/>
          <p:nvPr/>
        </p:nvSpPr>
        <p:spPr>
          <a:xfrm>
            <a:off x="408562" y="350201"/>
            <a:ext cx="11342451" cy="14923063"/>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450717" y="380321"/>
            <a:ext cx="11342451" cy="15166502"/>
          </a:xfrm>
        </p:spPr>
        <p:txBody>
          <a:bodyPr>
            <a:normAutofit/>
          </a:bodyPr>
          <a:lstStyle/>
          <a:p>
            <a:pPr marL="0" indent="0" algn="ctr">
              <a:buNone/>
            </a:pPr>
            <a:r>
              <a:rPr lang="en-GB" sz="2000" err="1">
                <a:latin typeface="Impact" panose="020B0806030902050204" pitchFamily="34" charset="0"/>
              </a:rPr>
              <a:t>Pix</a:t>
            </a:r>
            <a:r>
              <a:rPr lang="en-GB" sz="2000">
                <a:latin typeface="Impact" panose="020B0806030902050204" pitchFamily="34" charset="0"/>
              </a:rPr>
              <a:t>-Tiles: Scheme of Learning </a:t>
            </a:r>
          </a:p>
        </p:txBody>
      </p:sp>
      <p:sp>
        <p:nvSpPr>
          <p:cNvPr id="6" name="TextBox 5">
            <a:extLst>
              <a:ext uri="{FF2B5EF4-FFF2-40B4-BE49-F238E27FC236}">
                <a16:creationId xmlns:a16="http://schemas.microsoft.com/office/drawing/2014/main" id="{100D8A88-E9F7-433E-890B-C37DCFEE1EC1}"/>
              </a:ext>
            </a:extLst>
          </p:cNvPr>
          <p:cNvSpPr txBox="1"/>
          <p:nvPr/>
        </p:nvSpPr>
        <p:spPr>
          <a:xfrm>
            <a:off x="-299148" y="15367405"/>
            <a:ext cx="2448964" cy="748795"/>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Navigating ADT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black"/>
                </a:solidFill>
                <a:effectLst/>
                <a:uLnTx/>
                <a:uFillTx/>
                <a:latin typeface="Impact" panose="020B0806030902050204" pitchFamily="34" charset="0"/>
                <a:ea typeface="+mn-ea"/>
                <a:cs typeface="+mn-cs"/>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3"/>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4"/>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5"/>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6"/>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7"/>
          <a:srcRect t="16701" b="12155"/>
          <a:stretch/>
        </p:blipFill>
        <p:spPr>
          <a:xfrm rot="5400000">
            <a:off x="7304876" y="2664952"/>
            <a:ext cx="7519735" cy="2254512"/>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8">
            <a:clrChange>
              <a:clrFrom>
                <a:srgbClr val="FFFFFF"/>
              </a:clrFrom>
              <a:clrTo>
                <a:srgbClr val="FFFFFF">
                  <a:alpha val="0"/>
                </a:srgbClr>
              </a:clrTo>
            </a:clrChange>
          </a:blip>
          <a:srcRect b="9167"/>
          <a:stretch/>
        </p:blipFill>
        <p:spPr>
          <a:xfrm>
            <a:off x="11064743" y="709177"/>
            <a:ext cx="707095" cy="621065"/>
          </a:xfrm>
          <a:prstGeom prst="rect">
            <a:avLst/>
          </a:prstGeom>
        </p:spPr>
      </p:pic>
      <p:pic>
        <p:nvPicPr>
          <p:cNvPr id="22" name="Picture 21">
            <a:extLst>
              <a:ext uri="{FF2B5EF4-FFF2-40B4-BE49-F238E27FC236}">
                <a16:creationId xmlns:a16="http://schemas.microsoft.com/office/drawing/2014/main" id="{CB729412-91D3-4745-8116-A56E12BD3D42}"/>
              </a:ext>
            </a:extLst>
          </p:cNvPr>
          <p:cNvPicPr>
            <a:picLocks noChangeAspect="1"/>
          </p:cNvPicPr>
          <p:nvPr/>
        </p:nvPicPr>
        <p:blipFill rotWithShape="1">
          <a:blip r:embed="rId7"/>
          <a:srcRect t="16701" b="12155"/>
          <a:stretch/>
        </p:blipFill>
        <p:spPr>
          <a:xfrm rot="16200000" flipV="1">
            <a:off x="7188828" y="10279850"/>
            <a:ext cx="7751833" cy="2254511"/>
          </a:xfrm>
          <a:prstGeom prst="rect">
            <a:avLst/>
          </a:prstGeom>
        </p:spPr>
      </p:pic>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1061112" y="13798387"/>
            <a:ext cx="831764" cy="730566"/>
          </a:xfrm>
          <a:prstGeom prst="rect">
            <a:avLst/>
          </a:prstGeom>
        </p:spPr>
      </p:pic>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11160820" y="6626632"/>
            <a:ext cx="831764" cy="730566"/>
          </a:xfrm>
          <a:prstGeom prst="rect">
            <a:avLst/>
          </a:prstGeom>
        </p:spPr>
      </p:pic>
      <p:graphicFrame>
        <p:nvGraphicFramePr>
          <p:cNvPr id="19" name="Table 18">
            <a:extLst>
              <a:ext uri="{FF2B5EF4-FFF2-40B4-BE49-F238E27FC236}">
                <a16:creationId xmlns:a16="http://schemas.microsoft.com/office/drawing/2014/main" id="{2C40DFB2-B600-4071-88AB-97B6B3C426F5}"/>
              </a:ext>
            </a:extLst>
          </p:cNvPr>
          <p:cNvGraphicFramePr>
            <a:graphicFrameLocks noGrp="1"/>
          </p:cNvGraphicFramePr>
          <p:nvPr>
            <p:extLst>
              <p:ext uri="{D42A27DB-BD31-4B8C-83A1-F6EECF244321}">
                <p14:modId xmlns:p14="http://schemas.microsoft.com/office/powerpoint/2010/main" val="735298723"/>
              </p:ext>
            </p:extLst>
          </p:nvPr>
        </p:nvGraphicFramePr>
        <p:xfrm>
          <a:off x="629064" y="850229"/>
          <a:ext cx="10332340" cy="14200696"/>
        </p:xfrm>
        <a:graphic>
          <a:graphicData uri="http://schemas.openxmlformats.org/drawingml/2006/table">
            <a:tbl>
              <a:tblPr firstRow="1" bandRow="1">
                <a:tableStyleId>{5940675A-B579-460E-94D1-54222C63F5DA}</a:tableStyleId>
              </a:tblPr>
              <a:tblGrid>
                <a:gridCol w="2602930">
                  <a:extLst>
                    <a:ext uri="{9D8B030D-6E8A-4147-A177-3AD203B41FA5}">
                      <a16:colId xmlns:a16="http://schemas.microsoft.com/office/drawing/2014/main" val="860903560"/>
                    </a:ext>
                  </a:extLst>
                </a:gridCol>
                <a:gridCol w="2571750">
                  <a:extLst>
                    <a:ext uri="{9D8B030D-6E8A-4147-A177-3AD203B41FA5}">
                      <a16:colId xmlns:a16="http://schemas.microsoft.com/office/drawing/2014/main" val="966298568"/>
                    </a:ext>
                  </a:extLst>
                </a:gridCol>
                <a:gridCol w="2609850">
                  <a:extLst>
                    <a:ext uri="{9D8B030D-6E8A-4147-A177-3AD203B41FA5}">
                      <a16:colId xmlns:a16="http://schemas.microsoft.com/office/drawing/2014/main" val="3462729128"/>
                    </a:ext>
                  </a:extLst>
                </a:gridCol>
                <a:gridCol w="2547810">
                  <a:extLst>
                    <a:ext uri="{9D8B030D-6E8A-4147-A177-3AD203B41FA5}">
                      <a16:colId xmlns:a16="http://schemas.microsoft.com/office/drawing/2014/main" val="3955469802"/>
                    </a:ext>
                  </a:extLst>
                </a:gridCol>
              </a:tblGrid>
              <a:tr h="569344">
                <a:tc>
                  <a:txBody>
                    <a:bodyPr/>
                    <a:lstStyle/>
                    <a:p>
                      <a:r>
                        <a:rPr lang="en-GB" sz="1600" b="1"/>
                        <a:t>AO1 – Develop </a:t>
                      </a:r>
                    </a:p>
                  </a:txBody>
                  <a:tcPr>
                    <a:solidFill>
                      <a:schemeClr val="bg1">
                        <a:lumMod val="65000"/>
                      </a:schemeClr>
                    </a:solidFill>
                  </a:tcPr>
                </a:tc>
                <a:tc>
                  <a:txBody>
                    <a:bodyPr/>
                    <a:lstStyle/>
                    <a:p>
                      <a:r>
                        <a:rPr lang="en-GB" sz="1600" b="1"/>
                        <a:t>AO2 – Refine</a:t>
                      </a:r>
                    </a:p>
                  </a:txBody>
                  <a:tcPr>
                    <a:solidFill>
                      <a:schemeClr val="bg1">
                        <a:lumMod val="65000"/>
                      </a:schemeClr>
                    </a:solidFill>
                  </a:tcPr>
                </a:tc>
                <a:tc>
                  <a:txBody>
                    <a:bodyPr/>
                    <a:lstStyle/>
                    <a:p>
                      <a:r>
                        <a:rPr lang="en-GB" sz="1600" b="1"/>
                        <a:t>AO3 – Record </a:t>
                      </a:r>
                    </a:p>
                  </a:txBody>
                  <a:tcPr>
                    <a:solidFill>
                      <a:schemeClr val="bg1">
                        <a:lumMod val="65000"/>
                      </a:schemeClr>
                    </a:solidFill>
                  </a:tcPr>
                </a:tc>
                <a:tc>
                  <a:txBody>
                    <a:bodyPr/>
                    <a:lstStyle/>
                    <a:p>
                      <a:r>
                        <a:rPr lang="en-GB" sz="1600" b="1"/>
                        <a:t>AO4 – Present </a:t>
                      </a:r>
                    </a:p>
                  </a:txBody>
                  <a:tcPr>
                    <a:solidFill>
                      <a:schemeClr val="bg1">
                        <a:lumMod val="65000"/>
                      </a:schemeClr>
                    </a:solidFill>
                  </a:tcPr>
                </a:tc>
                <a:extLst>
                  <a:ext uri="{0D108BD9-81ED-4DB2-BD59-A6C34878D82A}">
                    <a16:rowId xmlns:a16="http://schemas.microsoft.com/office/drawing/2014/main" val="2939849063"/>
                  </a:ext>
                </a:extLst>
              </a:tr>
              <a:tr h="782882">
                <a:tc>
                  <a:txBody>
                    <a:bodyPr/>
                    <a:lstStyle/>
                    <a:p>
                      <a:r>
                        <a:rPr lang="en-GB" sz="1500" b="1"/>
                        <a:t>Mind-Map </a:t>
                      </a:r>
                    </a:p>
                    <a:p>
                      <a:r>
                        <a:rPr lang="en-GB" sz="1500"/>
                        <a:t>Written / doodles A3 map of theme: Gaming</a:t>
                      </a:r>
                    </a:p>
                  </a:txBody>
                  <a:tcPr>
                    <a:solidFill>
                      <a:schemeClr val="bg1">
                        <a:lumMod val="85000"/>
                      </a:schemeClr>
                    </a:solidFill>
                  </a:tcPr>
                </a:tc>
                <a:tc rowSpan="7">
                  <a:txBody>
                    <a:bodyPr/>
                    <a:lstStyle/>
                    <a:p>
                      <a:endParaRPr lang="en-GB" sz="1500"/>
                    </a:p>
                  </a:txBody>
                  <a:tcPr>
                    <a:solidFill>
                      <a:schemeClr val="bg1"/>
                    </a:solidFill>
                  </a:tcPr>
                </a:tc>
                <a:tc rowSpan="2">
                  <a:txBody>
                    <a:bodyPr/>
                    <a:lstStyle/>
                    <a:p>
                      <a:endParaRPr lang="en-GB" sz="1500"/>
                    </a:p>
                  </a:txBody>
                  <a:tcPr>
                    <a:solidFill>
                      <a:schemeClr val="bg1"/>
                    </a:solidFill>
                  </a:tcPr>
                </a:tc>
                <a:tc rowSpan="11">
                  <a:txBody>
                    <a:bodyPr/>
                    <a:lstStyle/>
                    <a:p>
                      <a:endParaRPr lang="en-GB" sz="1500"/>
                    </a:p>
                  </a:txBody>
                  <a:tcPr>
                    <a:solidFill>
                      <a:schemeClr val="bg1"/>
                    </a:solidFill>
                  </a:tcPr>
                </a:tc>
                <a:extLst>
                  <a:ext uri="{0D108BD9-81ED-4DB2-BD59-A6C34878D82A}">
                    <a16:rowId xmlns:a16="http://schemas.microsoft.com/office/drawing/2014/main" val="68643681"/>
                  </a:ext>
                </a:extLst>
              </a:tr>
              <a:tr h="1013141">
                <a:tc>
                  <a:txBody>
                    <a:bodyPr/>
                    <a:lstStyle/>
                    <a:p>
                      <a:r>
                        <a:rPr lang="en-GB" sz="1500" b="1" dirty="0"/>
                        <a:t>Mood-Board </a:t>
                      </a:r>
                    </a:p>
                    <a:p>
                      <a:r>
                        <a:rPr lang="en-GB" sz="1500" dirty="0"/>
                        <a:t>Secondary and Primary source A3 visual map of theme: Gaming</a:t>
                      </a:r>
                    </a:p>
                  </a:txBody>
                  <a:tcPr>
                    <a:solidFill>
                      <a:schemeClr val="bg1">
                        <a:lumMod val="85000"/>
                      </a:schemeClr>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1043870497"/>
                  </a:ext>
                </a:extLst>
              </a:tr>
              <a:tr h="1703919">
                <a:tc>
                  <a:txBody>
                    <a:bodyPr/>
                    <a:lstStyle/>
                    <a:p>
                      <a:endParaRPr lang="en-GB" sz="1500"/>
                    </a:p>
                  </a:txBody>
                  <a:tcPr>
                    <a:solidFill>
                      <a:schemeClr val="bg1"/>
                    </a:solidFill>
                  </a:tcPr>
                </a:tc>
                <a:tc vMerge="1">
                  <a:txBody>
                    <a:bodyPr/>
                    <a:lstStyle/>
                    <a:p>
                      <a:endParaRPr lang="en-GB" sz="16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500" b="1"/>
                        <a:t>Observational Drawing Gaming Controller (secondary / primary)</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500"/>
                        <a:t>Black biro pen on ink wash copy of controller focusing on drawing fundamentals shape / line / tone / form</a:t>
                      </a:r>
                    </a:p>
                  </a:txBody>
                  <a:tcPr>
                    <a:solidFill>
                      <a:schemeClr val="bg1">
                        <a:lumMod val="85000"/>
                      </a:schemeClr>
                    </a:solidFill>
                  </a:tcPr>
                </a:tc>
                <a:tc vMerge="1">
                  <a:txBody>
                    <a:bodyPr/>
                    <a:lstStyle/>
                    <a:p>
                      <a:endParaRPr lang="en-GB" sz="1600"/>
                    </a:p>
                  </a:txBody>
                  <a:tcPr>
                    <a:solidFill>
                      <a:schemeClr val="bg1"/>
                    </a:solidFill>
                  </a:tcPr>
                </a:tc>
                <a:extLst>
                  <a:ext uri="{0D108BD9-81ED-4DB2-BD59-A6C34878D82A}">
                    <a16:rowId xmlns:a16="http://schemas.microsoft.com/office/drawing/2014/main" val="701246790"/>
                  </a:ext>
                </a:extLst>
              </a:tr>
              <a:tr h="1243400">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500" b="1"/>
                        <a:t>Artist Research </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500"/>
                        <a:t>A3 page including space for artist study / images / fact-file / description / opinion and  theme links / analysis </a:t>
                      </a:r>
                    </a:p>
                  </a:txBody>
                  <a:tcPr>
                    <a:solidFill>
                      <a:schemeClr val="bg1">
                        <a:lumMod val="85000"/>
                      </a:schemeClr>
                    </a:solidFill>
                  </a:tcPr>
                </a:tc>
                <a:tc vMerge="1">
                  <a:txBody>
                    <a:bodyPr/>
                    <a:lstStyle/>
                    <a:p>
                      <a:endParaRPr lang="en-GB" sz="16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5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918417443"/>
                  </a:ext>
                </a:extLst>
              </a:tr>
              <a:tr h="1243400">
                <a:tc rowSpan="9">
                  <a:txBody>
                    <a:bodyPr/>
                    <a:lstStyle/>
                    <a:p>
                      <a:endParaRPr lang="en-GB" sz="1500"/>
                    </a:p>
                  </a:txBody>
                  <a:tcPr>
                    <a:solidFill>
                      <a:schemeClr val="bg1"/>
                    </a:solidFill>
                  </a:tcPr>
                </a:tc>
                <a:tc vMerge="1">
                  <a:txBody>
                    <a:bodyPr/>
                    <a:lstStyle/>
                    <a:p>
                      <a:endParaRPr lang="en-GB" sz="16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500" b="1"/>
                        <a:t>Artist Study </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500"/>
                        <a:t>Coloured pencil copy of chosen artist work / crop  focusing on drawing fundamentals shape / form proportion / tone / form </a:t>
                      </a:r>
                    </a:p>
                  </a:txBody>
                  <a:tcPr>
                    <a:solidFill>
                      <a:schemeClr val="bg1">
                        <a:lumMod val="85000"/>
                      </a:schemeClr>
                    </a:solidFill>
                  </a:tcPr>
                </a:tc>
                <a:tc vMerge="1">
                  <a:txBody>
                    <a:bodyPr/>
                    <a:lstStyle/>
                    <a:p>
                      <a:endParaRPr lang="en-GB" sz="1600"/>
                    </a:p>
                  </a:txBody>
                  <a:tcPr>
                    <a:solidFill>
                      <a:schemeClr val="bg1"/>
                    </a:solidFill>
                  </a:tcPr>
                </a:tc>
                <a:extLst>
                  <a:ext uri="{0D108BD9-81ED-4DB2-BD59-A6C34878D82A}">
                    <a16:rowId xmlns:a16="http://schemas.microsoft.com/office/drawing/2014/main" val="907884241"/>
                  </a:ext>
                </a:extLst>
              </a:tr>
              <a:tr h="782882">
                <a:tc vMerge="1">
                  <a:txBody>
                    <a:bodyPr/>
                    <a:lstStyle/>
                    <a:p>
                      <a:endParaRPr lang="en-GB"/>
                    </a:p>
                  </a:txBody>
                  <a:tcPr/>
                </a:tc>
                <a:tc vMerge="1">
                  <a:txBody>
                    <a:bodyPr/>
                    <a:lstStyle/>
                    <a:p>
                      <a:endParaRPr lang="en-GB" sz="1600"/>
                    </a:p>
                  </a:txBody>
                  <a:tcPr>
                    <a:solidFill>
                      <a:schemeClr val="bg1">
                        <a:lumMod val="85000"/>
                      </a:schemeClr>
                    </a:solidFill>
                  </a:tcPr>
                </a:tc>
                <a:tc>
                  <a:txBody>
                    <a:bodyPr/>
                    <a:lstStyle/>
                    <a:p>
                      <a:r>
                        <a:rPr lang="en-GB" sz="1500" b="1"/>
                        <a:t>Hama bead / Mosaic trial </a:t>
                      </a:r>
                    </a:p>
                    <a:p>
                      <a:r>
                        <a:rPr lang="en-GB" sz="1500"/>
                        <a:t>Using heat fusible beads to copy existing design motifs</a:t>
                      </a:r>
                    </a:p>
                  </a:txBody>
                  <a:tcPr>
                    <a:solidFill>
                      <a:schemeClr val="bg1">
                        <a:lumMod val="85000"/>
                      </a:schemeClr>
                    </a:solidFill>
                  </a:tcPr>
                </a:tc>
                <a:tc vMerge="1">
                  <a:txBody>
                    <a:bodyPr/>
                    <a:lstStyle/>
                    <a:p>
                      <a:endParaRPr lang="en-GB"/>
                    </a:p>
                  </a:txBody>
                  <a:tcPr/>
                </a:tc>
                <a:extLst>
                  <a:ext uri="{0D108BD9-81ED-4DB2-BD59-A6C34878D82A}">
                    <a16:rowId xmlns:a16="http://schemas.microsoft.com/office/drawing/2014/main" val="1044990737"/>
                  </a:ext>
                </a:extLst>
              </a:tr>
              <a:tr h="1013141">
                <a:tc vMerge="1">
                  <a:txBody>
                    <a:bodyPr/>
                    <a:lstStyle/>
                    <a:p>
                      <a:endParaRPr lang="en-GB"/>
                    </a:p>
                  </a:txBody>
                  <a:tcPr/>
                </a:tc>
                <a:tc vMerge="1">
                  <a:txBody>
                    <a:bodyPr/>
                    <a:lstStyle/>
                    <a:p>
                      <a:endParaRPr lang="en-GB" sz="1600"/>
                    </a:p>
                  </a:txBody>
                  <a:tcPr>
                    <a:solidFill>
                      <a:schemeClr val="bg1">
                        <a:lumMod val="85000"/>
                      </a:schemeClr>
                    </a:solidFill>
                  </a:tcPr>
                </a:tc>
                <a:tc>
                  <a:txBody>
                    <a:bodyPr/>
                    <a:lstStyle/>
                    <a:p>
                      <a:r>
                        <a:rPr lang="en-GB" sz="1500" b="1"/>
                        <a:t>Digital Pixilation </a:t>
                      </a:r>
                    </a:p>
                    <a:p>
                      <a:r>
                        <a:rPr lang="en-GB" sz="1500"/>
                        <a:t>Exploring own environment using digital media to generate design ideas </a:t>
                      </a:r>
                    </a:p>
                  </a:txBody>
                  <a:tcPr>
                    <a:solidFill>
                      <a:schemeClr val="bg1">
                        <a:lumMod val="85000"/>
                      </a:schemeClr>
                    </a:solidFill>
                  </a:tcPr>
                </a:tc>
                <a:tc vMerge="1">
                  <a:txBody>
                    <a:bodyPr/>
                    <a:lstStyle/>
                    <a:p>
                      <a:endParaRPr lang="en-GB"/>
                    </a:p>
                  </a:txBody>
                  <a:tcPr/>
                </a:tc>
                <a:extLst>
                  <a:ext uri="{0D108BD9-81ED-4DB2-BD59-A6C34878D82A}">
                    <a16:rowId xmlns:a16="http://schemas.microsoft.com/office/drawing/2014/main" val="350581520"/>
                  </a:ext>
                </a:extLst>
              </a:tr>
              <a:tr h="1243400">
                <a:tc vMerge="1">
                  <a:txBody>
                    <a:bodyPr/>
                    <a:lstStyle/>
                    <a:p>
                      <a:endParaRPr lang="en-GB"/>
                    </a:p>
                  </a:txBody>
                  <a:tcPr/>
                </a:tc>
                <a:tc>
                  <a:txBody>
                    <a:bodyPr/>
                    <a:lstStyle/>
                    <a:p>
                      <a:r>
                        <a:rPr lang="en-GB" sz="1500" b="1"/>
                        <a:t>Weaving </a:t>
                      </a:r>
                    </a:p>
                    <a:p>
                      <a:r>
                        <a:rPr lang="en-GB" sz="1500"/>
                        <a:t>Workshop exploring glitching and retro game loading patterns – colour palette exploration </a:t>
                      </a:r>
                    </a:p>
                  </a:txBody>
                  <a:tcPr>
                    <a:solidFill>
                      <a:schemeClr val="bg1">
                        <a:lumMod val="85000"/>
                      </a:schemeClr>
                    </a:solidFill>
                  </a:tcPr>
                </a:tc>
                <a:tc rowSpan="6">
                  <a:txBody>
                    <a:bodyPr/>
                    <a:lstStyle/>
                    <a:p>
                      <a:endParaRPr lang="en-GB" sz="1500"/>
                    </a:p>
                  </a:txBody>
                  <a:tcPr>
                    <a:solidFill>
                      <a:schemeClr val="bg1"/>
                    </a:solidFill>
                  </a:tcPr>
                </a:tc>
                <a:tc vMerge="1">
                  <a:txBody>
                    <a:bodyPr/>
                    <a:lstStyle/>
                    <a:p>
                      <a:endParaRPr lang="en-GB"/>
                    </a:p>
                  </a:txBody>
                  <a:tcPr/>
                </a:tc>
                <a:extLst>
                  <a:ext uri="{0D108BD9-81ED-4DB2-BD59-A6C34878D82A}">
                    <a16:rowId xmlns:a16="http://schemas.microsoft.com/office/drawing/2014/main" val="4004900173"/>
                  </a:ext>
                </a:extLst>
              </a:tr>
              <a:tr h="1013141">
                <a:tc vMerge="1">
                  <a:txBody>
                    <a:bodyPr/>
                    <a:lstStyle/>
                    <a:p>
                      <a:endParaRPr lang="en-GB" sz="1600"/>
                    </a:p>
                  </a:txBody>
                  <a:tcPr>
                    <a:solidFill>
                      <a:schemeClr val="bg1"/>
                    </a:solidFill>
                  </a:tcPr>
                </a:tc>
                <a:tc>
                  <a:txBody>
                    <a:bodyPr/>
                    <a:lstStyle/>
                    <a:p>
                      <a:r>
                        <a:rPr lang="en-GB" sz="1500" b="1"/>
                        <a:t>Binka Embroidery </a:t>
                      </a:r>
                    </a:p>
                    <a:p>
                      <a:r>
                        <a:rPr lang="en-GB" sz="1500"/>
                        <a:t>Workshop exploring hand embroidery to develop competence for final piece</a:t>
                      </a:r>
                    </a:p>
                  </a:txBody>
                  <a:tcPr>
                    <a:solidFill>
                      <a:schemeClr val="bg1">
                        <a:lumMod val="85000"/>
                      </a:schemeClr>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1390075441"/>
                  </a:ext>
                </a:extLst>
              </a:tr>
              <a:tr h="782882">
                <a:tc vMerge="1">
                  <a:txBody>
                    <a:bodyPr/>
                    <a:lstStyle/>
                    <a:p>
                      <a:endParaRPr lang="en-GB" sz="1600"/>
                    </a:p>
                  </a:txBody>
                  <a:tcPr>
                    <a:solidFill>
                      <a:schemeClr val="bg1"/>
                    </a:solidFill>
                  </a:tcPr>
                </a:tc>
                <a:tc>
                  <a:txBody>
                    <a:bodyPr/>
                    <a:lstStyle/>
                    <a:p>
                      <a:r>
                        <a:rPr lang="en-GB" sz="1500" b="1"/>
                        <a:t>Method Notes</a:t>
                      </a:r>
                    </a:p>
                    <a:p>
                      <a:r>
                        <a:rPr lang="en-GB" sz="1500"/>
                        <a:t>Independent write-up of techniques explored </a:t>
                      </a:r>
                    </a:p>
                  </a:txBody>
                  <a:tcPr>
                    <a:solidFill>
                      <a:schemeClr val="bg1">
                        <a:lumMod val="85000"/>
                      </a:schemeClr>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3127228180"/>
                  </a:ext>
                </a:extLst>
              </a:tr>
              <a:tr h="1013141">
                <a:tc vMerge="1">
                  <a:txBody>
                    <a:bodyPr/>
                    <a:lstStyle/>
                    <a:p>
                      <a:endParaRPr lang="en-GB" sz="1600"/>
                    </a:p>
                  </a:txBody>
                  <a:tcPr>
                    <a:solidFill>
                      <a:schemeClr val="bg1"/>
                    </a:solidFill>
                  </a:tcPr>
                </a:tc>
                <a:tc>
                  <a:txBody>
                    <a:bodyPr/>
                    <a:lstStyle/>
                    <a:p>
                      <a:r>
                        <a:rPr lang="en-GB" sz="1500" b="1"/>
                        <a:t>Final Piece Plan </a:t>
                      </a:r>
                    </a:p>
                    <a:p>
                      <a:r>
                        <a:rPr lang="en-GB" sz="1500"/>
                        <a:t>Detailed method / kit list / drawn and labelled plan to aid final outcome </a:t>
                      </a:r>
                    </a:p>
                  </a:txBody>
                  <a:tcPr>
                    <a:solidFill>
                      <a:schemeClr val="bg1">
                        <a:lumMod val="85000"/>
                      </a:schemeClr>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2127122663"/>
                  </a:ext>
                </a:extLst>
              </a:tr>
              <a:tr h="1013141">
                <a:tc vMerge="1">
                  <a:txBody>
                    <a:bodyPr/>
                    <a:lstStyle/>
                    <a:p>
                      <a:endParaRPr lang="en-GB" sz="1600"/>
                    </a:p>
                  </a:txBody>
                  <a:tcPr>
                    <a:solidFill>
                      <a:schemeClr val="bg1"/>
                    </a:solidFill>
                  </a:tcPr>
                </a:tc>
                <a:tc rowSpan="2">
                  <a:txBody>
                    <a:bodyPr/>
                    <a:lstStyle/>
                    <a:p>
                      <a:endParaRPr lang="en-GB" sz="1500"/>
                    </a:p>
                  </a:txBody>
                  <a:tcPr>
                    <a:solidFill>
                      <a:schemeClr val="bg1"/>
                    </a:solidFill>
                  </a:tcPr>
                </a:tc>
                <a:tc vMerge="1">
                  <a:txBody>
                    <a:bodyPr/>
                    <a:lstStyle/>
                    <a:p>
                      <a:endParaRPr lang="en-GB" sz="1600"/>
                    </a:p>
                  </a:txBody>
                  <a:tcPr>
                    <a:solidFill>
                      <a:schemeClr val="bg1"/>
                    </a:solidFill>
                  </a:tcPr>
                </a:tc>
                <a:tc>
                  <a:txBody>
                    <a:bodyPr/>
                    <a:lstStyle/>
                    <a:p>
                      <a:r>
                        <a:rPr lang="en-GB" sz="1500" b="1"/>
                        <a:t>Final Piece</a:t>
                      </a:r>
                    </a:p>
                    <a:p>
                      <a:r>
                        <a:rPr lang="en-GB" sz="1500"/>
                        <a:t>Binka embroidery of individually designed character to fit theme</a:t>
                      </a:r>
                    </a:p>
                  </a:txBody>
                  <a:tcPr>
                    <a:solidFill>
                      <a:schemeClr val="bg1">
                        <a:lumMod val="85000"/>
                      </a:schemeClr>
                    </a:solidFill>
                  </a:tcPr>
                </a:tc>
                <a:extLst>
                  <a:ext uri="{0D108BD9-81ED-4DB2-BD59-A6C34878D82A}">
                    <a16:rowId xmlns:a16="http://schemas.microsoft.com/office/drawing/2014/main" val="442226753"/>
                  </a:ext>
                </a:extLst>
              </a:tr>
              <a:tr h="782882">
                <a:tc vMerge="1">
                  <a:txBody>
                    <a:bodyPr/>
                    <a:lstStyle/>
                    <a:p>
                      <a:endParaRPr lang="en-GB" sz="1600"/>
                    </a:p>
                  </a:txBody>
                  <a:tcPr>
                    <a:solidFill>
                      <a:schemeClr val="bg1"/>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tc>
                  <a:txBody>
                    <a:bodyPr/>
                    <a:lstStyle/>
                    <a:p>
                      <a:r>
                        <a:rPr lang="en-GB" sz="1500" b="1" dirty="0"/>
                        <a:t>Evaluation </a:t>
                      </a:r>
                    </a:p>
                    <a:p>
                      <a:r>
                        <a:rPr lang="en-GB" sz="1500" dirty="0"/>
                        <a:t>Written account of the project detailing tasks and learning </a:t>
                      </a:r>
                    </a:p>
                  </a:txBody>
                  <a:tcPr>
                    <a:solidFill>
                      <a:schemeClr val="bg1">
                        <a:lumMod val="85000"/>
                      </a:schemeClr>
                    </a:solidFill>
                  </a:tcPr>
                </a:tc>
                <a:extLst>
                  <a:ext uri="{0D108BD9-81ED-4DB2-BD59-A6C34878D82A}">
                    <a16:rowId xmlns:a16="http://schemas.microsoft.com/office/drawing/2014/main" val="4284838449"/>
                  </a:ext>
                </a:extLst>
              </a:tr>
            </a:tbl>
          </a:graphicData>
        </a:graphic>
      </p:graphicFrame>
      <p:cxnSp>
        <p:nvCxnSpPr>
          <p:cNvPr id="4" name="Straight Arrow Connector 3">
            <a:extLst>
              <a:ext uri="{FF2B5EF4-FFF2-40B4-BE49-F238E27FC236}">
                <a16:creationId xmlns:a16="http://schemas.microsoft.com/office/drawing/2014/main" id="{68A259CA-4BFB-4C6F-B0E9-67B0BA4B050F}"/>
              </a:ext>
            </a:extLst>
          </p:cNvPr>
          <p:cNvCxnSpPr>
            <a:cxnSpLocks/>
          </p:cNvCxnSpPr>
          <p:nvPr/>
        </p:nvCxnSpPr>
        <p:spPr>
          <a:xfrm>
            <a:off x="3076934" y="5153891"/>
            <a:ext cx="2718300" cy="1070446"/>
          </a:xfrm>
          <a:prstGeom prst="straightConnector1">
            <a:avLst/>
          </a:prstGeom>
          <a:ln w="381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pic>
        <p:nvPicPr>
          <p:cNvPr id="14" name="Picture 13">
            <a:extLst>
              <a:ext uri="{FF2B5EF4-FFF2-40B4-BE49-F238E27FC236}">
                <a16:creationId xmlns:a16="http://schemas.microsoft.com/office/drawing/2014/main" id="{6654702E-23E1-4D8A-8261-227F9B65BA50}"/>
              </a:ext>
            </a:extLst>
          </p:cNvPr>
          <p:cNvPicPr>
            <a:picLocks noChangeAspect="1"/>
          </p:cNvPicPr>
          <p:nvPr/>
        </p:nvPicPr>
        <p:blipFill>
          <a:blip r:embed="rId11"/>
          <a:stretch>
            <a:fillRect/>
          </a:stretch>
        </p:blipFill>
        <p:spPr>
          <a:xfrm>
            <a:off x="9308091" y="1022892"/>
            <a:ext cx="1493649" cy="1493649"/>
          </a:xfrm>
          <a:prstGeom prst="rect">
            <a:avLst/>
          </a:prstGeom>
        </p:spPr>
      </p:pic>
      <p:sp>
        <p:nvSpPr>
          <p:cNvPr id="2" name="TextBox 1">
            <a:extLst>
              <a:ext uri="{FF2B5EF4-FFF2-40B4-BE49-F238E27FC236}">
                <a16:creationId xmlns:a16="http://schemas.microsoft.com/office/drawing/2014/main" id="{C52DB8ED-8058-F32D-E5EC-1D85447E8727}"/>
              </a:ext>
            </a:extLst>
          </p:cNvPr>
          <p:cNvSpPr txBox="1"/>
          <p:nvPr/>
        </p:nvSpPr>
        <p:spPr>
          <a:xfrm>
            <a:off x="2000092" y="15326303"/>
            <a:ext cx="1746952" cy="830997"/>
          </a:xfrm>
          <a:prstGeom prst="rect">
            <a:avLst/>
          </a:prstGeom>
          <a:noFill/>
        </p:spPr>
        <p:txBody>
          <a:bodyPr wrap="square" rtlCol="0">
            <a:spAutoFit/>
          </a:bodyPr>
          <a:lstStyle/>
          <a:p>
            <a:r>
              <a:rPr lang="en-GB" sz="1200" dirty="0">
                <a:latin typeface="Arial Nova" panose="020B0504020202020204" pitchFamily="34" charset="0"/>
              </a:rPr>
              <a:t>#FineArt</a:t>
            </a:r>
          </a:p>
          <a:p>
            <a:r>
              <a:rPr lang="en-GB" sz="1200" dirty="0">
                <a:latin typeface="Arial Nova" panose="020B0504020202020204" pitchFamily="34" charset="0"/>
              </a:rPr>
              <a:t>#TextileDesign</a:t>
            </a:r>
          </a:p>
          <a:p>
            <a:r>
              <a:rPr lang="en-GB" sz="1200" dirty="0">
                <a:latin typeface="Arial Nova" panose="020B0504020202020204" pitchFamily="34" charset="0"/>
              </a:rPr>
              <a:t>#3DDesign</a:t>
            </a:r>
          </a:p>
          <a:p>
            <a:r>
              <a:rPr lang="en-GB" sz="1200" dirty="0">
                <a:latin typeface="Arial Nova" panose="020B0504020202020204" pitchFamily="34" charset="0"/>
              </a:rPr>
              <a:t>#Hospitality&amp;Catering</a:t>
            </a:r>
          </a:p>
        </p:txBody>
      </p:sp>
    </p:spTree>
    <p:extLst>
      <p:ext uri="{BB962C8B-B14F-4D97-AF65-F5344CB8AC3E}">
        <p14:creationId xmlns:p14="http://schemas.microsoft.com/office/powerpoint/2010/main" val="30041821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3903C0A2-C801-4116-9732-DDC795FE048E}"/>
              </a:ext>
            </a:extLst>
          </p:cNvPr>
          <p:cNvSpPr/>
          <p:nvPr/>
        </p:nvSpPr>
        <p:spPr>
          <a:xfrm>
            <a:off x="408562" y="6220185"/>
            <a:ext cx="11374876" cy="902392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9943BB2C-229E-4D77-A9B2-D3AECDC9BC61}"/>
              </a:ext>
            </a:extLst>
          </p:cNvPr>
          <p:cNvSpPr/>
          <p:nvPr/>
        </p:nvSpPr>
        <p:spPr>
          <a:xfrm>
            <a:off x="408562" y="350202"/>
            <a:ext cx="11342451" cy="5534486"/>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436269" y="409781"/>
            <a:ext cx="9465947" cy="15341213"/>
          </a:xfrm>
        </p:spPr>
        <p:txBody>
          <a:bodyPr>
            <a:normAutofit fontScale="92500" lnSpcReduction="20000"/>
          </a:bodyPr>
          <a:lstStyle/>
          <a:p>
            <a:pPr marL="0" indent="0" algn="ctr">
              <a:buNone/>
            </a:pPr>
            <a:r>
              <a:rPr lang="en-GB" sz="2000" dirty="0">
                <a:latin typeface="Impact" panose="020B0806030902050204" pitchFamily="34" charset="0"/>
              </a:rPr>
              <a:t>Year 8: Celebration: A Piece of Cake: Intent</a:t>
            </a:r>
          </a:p>
          <a:p>
            <a:pPr marL="0" indent="0">
              <a:buNone/>
            </a:pPr>
            <a:r>
              <a:rPr lang="en-GB" sz="1600" b="1" u="sng" dirty="0">
                <a:latin typeface="Arial Nova" panose="020B0504020202020204" pitchFamily="34" charset="0"/>
              </a:rPr>
              <a:t>Specialist Subject:</a:t>
            </a:r>
            <a:r>
              <a:rPr lang="en-GB" sz="1600" b="1" dirty="0">
                <a:latin typeface="Arial Nova" panose="020B0504020202020204" pitchFamily="34" charset="0"/>
              </a:rPr>
              <a:t> Textiles</a:t>
            </a:r>
          </a:p>
          <a:p>
            <a:pPr marL="0" indent="0">
              <a:buNone/>
            </a:pPr>
            <a:r>
              <a:rPr lang="en-GB" sz="1600" b="1" u="sng" dirty="0">
                <a:latin typeface="Arial Nova" panose="020B0504020202020204" pitchFamily="34" charset="0"/>
              </a:rPr>
              <a:t>Knowledge / Skills / Understanding Acquired:</a:t>
            </a:r>
          </a:p>
          <a:p>
            <a:pPr marL="0" indent="0">
              <a:buNone/>
            </a:pPr>
            <a:r>
              <a:rPr lang="en-GB" sz="1600" b="1" dirty="0">
                <a:latin typeface="Arial Nova" panose="020B0504020202020204" pitchFamily="34" charset="0"/>
              </a:rPr>
              <a:t>AO1 – </a:t>
            </a:r>
            <a:r>
              <a:rPr lang="en-GB" sz="1600" dirty="0">
                <a:latin typeface="Arial Nova" panose="020B0504020202020204" pitchFamily="34" charset="0"/>
              </a:rPr>
              <a:t>Develop ideas through investigations, demonstrating personal, descriptive understanding of sources</a:t>
            </a:r>
          </a:p>
          <a:p>
            <a:pPr marL="0" indent="0">
              <a:buNone/>
            </a:pPr>
            <a:r>
              <a:rPr lang="en-GB" sz="1600" b="1" dirty="0">
                <a:latin typeface="Arial Nova" panose="020B0504020202020204" pitchFamily="34" charset="0"/>
              </a:rPr>
              <a:t>AO2 – </a:t>
            </a:r>
            <a:r>
              <a:rPr lang="en-GB" sz="1600" dirty="0">
                <a:latin typeface="Arial Nova" panose="020B0504020202020204" pitchFamily="34" charset="0"/>
              </a:rPr>
              <a:t>Refine work by exploring practical ideas safely. Develop independence across ruching (basic fabric manipulation techniques) and 2D/3D dry felting techniques</a:t>
            </a:r>
          </a:p>
          <a:p>
            <a:pPr marL="0" indent="0">
              <a:buNone/>
            </a:pPr>
            <a:r>
              <a:rPr lang="en-GB" sz="1600" b="1" dirty="0">
                <a:latin typeface="Arial Nova" panose="020B0504020202020204" pitchFamily="34" charset="0"/>
              </a:rPr>
              <a:t>AO3 – </a:t>
            </a:r>
            <a:r>
              <a:rPr lang="en-GB" sz="1600" dirty="0">
                <a:latin typeface="Arial Nova" panose="020B0504020202020204" pitchFamily="34" charset="0"/>
              </a:rPr>
              <a:t>Record observational studies with accuracy of colour mixing. Engage with new drawing methods such as continuous line. Develop observational skill in recording using specialist materials with precision – including safe and independent work on a sewing machine</a:t>
            </a:r>
          </a:p>
          <a:p>
            <a:pPr marL="0" indent="0">
              <a:buNone/>
            </a:pPr>
            <a:r>
              <a:rPr lang="en-GB" sz="1600" b="1" dirty="0">
                <a:latin typeface="Arial Nova" panose="020B0504020202020204" pitchFamily="34" charset="0"/>
              </a:rPr>
              <a:t>AO4 – </a:t>
            </a:r>
            <a:r>
              <a:rPr lang="en-GB" sz="1600" dirty="0">
                <a:latin typeface="Arial Nova" panose="020B0504020202020204" pitchFamily="34" charset="0"/>
              </a:rPr>
              <a:t>Present a personal and meaningful response that realises intentions and demonstrates proficiency with a sewing machine and controlled skill in applique &amp; embellishment</a:t>
            </a:r>
            <a:endParaRPr lang="en-GB" sz="1600" b="1" dirty="0">
              <a:latin typeface="Arial Nova" panose="020B0504020202020204" pitchFamily="34" charset="0"/>
            </a:endParaRPr>
          </a:p>
          <a:p>
            <a:pPr marL="0" indent="0">
              <a:buNone/>
            </a:pPr>
            <a:r>
              <a:rPr lang="en-GB" sz="1600" b="1" u="sng" dirty="0">
                <a:latin typeface="Arial Nova" panose="020B0504020202020204" pitchFamily="34" charset="0"/>
              </a:rPr>
              <a:t>Links to Previous Study:</a:t>
            </a:r>
          </a:p>
          <a:p>
            <a:pPr marL="0" indent="0">
              <a:buNone/>
            </a:pPr>
            <a:r>
              <a:rPr lang="en-GB" sz="1600" dirty="0">
                <a:latin typeface="Arial Nova" panose="020B0604020202020204" pitchFamily="34" charset="0"/>
              </a:rPr>
              <a:t>During Y7 pupils will have developed a range of key specialist practical 2D skills using a variety of hand-techniques, they will now be challenged to use machines, and work in 3D. ADT projects at Limehurst aim to develop confidence, working structures, practical skills, and interest. As we by now know pupils strengths and areas for development a little more, we are able to provide further stretch and challenge with ease, by offering a range of project options at key points in the skill development process.</a:t>
            </a:r>
            <a:endParaRPr lang="en-GB" sz="1600" b="1" u="sng" dirty="0">
              <a:latin typeface="Arial Nova" panose="020B0504020202020204" pitchFamily="34" charset="0"/>
            </a:endParaRPr>
          </a:p>
          <a:p>
            <a:pPr marL="0" indent="0">
              <a:buNone/>
            </a:pPr>
            <a:r>
              <a:rPr lang="en-GB" sz="1600" b="1" u="sng" dirty="0">
                <a:latin typeface="Arial Nova" panose="020B0504020202020204" pitchFamily="34" charset="0"/>
              </a:rPr>
              <a:t>Links to Future Study and the Wider World: </a:t>
            </a:r>
          </a:p>
          <a:p>
            <a:pPr marL="0" indent="0">
              <a:buNone/>
            </a:pPr>
            <a:r>
              <a:rPr lang="en-GB" sz="1600" dirty="0">
                <a:latin typeface="Arial Nova" panose="020B0504020202020204" pitchFamily="34" charset="0"/>
              </a:rPr>
              <a:t>After developing a range of 3D Textiles skills using machinery during Y8, pupils will be challenged to develop advanced practical skills using a range of more unpredictable media during Y9, pupils will also create a more personal journey towards an independent final piece. Key employability / transferable skills include:  Decision Making, Coordinating with others, and Independence. We also study the work of four contemporary ADT professionals during this project and link them to our own practice.  </a:t>
            </a:r>
          </a:p>
          <a:p>
            <a:pPr marL="0" indent="0" algn="ctr">
              <a:buNone/>
            </a:pPr>
            <a:endParaRPr lang="en-GB" sz="2200" b="1" dirty="0">
              <a:latin typeface="Arial Nova" panose="020B0504020202020204" pitchFamily="34" charset="0"/>
            </a:endParaRPr>
          </a:p>
          <a:p>
            <a:pPr marL="0" indent="0" algn="ctr">
              <a:buNone/>
            </a:pPr>
            <a:r>
              <a:rPr lang="en-GB" sz="2000" dirty="0">
                <a:latin typeface="Impact" panose="020B0806030902050204" pitchFamily="34" charset="0"/>
              </a:rPr>
              <a:t>A Piece of Cake: Implementation </a:t>
            </a:r>
          </a:p>
          <a:p>
            <a:pPr marL="0" indent="0">
              <a:buNone/>
            </a:pPr>
            <a:r>
              <a:rPr lang="en-GB" sz="1700" b="1" u="sng" dirty="0">
                <a:latin typeface="Arial Nova" panose="020B0504020202020204" pitchFamily="34" charset="0"/>
              </a:rPr>
              <a:t>Number of Lessons: </a:t>
            </a:r>
            <a:r>
              <a:rPr lang="en-GB" sz="1700" dirty="0">
                <a:latin typeface="Arial Nova" panose="020B0504020202020204" pitchFamily="34" charset="0"/>
              </a:rPr>
              <a:t>30 lessons / 10 weeks (A Band) 39 lessons / 13 weeks (B Band)</a:t>
            </a:r>
          </a:p>
          <a:p>
            <a:pPr marL="0" indent="0">
              <a:buNone/>
            </a:pPr>
            <a:r>
              <a:rPr lang="en-GB" sz="1700" b="1" u="sng" dirty="0">
                <a:latin typeface="Arial Nova" panose="020B0504020202020204" pitchFamily="34" charset="0"/>
              </a:rPr>
              <a:t>Sequence of Lessons </a:t>
            </a: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r>
              <a:rPr lang="en-GB" sz="1700" b="1" u="sng" dirty="0">
                <a:latin typeface="Arial Nova" panose="020B0504020202020204" pitchFamily="34" charset="0"/>
              </a:rPr>
              <a:t>Main Resources:</a:t>
            </a:r>
          </a:p>
          <a:p>
            <a:pPr marL="0" indent="0">
              <a:buNone/>
            </a:pPr>
            <a:r>
              <a:rPr lang="en-GB" sz="1700" dirty="0">
                <a:latin typeface="Arial Nova" panose="020B0504020202020204" pitchFamily="34" charset="0"/>
              </a:rPr>
              <a:t>PowerPoint / Exemplar work (Teacher and Peer – Various levels) / Research Frame / Artist laminates / Wayne </a:t>
            </a:r>
            <a:r>
              <a:rPr lang="en-GB" sz="1700" dirty="0" err="1">
                <a:latin typeface="Arial Nova" panose="020B0504020202020204" pitchFamily="34" charset="0"/>
              </a:rPr>
              <a:t>Thiebaud</a:t>
            </a:r>
            <a:r>
              <a:rPr lang="en-GB" sz="1700" dirty="0">
                <a:latin typeface="Arial Nova" panose="020B0504020202020204" pitchFamily="34" charset="0"/>
              </a:rPr>
              <a:t> Cake laminates / ‘Driving Licence’ sewing machine test circuits / Evaluation support </a:t>
            </a:r>
            <a:endParaRPr lang="en-GB" sz="1700" b="1" u="sng" dirty="0">
              <a:latin typeface="Arial Nova" panose="020B0504020202020204" pitchFamily="34" charset="0"/>
            </a:endParaRPr>
          </a:p>
          <a:p>
            <a:pPr marL="0" indent="0">
              <a:buNone/>
            </a:pPr>
            <a:r>
              <a:rPr lang="en-GB" sz="1700" b="1" u="sng" dirty="0">
                <a:latin typeface="Arial Nova" panose="020B0504020202020204" pitchFamily="34" charset="0"/>
              </a:rPr>
              <a:t>Methods of Assessment:</a:t>
            </a:r>
          </a:p>
          <a:p>
            <a:pPr marL="0" indent="0">
              <a:buNone/>
            </a:pPr>
            <a:r>
              <a:rPr lang="en-GB" sz="1700" dirty="0">
                <a:latin typeface="Arial Nova" panose="020B0504020202020204" pitchFamily="34" charset="0"/>
              </a:rPr>
              <a:t>A3 grey front sheet with grading, feedback, targets, built in DIRT, and re-grades – This is a mixture of Teacher / Self / Peer assessment with plenty of 1:1 opportunities mirroring KS4 / 5 ‘Critique’ style tutor appointments / ‘Driving Licence’ sewing machine test circuits </a:t>
            </a:r>
            <a:endParaRPr lang="en-GB" sz="1700" b="1" u="sng" dirty="0">
              <a:latin typeface="Arial Nova" panose="020B0504020202020204" pitchFamily="34" charset="0"/>
            </a:endParaRPr>
          </a:p>
          <a:p>
            <a:pPr marL="0" indent="0">
              <a:buNone/>
            </a:pPr>
            <a:r>
              <a:rPr lang="en-GB" sz="1700" b="1" u="sng" dirty="0">
                <a:latin typeface="Arial Nova" panose="020B0504020202020204" pitchFamily="34" charset="0"/>
              </a:rPr>
              <a:t>Use of assessment Results:</a:t>
            </a:r>
          </a:p>
          <a:p>
            <a:pPr marL="0" indent="0">
              <a:buNone/>
            </a:pPr>
            <a:r>
              <a:rPr lang="en-GB" sz="1700" dirty="0">
                <a:latin typeface="Arial Nova" panose="020B0504020202020204" pitchFamily="34" charset="0"/>
              </a:rPr>
              <a:t>Updated on Go4Schools / Recorded on above sheet for pupil use / Added on class RAG tracker to pin-point areas of most impact / Skills re-cap on sewing machine / Added to folder which rotates as communication to all ADT areas</a:t>
            </a:r>
          </a:p>
        </p:txBody>
      </p:sp>
      <p:sp>
        <p:nvSpPr>
          <p:cNvPr id="6" name="TextBox 5">
            <a:extLst>
              <a:ext uri="{FF2B5EF4-FFF2-40B4-BE49-F238E27FC236}">
                <a16:creationId xmlns:a16="http://schemas.microsoft.com/office/drawing/2014/main" id="{100D8A88-E9F7-433E-890B-C37DCFEE1EC1}"/>
              </a:ext>
            </a:extLst>
          </p:cNvPr>
          <p:cNvSpPr txBox="1"/>
          <p:nvPr/>
        </p:nvSpPr>
        <p:spPr>
          <a:xfrm>
            <a:off x="-299148" y="15367405"/>
            <a:ext cx="2448964" cy="748795"/>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Navigating ADT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black"/>
                </a:solidFill>
                <a:effectLst/>
                <a:uLnTx/>
                <a:uFillTx/>
                <a:latin typeface="Impact" panose="020B0806030902050204" pitchFamily="34" charset="0"/>
                <a:ea typeface="+mn-ea"/>
                <a:cs typeface="+mn-cs"/>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3"/>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4"/>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5"/>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6"/>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7"/>
          <a:srcRect t="16701" b="12155"/>
          <a:stretch/>
        </p:blipFill>
        <p:spPr>
          <a:xfrm rot="5400000">
            <a:off x="7304876" y="2664952"/>
            <a:ext cx="7519735" cy="2254512"/>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8">
            <a:clrChange>
              <a:clrFrom>
                <a:srgbClr val="FFFFFF"/>
              </a:clrFrom>
              <a:clrTo>
                <a:srgbClr val="FFFFFF">
                  <a:alpha val="0"/>
                </a:srgbClr>
              </a:clrTo>
            </a:clrChange>
          </a:blip>
          <a:srcRect b="9167"/>
          <a:stretch/>
        </p:blipFill>
        <p:spPr>
          <a:xfrm>
            <a:off x="11064743" y="709177"/>
            <a:ext cx="707095" cy="621065"/>
          </a:xfrm>
          <a:prstGeom prst="rect">
            <a:avLst/>
          </a:prstGeom>
        </p:spPr>
      </p:pic>
      <p:pic>
        <p:nvPicPr>
          <p:cNvPr id="22" name="Picture 21">
            <a:extLst>
              <a:ext uri="{FF2B5EF4-FFF2-40B4-BE49-F238E27FC236}">
                <a16:creationId xmlns:a16="http://schemas.microsoft.com/office/drawing/2014/main" id="{CB729412-91D3-4745-8116-A56E12BD3D42}"/>
              </a:ext>
            </a:extLst>
          </p:cNvPr>
          <p:cNvPicPr>
            <a:picLocks noChangeAspect="1"/>
          </p:cNvPicPr>
          <p:nvPr/>
        </p:nvPicPr>
        <p:blipFill rotWithShape="1">
          <a:blip r:embed="rId7"/>
          <a:srcRect t="16701" b="12155"/>
          <a:stretch/>
        </p:blipFill>
        <p:spPr>
          <a:xfrm rot="16200000" flipV="1">
            <a:off x="7188828" y="10279850"/>
            <a:ext cx="7751833" cy="2254511"/>
          </a:xfrm>
          <a:prstGeom prst="rect">
            <a:avLst/>
          </a:prstGeom>
        </p:spPr>
      </p:pic>
      <p:graphicFrame>
        <p:nvGraphicFramePr>
          <p:cNvPr id="17" name="Table 16">
            <a:extLst>
              <a:ext uri="{FF2B5EF4-FFF2-40B4-BE49-F238E27FC236}">
                <a16:creationId xmlns:a16="http://schemas.microsoft.com/office/drawing/2014/main" id="{8AE72B67-57C7-4028-858F-24AF71FEC73A}"/>
              </a:ext>
            </a:extLst>
          </p:cNvPr>
          <p:cNvGraphicFramePr>
            <a:graphicFrameLocks noGrp="1"/>
          </p:cNvGraphicFramePr>
          <p:nvPr>
            <p:extLst>
              <p:ext uri="{D42A27DB-BD31-4B8C-83A1-F6EECF244321}">
                <p14:modId xmlns:p14="http://schemas.microsoft.com/office/powerpoint/2010/main" val="1622981420"/>
              </p:ext>
            </p:extLst>
          </p:nvPr>
        </p:nvGraphicFramePr>
        <p:xfrm>
          <a:off x="561801" y="7473928"/>
          <a:ext cx="11276356" cy="4735218"/>
        </p:xfrm>
        <a:graphic>
          <a:graphicData uri="http://schemas.openxmlformats.org/drawingml/2006/table">
            <a:tbl>
              <a:tblPr firstRow="1" bandRow="1">
                <a:tableStyleId>{5940675A-B579-460E-94D1-54222C63F5DA}</a:tableStyleId>
              </a:tblPr>
              <a:tblGrid>
                <a:gridCol w="2819089">
                  <a:extLst>
                    <a:ext uri="{9D8B030D-6E8A-4147-A177-3AD203B41FA5}">
                      <a16:colId xmlns:a16="http://schemas.microsoft.com/office/drawing/2014/main" val="860903560"/>
                    </a:ext>
                  </a:extLst>
                </a:gridCol>
                <a:gridCol w="2819089">
                  <a:extLst>
                    <a:ext uri="{9D8B030D-6E8A-4147-A177-3AD203B41FA5}">
                      <a16:colId xmlns:a16="http://schemas.microsoft.com/office/drawing/2014/main" val="966298568"/>
                    </a:ext>
                  </a:extLst>
                </a:gridCol>
                <a:gridCol w="2819089">
                  <a:extLst>
                    <a:ext uri="{9D8B030D-6E8A-4147-A177-3AD203B41FA5}">
                      <a16:colId xmlns:a16="http://schemas.microsoft.com/office/drawing/2014/main" val="3462729128"/>
                    </a:ext>
                  </a:extLst>
                </a:gridCol>
                <a:gridCol w="2819089">
                  <a:extLst>
                    <a:ext uri="{9D8B030D-6E8A-4147-A177-3AD203B41FA5}">
                      <a16:colId xmlns:a16="http://schemas.microsoft.com/office/drawing/2014/main" val="3955469802"/>
                    </a:ext>
                  </a:extLst>
                </a:gridCol>
              </a:tblGrid>
              <a:tr h="397780">
                <a:tc>
                  <a:txBody>
                    <a:bodyPr/>
                    <a:lstStyle/>
                    <a:p>
                      <a:r>
                        <a:rPr lang="en-GB" sz="1600" b="1"/>
                        <a:t>AO1 – Develop </a:t>
                      </a:r>
                    </a:p>
                  </a:txBody>
                  <a:tcPr>
                    <a:solidFill>
                      <a:schemeClr val="bg1">
                        <a:lumMod val="65000"/>
                      </a:schemeClr>
                    </a:solidFill>
                  </a:tcPr>
                </a:tc>
                <a:tc>
                  <a:txBody>
                    <a:bodyPr/>
                    <a:lstStyle/>
                    <a:p>
                      <a:r>
                        <a:rPr lang="en-GB" sz="1600" b="1"/>
                        <a:t>AO2 – Refine</a:t>
                      </a:r>
                    </a:p>
                  </a:txBody>
                  <a:tcPr>
                    <a:solidFill>
                      <a:schemeClr val="bg1">
                        <a:lumMod val="65000"/>
                      </a:schemeClr>
                    </a:solidFill>
                  </a:tcPr>
                </a:tc>
                <a:tc>
                  <a:txBody>
                    <a:bodyPr/>
                    <a:lstStyle/>
                    <a:p>
                      <a:r>
                        <a:rPr lang="en-GB" sz="1600" b="1"/>
                        <a:t>AO3 – Record </a:t>
                      </a:r>
                    </a:p>
                  </a:txBody>
                  <a:tcPr>
                    <a:solidFill>
                      <a:schemeClr val="bg1">
                        <a:lumMod val="65000"/>
                      </a:schemeClr>
                    </a:solidFill>
                  </a:tcPr>
                </a:tc>
                <a:tc>
                  <a:txBody>
                    <a:bodyPr/>
                    <a:lstStyle/>
                    <a:p>
                      <a:r>
                        <a:rPr lang="en-GB" sz="1600" b="1"/>
                        <a:t>AO4 – Present </a:t>
                      </a:r>
                    </a:p>
                  </a:txBody>
                  <a:tcPr>
                    <a:solidFill>
                      <a:schemeClr val="bg1">
                        <a:lumMod val="65000"/>
                      </a:schemeClr>
                    </a:solidFill>
                  </a:tcPr>
                </a:tc>
                <a:extLst>
                  <a:ext uri="{0D108BD9-81ED-4DB2-BD59-A6C34878D82A}">
                    <a16:rowId xmlns:a16="http://schemas.microsoft.com/office/drawing/2014/main" val="2939849063"/>
                  </a:ext>
                </a:extLst>
              </a:tr>
              <a:tr h="397780">
                <a:tc>
                  <a:txBody>
                    <a:bodyPr/>
                    <a:lstStyle/>
                    <a:p>
                      <a:r>
                        <a:rPr lang="en-GB" sz="1600"/>
                        <a:t>Mind-Map </a:t>
                      </a:r>
                    </a:p>
                  </a:txBody>
                  <a:tcPr>
                    <a:solidFill>
                      <a:schemeClr val="bg1">
                        <a:lumMod val="85000"/>
                      </a:schemeClr>
                    </a:solidFill>
                  </a:tcPr>
                </a:tc>
                <a:tc rowSpan="6">
                  <a:txBody>
                    <a:bodyPr/>
                    <a:lstStyle/>
                    <a:p>
                      <a:endParaRPr lang="en-GB" sz="1600"/>
                    </a:p>
                  </a:txBody>
                  <a:tcPr>
                    <a:solidFill>
                      <a:schemeClr val="bg1"/>
                    </a:solidFill>
                  </a:tcPr>
                </a:tc>
                <a:tc rowSpan="2">
                  <a:txBody>
                    <a:bodyPr/>
                    <a:lstStyle/>
                    <a:p>
                      <a:endParaRPr lang="en-GB" sz="1600"/>
                    </a:p>
                  </a:txBody>
                  <a:tcPr>
                    <a:solidFill>
                      <a:schemeClr val="bg1"/>
                    </a:solidFill>
                  </a:tcPr>
                </a:tc>
                <a:tc rowSpan="9">
                  <a:txBody>
                    <a:bodyPr/>
                    <a:lstStyle/>
                    <a:p>
                      <a:endParaRPr lang="en-GB" sz="1600"/>
                    </a:p>
                  </a:txBody>
                  <a:tcPr>
                    <a:solidFill>
                      <a:schemeClr val="bg1"/>
                    </a:solidFill>
                  </a:tcPr>
                </a:tc>
                <a:extLst>
                  <a:ext uri="{0D108BD9-81ED-4DB2-BD59-A6C34878D82A}">
                    <a16:rowId xmlns:a16="http://schemas.microsoft.com/office/drawing/2014/main" val="68643681"/>
                  </a:ext>
                </a:extLst>
              </a:tr>
              <a:tr h="397780">
                <a:tc>
                  <a:txBody>
                    <a:bodyPr/>
                    <a:lstStyle/>
                    <a:p>
                      <a:r>
                        <a:rPr lang="en-GB" sz="1600" dirty="0"/>
                        <a:t>Mood-Board</a:t>
                      </a:r>
                    </a:p>
                  </a:txBody>
                  <a:tcPr>
                    <a:solidFill>
                      <a:schemeClr val="bg1">
                        <a:lumMod val="85000"/>
                      </a:schemeClr>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1043870497"/>
                  </a:ext>
                </a:extLst>
              </a:tr>
              <a:tr h="397780">
                <a:tc>
                  <a:txBody>
                    <a:bodyPr/>
                    <a:lstStyle/>
                    <a:p>
                      <a:endParaRPr lang="en-GB" sz="1600"/>
                    </a:p>
                  </a:txBody>
                  <a:tcPr>
                    <a:solidFill>
                      <a:schemeClr val="bg1"/>
                    </a:solidFill>
                  </a:tcPr>
                </a:tc>
                <a:tc vMerge="1">
                  <a:txBody>
                    <a:bodyPr/>
                    <a:lstStyle/>
                    <a:p>
                      <a:endParaRPr lang="en-GB" sz="16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600" dirty="0"/>
                        <a:t>Observational Drawing of cake</a:t>
                      </a:r>
                    </a:p>
                  </a:txBody>
                  <a:tcPr>
                    <a:solidFill>
                      <a:schemeClr val="bg1">
                        <a:lumMod val="85000"/>
                      </a:schemeClr>
                    </a:solidFill>
                  </a:tcPr>
                </a:tc>
                <a:tc vMerge="1">
                  <a:txBody>
                    <a:bodyPr/>
                    <a:lstStyle/>
                    <a:p>
                      <a:endParaRPr lang="en-GB" sz="1600"/>
                    </a:p>
                  </a:txBody>
                  <a:tcPr>
                    <a:solidFill>
                      <a:schemeClr val="bg1"/>
                    </a:solidFill>
                  </a:tcPr>
                </a:tc>
                <a:extLst>
                  <a:ext uri="{0D108BD9-81ED-4DB2-BD59-A6C34878D82A}">
                    <a16:rowId xmlns:a16="http://schemas.microsoft.com/office/drawing/2014/main" val="701246790"/>
                  </a:ext>
                </a:extLst>
              </a:tr>
              <a:tr h="397780">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600"/>
                        <a:t>Artist Research </a:t>
                      </a:r>
                    </a:p>
                  </a:txBody>
                  <a:tcPr>
                    <a:solidFill>
                      <a:schemeClr val="bg1">
                        <a:lumMod val="85000"/>
                      </a:schemeClr>
                    </a:solidFill>
                  </a:tcPr>
                </a:tc>
                <a:tc vMerge="1">
                  <a:txBody>
                    <a:bodyPr/>
                    <a:lstStyle/>
                    <a:p>
                      <a:endParaRPr lang="en-GB" sz="16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918417443"/>
                  </a:ext>
                </a:extLst>
              </a:tr>
              <a:tr h="397780">
                <a:tc rowSpan="7">
                  <a:txBody>
                    <a:bodyPr/>
                    <a:lstStyle/>
                    <a:p>
                      <a:endParaRPr lang="en-GB" sz="1600"/>
                    </a:p>
                  </a:txBody>
                  <a:tcPr>
                    <a:solidFill>
                      <a:schemeClr val="bg1"/>
                    </a:solidFill>
                  </a:tcPr>
                </a:tc>
                <a:tc vMerge="1">
                  <a:txBody>
                    <a:bodyPr/>
                    <a:lstStyle/>
                    <a:p>
                      <a:endParaRPr lang="en-GB" sz="16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600"/>
                        <a:t>Continuous Line Study</a:t>
                      </a:r>
                    </a:p>
                  </a:txBody>
                  <a:tcPr>
                    <a:solidFill>
                      <a:schemeClr val="bg1">
                        <a:lumMod val="85000"/>
                      </a:schemeClr>
                    </a:solidFill>
                  </a:tcPr>
                </a:tc>
                <a:tc vMerge="1">
                  <a:txBody>
                    <a:bodyPr/>
                    <a:lstStyle/>
                    <a:p>
                      <a:endParaRPr lang="en-GB" sz="1600"/>
                    </a:p>
                  </a:txBody>
                  <a:tcPr>
                    <a:solidFill>
                      <a:schemeClr val="bg1"/>
                    </a:solidFill>
                  </a:tcPr>
                </a:tc>
                <a:extLst>
                  <a:ext uri="{0D108BD9-81ED-4DB2-BD59-A6C34878D82A}">
                    <a16:rowId xmlns:a16="http://schemas.microsoft.com/office/drawing/2014/main" val="907884241"/>
                  </a:ext>
                </a:extLst>
              </a:tr>
              <a:tr h="397780">
                <a:tc vMerge="1">
                  <a:txBody>
                    <a:bodyPr/>
                    <a:lstStyle/>
                    <a:p>
                      <a:endParaRPr lang="en-GB"/>
                    </a:p>
                  </a:txBody>
                  <a:tcPr/>
                </a:tc>
                <a:tc vMerge="1">
                  <a:txBody>
                    <a:bodyPr/>
                    <a:lstStyle/>
                    <a:p>
                      <a:endParaRPr lang="en-GB" sz="16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600"/>
                        <a:t>Applique Cupcake</a:t>
                      </a:r>
                    </a:p>
                  </a:txBody>
                  <a:tcPr>
                    <a:solidFill>
                      <a:schemeClr val="bg1">
                        <a:lumMod val="85000"/>
                      </a:schemeClr>
                    </a:solidFill>
                  </a:tcPr>
                </a:tc>
                <a:tc vMerge="1">
                  <a:txBody>
                    <a:bodyPr/>
                    <a:lstStyle/>
                    <a:p>
                      <a:endParaRPr lang="en-GB"/>
                    </a:p>
                  </a:txBody>
                  <a:tcPr/>
                </a:tc>
                <a:extLst>
                  <a:ext uri="{0D108BD9-81ED-4DB2-BD59-A6C34878D82A}">
                    <a16:rowId xmlns:a16="http://schemas.microsoft.com/office/drawing/2014/main" val="3693080942"/>
                  </a:ext>
                </a:extLst>
              </a:tr>
              <a:tr h="397780">
                <a:tc vMerge="1">
                  <a:txBody>
                    <a:bodyPr/>
                    <a:lstStyle/>
                    <a:p>
                      <a:endParaRPr lang="en-GB" sz="1600"/>
                    </a:p>
                  </a:txBody>
                  <a:tcPr>
                    <a:solidFill>
                      <a:schemeClr val="bg1"/>
                    </a:solidFill>
                  </a:tcPr>
                </a:tc>
                <a:tc>
                  <a:txBody>
                    <a:bodyPr/>
                    <a:lstStyle/>
                    <a:p>
                      <a:r>
                        <a:rPr lang="en-GB" sz="1600" dirty="0">
                          <a:solidFill>
                            <a:schemeClr val="tx1"/>
                          </a:solidFill>
                        </a:rPr>
                        <a:t>Felting / Ruching</a:t>
                      </a:r>
                    </a:p>
                  </a:txBody>
                  <a:tcPr>
                    <a:solidFill>
                      <a:schemeClr val="bg1">
                        <a:lumMod val="85000"/>
                      </a:schemeClr>
                    </a:solidFill>
                  </a:tcPr>
                </a:tc>
                <a:tc rowSpan="5">
                  <a:txBody>
                    <a:bodyPr/>
                    <a:lstStyle/>
                    <a:p>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1390075441"/>
                  </a:ext>
                </a:extLst>
              </a:tr>
              <a:tr h="397780">
                <a:tc vMerge="1">
                  <a:txBody>
                    <a:bodyPr/>
                    <a:lstStyle/>
                    <a:p>
                      <a:endParaRPr lang="en-GB" sz="1600"/>
                    </a:p>
                  </a:txBody>
                  <a:tcPr>
                    <a:solidFill>
                      <a:schemeClr val="bg1"/>
                    </a:solidFill>
                  </a:tcPr>
                </a:tc>
                <a:tc>
                  <a:txBody>
                    <a:bodyPr/>
                    <a:lstStyle/>
                    <a:p>
                      <a:r>
                        <a:rPr lang="en-GB" sz="1600" dirty="0">
                          <a:solidFill>
                            <a:schemeClr val="tx1"/>
                          </a:solidFill>
                        </a:rPr>
                        <a:t>Slice </a:t>
                      </a:r>
                      <a:r>
                        <a:rPr lang="en-GB" sz="1600" dirty="0" err="1">
                          <a:solidFill>
                            <a:schemeClr val="tx1"/>
                          </a:solidFill>
                        </a:rPr>
                        <a:t>Inspo</a:t>
                      </a:r>
                      <a:endParaRPr lang="en-GB" sz="1600" dirty="0">
                        <a:solidFill>
                          <a:schemeClr val="tx1"/>
                        </a:solidFill>
                      </a:endParaRPr>
                    </a:p>
                  </a:txBody>
                  <a:tcPr>
                    <a:solidFill>
                      <a:schemeClr val="bg1">
                        <a:lumMod val="85000"/>
                      </a:schemeClr>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2811369258"/>
                  </a:ext>
                </a:extLst>
              </a:tr>
              <a:tr h="397780">
                <a:tc vMerge="1">
                  <a:txBody>
                    <a:bodyPr/>
                    <a:lstStyle/>
                    <a:p>
                      <a:endParaRPr lang="en-GB" sz="1600"/>
                    </a:p>
                  </a:txBody>
                  <a:tcPr>
                    <a:solidFill>
                      <a:schemeClr val="bg1"/>
                    </a:solidFill>
                  </a:tcPr>
                </a:tc>
                <a:tc>
                  <a:txBody>
                    <a:bodyPr/>
                    <a:lstStyle/>
                    <a:p>
                      <a:r>
                        <a:rPr lang="en-GB" sz="1600"/>
                        <a:t>Final Piece Plan </a:t>
                      </a:r>
                    </a:p>
                  </a:txBody>
                  <a:tcPr>
                    <a:solidFill>
                      <a:schemeClr val="bg1">
                        <a:lumMod val="85000"/>
                      </a:schemeClr>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2127122663"/>
                  </a:ext>
                </a:extLst>
              </a:tr>
              <a:tr h="397780">
                <a:tc vMerge="1">
                  <a:txBody>
                    <a:bodyPr/>
                    <a:lstStyle/>
                    <a:p>
                      <a:endParaRPr lang="en-GB" sz="1600"/>
                    </a:p>
                  </a:txBody>
                  <a:tcPr>
                    <a:solidFill>
                      <a:schemeClr val="bg1"/>
                    </a:solidFill>
                  </a:tcPr>
                </a:tc>
                <a:tc rowSpan="2">
                  <a:txBody>
                    <a:bodyPr/>
                    <a:lstStyle/>
                    <a:p>
                      <a:endParaRPr lang="en-GB" sz="1600"/>
                    </a:p>
                  </a:txBody>
                  <a:tcPr>
                    <a:solidFill>
                      <a:schemeClr val="bg1"/>
                    </a:solidFill>
                  </a:tcPr>
                </a:tc>
                <a:tc vMerge="1">
                  <a:txBody>
                    <a:bodyPr/>
                    <a:lstStyle/>
                    <a:p>
                      <a:endParaRPr lang="en-GB" sz="1600"/>
                    </a:p>
                  </a:txBody>
                  <a:tcPr>
                    <a:solidFill>
                      <a:schemeClr val="bg1"/>
                    </a:solidFill>
                  </a:tcPr>
                </a:tc>
                <a:tc>
                  <a:txBody>
                    <a:bodyPr/>
                    <a:lstStyle/>
                    <a:p>
                      <a:r>
                        <a:rPr lang="en-GB" sz="1600"/>
                        <a:t>Final Piece</a:t>
                      </a:r>
                    </a:p>
                  </a:txBody>
                  <a:tcPr>
                    <a:solidFill>
                      <a:schemeClr val="bg1">
                        <a:lumMod val="85000"/>
                      </a:schemeClr>
                    </a:solidFill>
                  </a:tcPr>
                </a:tc>
                <a:extLst>
                  <a:ext uri="{0D108BD9-81ED-4DB2-BD59-A6C34878D82A}">
                    <a16:rowId xmlns:a16="http://schemas.microsoft.com/office/drawing/2014/main" val="442226753"/>
                  </a:ext>
                </a:extLst>
              </a:tr>
              <a:tr h="359638">
                <a:tc vMerge="1">
                  <a:txBody>
                    <a:bodyPr/>
                    <a:lstStyle/>
                    <a:p>
                      <a:endParaRPr lang="en-GB" sz="1600"/>
                    </a:p>
                  </a:txBody>
                  <a:tcPr>
                    <a:solidFill>
                      <a:schemeClr val="bg1"/>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tc>
                  <a:txBody>
                    <a:bodyPr/>
                    <a:lstStyle/>
                    <a:p>
                      <a:r>
                        <a:rPr lang="en-GB" sz="1600" dirty="0"/>
                        <a:t>Evaluation </a:t>
                      </a:r>
                    </a:p>
                  </a:txBody>
                  <a:tcPr>
                    <a:solidFill>
                      <a:schemeClr val="bg1">
                        <a:lumMod val="85000"/>
                      </a:schemeClr>
                    </a:solidFill>
                  </a:tcPr>
                </a:tc>
                <a:extLst>
                  <a:ext uri="{0D108BD9-81ED-4DB2-BD59-A6C34878D82A}">
                    <a16:rowId xmlns:a16="http://schemas.microsoft.com/office/drawing/2014/main" val="4284838449"/>
                  </a:ext>
                </a:extLst>
              </a:tr>
            </a:tbl>
          </a:graphicData>
        </a:graphic>
      </p:graphicFrame>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1061112" y="13798387"/>
            <a:ext cx="831764" cy="730566"/>
          </a:xfrm>
          <a:prstGeom prst="rect">
            <a:avLst/>
          </a:prstGeom>
        </p:spPr>
      </p:pic>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11160820" y="6626632"/>
            <a:ext cx="831764" cy="730566"/>
          </a:xfrm>
          <a:prstGeom prst="rect">
            <a:avLst/>
          </a:prstGeom>
        </p:spPr>
      </p:pic>
      <p:pic>
        <p:nvPicPr>
          <p:cNvPr id="2" name="Picture 1">
            <a:extLst>
              <a:ext uri="{FF2B5EF4-FFF2-40B4-BE49-F238E27FC236}">
                <a16:creationId xmlns:a16="http://schemas.microsoft.com/office/drawing/2014/main" id="{05F681E9-C3CD-4F3F-91F2-6141AE937BE5}"/>
              </a:ext>
            </a:extLst>
          </p:cNvPr>
          <p:cNvPicPr>
            <a:picLocks noChangeAspect="1"/>
          </p:cNvPicPr>
          <p:nvPr/>
        </p:nvPicPr>
        <p:blipFill>
          <a:blip r:embed="rId11"/>
          <a:stretch>
            <a:fillRect/>
          </a:stretch>
        </p:blipFill>
        <p:spPr>
          <a:xfrm>
            <a:off x="8706182" y="127798"/>
            <a:ext cx="1492303" cy="1492303"/>
          </a:xfrm>
          <a:prstGeom prst="rect">
            <a:avLst/>
          </a:prstGeom>
        </p:spPr>
      </p:pic>
      <p:pic>
        <p:nvPicPr>
          <p:cNvPr id="41" name="Graphic 40" descr="Sign Language">
            <a:extLst>
              <a:ext uri="{FF2B5EF4-FFF2-40B4-BE49-F238E27FC236}">
                <a16:creationId xmlns:a16="http://schemas.microsoft.com/office/drawing/2014/main" id="{54D1A562-0D49-434D-A30E-9978464D0603}"/>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rot="20080906">
            <a:off x="3933843" y="8348240"/>
            <a:ext cx="1500915" cy="1500915"/>
          </a:xfrm>
          <a:prstGeom prst="rect">
            <a:avLst/>
          </a:prstGeom>
        </p:spPr>
      </p:pic>
      <p:pic>
        <p:nvPicPr>
          <p:cNvPr id="43" name="Graphic 42" descr="Eye">
            <a:extLst>
              <a:ext uri="{FF2B5EF4-FFF2-40B4-BE49-F238E27FC236}">
                <a16:creationId xmlns:a16="http://schemas.microsoft.com/office/drawing/2014/main" id="{25D2D1AB-A971-4CEC-90DB-2AEEE6F922E4}"/>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6818329" y="10405313"/>
            <a:ext cx="1649801" cy="1649801"/>
          </a:xfrm>
          <a:prstGeom prst="rect">
            <a:avLst/>
          </a:prstGeom>
        </p:spPr>
      </p:pic>
      <p:pic>
        <p:nvPicPr>
          <p:cNvPr id="45" name="Graphic 44" descr="Puzzle pieces">
            <a:extLst>
              <a:ext uri="{FF2B5EF4-FFF2-40B4-BE49-F238E27FC236}">
                <a16:creationId xmlns:a16="http://schemas.microsoft.com/office/drawing/2014/main" id="{80E75684-27AD-4447-807C-03645CD920E5}"/>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9574768" y="8629291"/>
            <a:ext cx="1946529" cy="1946529"/>
          </a:xfrm>
          <a:prstGeom prst="rect">
            <a:avLst/>
          </a:prstGeom>
        </p:spPr>
      </p:pic>
      <p:pic>
        <p:nvPicPr>
          <p:cNvPr id="47" name="Graphic 46" descr="Head with gears">
            <a:extLst>
              <a:ext uri="{FF2B5EF4-FFF2-40B4-BE49-F238E27FC236}">
                <a16:creationId xmlns:a16="http://schemas.microsoft.com/office/drawing/2014/main" id="{88FF5273-AF38-48C8-9FD5-45A6B7DAF0DA}"/>
              </a:ext>
            </a:extLst>
          </p:cNvPr>
          <p:cNvPicPr>
            <a:picLocks noChangeAspect="1"/>
          </p:cNvPicPr>
          <p:nvPr/>
        </p:nvPicPr>
        <p:blipFill>
          <a:blip r:embed="rId18">
            <a:extLst>
              <a:ext uri="{28A0092B-C50C-407E-A947-70E740481C1C}">
                <a14:useLocalDpi xmlns:a14="http://schemas.microsoft.com/office/drawing/2010/main" val="0"/>
              </a:ext>
              <a:ext uri="{96DAC541-7B7A-43D3-8B79-37D633B846F1}">
                <asvg:svgBlip xmlns:asvg="http://schemas.microsoft.com/office/drawing/2016/SVG/main" r:embed="rId19"/>
              </a:ext>
            </a:extLst>
          </a:blip>
          <a:stretch>
            <a:fillRect/>
          </a:stretch>
        </p:blipFill>
        <p:spPr>
          <a:xfrm>
            <a:off x="1363761" y="10098001"/>
            <a:ext cx="1385125" cy="1385125"/>
          </a:xfrm>
          <a:prstGeom prst="rect">
            <a:avLst/>
          </a:prstGeom>
        </p:spPr>
      </p:pic>
      <p:sp>
        <p:nvSpPr>
          <p:cNvPr id="4" name="TextBox 3">
            <a:extLst>
              <a:ext uri="{FF2B5EF4-FFF2-40B4-BE49-F238E27FC236}">
                <a16:creationId xmlns:a16="http://schemas.microsoft.com/office/drawing/2014/main" id="{68EFE1B4-44F0-9C12-1DD0-532309EC691F}"/>
              </a:ext>
            </a:extLst>
          </p:cNvPr>
          <p:cNvSpPr txBox="1"/>
          <p:nvPr/>
        </p:nvSpPr>
        <p:spPr>
          <a:xfrm>
            <a:off x="2000092" y="15326303"/>
            <a:ext cx="1746952" cy="830997"/>
          </a:xfrm>
          <a:prstGeom prst="rect">
            <a:avLst/>
          </a:prstGeom>
          <a:noFill/>
        </p:spPr>
        <p:txBody>
          <a:bodyPr wrap="square" rtlCol="0">
            <a:spAutoFit/>
          </a:bodyPr>
          <a:lstStyle/>
          <a:p>
            <a:r>
              <a:rPr lang="en-GB" sz="1200" dirty="0">
                <a:latin typeface="Arial Nova" panose="020B0504020202020204" pitchFamily="34" charset="0"/>
              </a:rPr>
              <a:t>#FineArt</a:t>
            </a:r>
          </a:p>
          <a:p>
            <a:r>
              <a:rPr lang="en-GB" sz="1200" dirty="0">
                <a:latin typeface="Arial Nova" panose="020B0504020202020204" pitchFamily="34" charset="0"/>
              </a:rPr>
              <a:t>#TextileDesign</a:t>
            </a:r>
          </a:p>
          <a:p>
            <a:r>
              <a:rPr lang="en-GB" sz="1200" dirty="0">
                <a:latin typeface="Arial Nova" panose="020B0504020202020204" pitchFamily="34" charset="0"/>
              </a:rPr>
              <a:t>#3DDesign</a:t>
            </a:r>
          </a:p>
          <a:p>
            <a:r>
              <a:rPr lang="en-GB" sz="1200" dirty="0">
                <a:latin typeface="Arial Nova" panose="020B0504020202020204" pitchFamily="34" charset="0"/>
              </a:rPr>
              <a:t>#Hospitality&amp;Catering</a:t>
            </a:r>
          </a:p>
        </p:txBody>
      </p:sp>
    </p:spTree>
    <p:extLst>
      <p:ext uri="{BB962C8B-B14F-4D97-AF65-F5344CB8AC3E}">
        <p14:creationId xmlns:p14="http://schemas.microsoft.com/office/powerpoint/2010/main" val="15764267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9943BB2C-229E-4D77-A9B2-D3AECDC9BC61}"/>
              </a:ext>
            </a:extLst>
          </p:cNvPr>
          <p:cNvSpPr/>
          <p:nvPr/>
        </p:nvSpPr>
        <p:spPr>
          <a:xfrm>
            <a:off x="408562" y="350201"/>
            <a:ext cx="11342451" cy="14923063"/>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450717" y="380321"/>
            <a:ext cx="11342451" cy="15166502"/>
          </a:xfrm>
        </p:spPr>
        <p:txBody>
          <a:bodyPr>
            <a:normAutofit/>
          </a:bodyPr>
          <a:lstStyle/>
          <a:p>
            <a:pPr marL="0" indent="0" algn="ctr">
              <a:buNone/>
            </a:pPr>
            <a:r>
              <a:rPr lang="en-GB" sz="2000">
                <a:latin typeface="Impact" panose="020B0806030902050204" pitchFamily="34" charset="0"/>
              </a:rPr>
              <a:t>A Piece of Cake: Scheme of Learning </a:t>
            </a:r>
          </a:p>
        </p:txBody>
      </p:sp>
      <p:sp>
        <p:nvSpPr>
          <p:cNvPr id="6" name="TextBox 5">
            <a:extLst>
              <a:ext uri="{FF2B5EF4-FFF2-40B4-BE49-F238E27FC236}">
                <a16:creationId xmlns:a16="http://schemas.microsoft.com/office/drawing/2014/main" id="{100D8A88-E9F7-433E-890B-C37DCFEE1EC1}"/>
              </a:ext>
            </a:extLst>
          </p:cNvPr>
          <p:cNvSpPr txBox="1"/>
          <p:nvPr/>
        </p:nvSpPr>
        <p:spPr>
          <a:xfrm>
            <a:off x="-299148" y="15367405"/>
            <a:ext cx="2448964" cy="748795"/>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Navigating ADT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black"/>
                </a:solidFill>
                <a:effectLst/>
                <a:uLnTx/>
                <a:uFillTx/>
                <a:latin typeface="Impact" panose="020B0806030902050204" pitchFamily="34" charset="0"/>
                <a:ea typeface="+mn-ea"/>
                <a:cs typeface="+mn-cs"/>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3"/>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4"/>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5"/>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6"/>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7"/>
          <a:srcRect t="16701" b="12155"/>
          <a:stretch/>
        </p:blipFill>
        <p:spPr>
          <a:xfrm rot="5400000">
            <a:off x="7304876" y="2664952"/>
            <a:ext cx="7519735" cy="2254512"/>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8">
            <a:clrChange>
              <a:clrFrom>
                <a:srgbClr val="FFFFFF"/>
              </a:clrFrom>
              <a:clrTo>
                <a:srgbClr val="FFFFFF">
                  <a:alpha val="0"/>
                </a:srgbClr>
              </a:clrTo>
            </a:clrChange>
          </a:blip>
          <a:srcRect b="9167"/>
          <a:stretch/>
        </p:blipFill>
        <p:spPr>
          <a:xfrm>
            <a:off x="11064743" y="709177"/>
            <a:ext cx="707095" cy="621065"/>
          </a:xfrm>
          <a:prstGeom prst="rect">
            <a:avLst/>
          </a:prstGeom>
        </p:spPr>
      </p:pic>
      <p:pic>
        <p:nvPicPr>
          <p:cNvPr id="22" name="Picture 21">
            <a:extLst>
              <a:ext uri="{FF2B5EF4-FFF2-40B4-BE49-F238E27FC236}">
                <a16:creationId xmlns:a16="http://schemas.microsoft.com/office/drawing/2014/main" id="{CB729412-91D3-4745-8116-A56E12BD3D42}"/>
              </a:ext>
            </a:extLst>
          </p:cNvPr>
          <p:cNvPicPr>
            <a:picLocks noChangeAspect="1"/>
          </p:cNvPicPr>
          <p:nvPr/>
        </p:nvPicPr>
        <p:blipFill rotWithShape="1">
          <a:blip r:embed="rId7"/>
          <a:srcRect t="16701" b="12155"/>
          <a:stretch/>
        </p:blipFill>
        <p:spPr>
          <a:xfrm rot="16200000" flipV="1">
            <a:off x="7188828" y="10279850"/>
            <a:ext cx="7751833" cy="2254511"/>
          </a:xfrm>
          <a:prstGeom prst="rect">
            <a:avLst/>
          </a:prstGeom>
        </p:spPr>
      </p:pic>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1061112" y="13798387"/>
            <a:ext cx="831764" cy="730566"/>
          </a:xfrm>
          <a:prstGeom prst="rect">
            <a:avLst/>
          </a:prstGeom>
        </p:spPr>
      </p:pic>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11160820" y="6626632"/>
            <a:ext cx="831764" cy="730566"/>
          </a:xfrm>
          <a:prstGeom prst="rect">
            <a:avLst/>
          </a:prstGeom>
        </p:spPr>
      </p:pic>
      <p:graphicFrame>
        <p:nvGraphicFramePr>
          <p:cNvPr id="23" name="Table 22">
            <a:extLst>
              <a:ext uri="{FF2B5EF4-FFF2-40B4-BE49-F238E27FC236}">
                <a16:creationId xmlns:a16="http://schemas.microsoft.com/office/drawing/2014/main" id="{38ECBF91-E4D5-47DF-A457-075DC33EF714}"/>
              </a:ext>
            </a:extLst>
          </p:cNvPr>
          <p:cNvGraphicFramePr>
            <a:graphicFrameLocks noGrp="1"/>
          </p:cNvGraphicFramePr>
          <p:nvPr>
            <p:extLst>
              <p:ext uri="{D42A27DB-BD31-4B8C-83A1-F6EECF244321}">
                <p14:modId xmlns:p14="http://schemas.microsoft.com/office/powerpoint/2010/main" val="3326339589"/>
              </p:ext>
            </p:extLst>
          </p:nvPr>
        </p:nvGraphicFramePr>
        <p:xfrm>
          <a:off x="629187" y="888858"/>
          <a:ext cx="10332217" cy="14166776"/>
        </p:xfrm>
        <a:graphic>
          <a:graphicData uri="http://schemas.openxmlformats.org/drawingml/2006/table">
            <a:tbl>
              <a:tblPr firstRow="1" bandRow="1">
                <a:tableStyleId>{5940675A-B579-460E-94D1-54222C63F5DA}</a:tableStyleId>
              </a:tblPr>
              <a:tblGrid>
                <a:gridCol w="2583880">
                  <a:extLst>
                    <a:ext uri="{9D8B030D-6E8A-4147-A177-3AD203B41FA5}">
                      <a16:colId xmlns:a16="http://schemas.microsoft.com/office/drawing/2014/main" val="860903560"/>
                    </a:ext>
                  </a:extLst>
                </a:gridCol>
                <a:gridCol w="2598821">
                  <a:extLst>
                    <a:ext uri="{9D8B030D-6E8A-4147-A177-3AD203B41FA5}">
                      <a16:colId xmlns:a16="http://schemas.microsoft.com/office/drawing/2014/main" val="966298568"/>
                    </a:ext>
                  </a:extLst>
                </a:gridCol>
                <a:gridCol w="2574758">
                  <a:extLst>
                    <a:ext uri="{9D8B030D-6E8A-4147-A177-3AD203B41FA5}">
                      <a16:colId xmlns:a16="http://schemas.microsoft.com/office/drawing/2014/main" val="3462729128"/>
                    </a:ext>
                  </a:extLst>
                </a:gridCol>
                <a:gridCol w="2574758">
                  <a:extLst>
                    <a:ext uri="{9D8B030D-6E8A-4147-A177-3AD203B41FA5}">
                      <a16:colId xmlns:a16="http://schemas.microsoft.com/office/drawing/2014/main" val="3955469802"/>
                    </a:ext>
                  </a:extLst>
                </a:gridCol>
              </a:tblGrid>
              <a:tr h="399395">
                <a:tc>
                  <a:txBody>
                    <a:bodyPr/>
                    <a:lstStyle/>
                    <a:p>
                      <a:r>
                        <a:rPr lang="en-GB" sz="1600" b="1"/>
                        <a:t>AO1 – Develop </a:t>
                      </a:r>
                    </a:p>
                  </a:txBody>
                  <a:tcPr>
                    <a:solidFill>
                      <a:schemeClr val="bg1">
                        <a:lumMod val="65000"/>
                      </a:schemeClr>
                    </a:solidFill>
                  </a:tcPr>
                </a:tc>
                <a:tc>
                  <a:txBody>
                    <a:bodyPr/>
                    <a:lstStyle/>
                    <a:p>
                      <a:r>
                        <a:rPr lang="en-GB" sz="1600" b="1"/>
                        <a:t>AO2 – Refine</a:t>
                      </a:r>
                    </a:p>
                  </a:txBody>
                  <a:tcPr>
                    <a:solidFill>
                      <a:schemeClr val="bg1">
                        <a:lumMod val="65000"/>
                      </a:schemeClr>
                    </a:solidFill>
                  </a:tcPr>
                </a:tc>
                <a:tc>
                  <a:txBody>
                    <a:bodyPr/>
                    <a:lstStyle/>
                    <a:p>
                      <a:r>
                        <a:rPr lang="en-GB" sz="1600" b="1"/>
                        <a:t>AO3 – Record </a:t>
                      </a:r>
                    </a:p>
                  </a:txBody>
                  <a:tcPr>
                    <a:solidFill>
                      <a:schemeClr val="bg1">
                        <a:lumMod val="65000"/>
                      </a:schemeClr>
                    </a:solidFill>
                  </a:tcPr>
                </a:tc>
                <a:tc>
                  <a:txBody>
                    <a:bodyPr/>
                    <a:lstStyle/>
                    <a:p>
                      <a:r>
                        <a:rPr lang="en-GB" sz="1600" b="1"/>
                        <a:t>AO4 – Present </a:t>
                      </a:r>
                    </a:p>
                  </a:txBody>
                  <a:tcPr>
                    <a:solidFill>
                      <a:schemeClr val="bg1">
                        <a:lumMod val="65000"/>
                      </a:schemeClr>
                    </a:solidFill>
                  </a:tcPr>
                </a:tc>
                <a:extLst>
                  <a:ext uri="{0D108BD9-81ED-4DB2-BD59-A6C34878D82A}">
                    <a16:rowId xmlns:a16="http://schemas.microsoft.com/office/drawing/2014/main" val="2939849063"/>
                  </a:ext>
                </a:extLst>
              </a:tr>
              <a:tr h="780397">
                <a:tc>
                  <a:txBody>
                    <a:bodyPr/>
                    <a:lstStyle/>
                    <a:p>
                      <a:r>
                        <a:rPr lang="en-GB" sz="1500" b="1"/>
                        <a:t>Mind-Map </a:t>
                      </a:r>
                    </a:p>
                    <a:p>
                      <a:r>
                        <a:rPr lang="en-GB" sz="1500"/>
                        <a:t>Written / doodles A3 map of theme: Cakes / Desserts</a:t>
                      </a:r>
                    </a:p>
                  </a:txBody>
                  <a:tcPr>
                    <a:solidFill>
                      <a:schemeClr val="bg1">
                        <a:lumMod val="85000"/>
                      </a:schemeClr>
                    </a:solidFill>
                  </a:tcPr>
                </a:tc>
                <a:tc rowSpan="6">
                  <a:txBody>
                    <a:bodyPr/>
                    <a:lstStyle/>
                    <a:p>
                      <a:endParaRPr lang="en-GB" sz="1600"/>
                    </a:p>
                  </a:txBody>
                  <a:tcPr>
                    <a:solidFill>
                      <a:schemeClr val="bg1"/>
                    </a:solidFill>
                  </a:tcPr>
                </a:tc>
                <a:tc rowSpan="2">
                  <a:txBody>
                    <a:bodyPr/>
                    <a:lstStyle/>
                    <a:p>
                      <a:endParaRPr lang="en-GB" sz="1600"/>
                    </a:p>
                  </a:txBody>
                  <a:tcPr>
                    <a:solidFill>
                      <a:schemeClr val="bg1"/>
                    </a:solidFill>
                  </a:tcPr>
                </a:tc>
                <a:tc rowSpan="9">
                  <a:txBody>
                    <a:bodyPr/>
                    <a:lstStyle/>
                    <a:p>
                      <a:endParaRPr lang="en-GB" sz="1600"/>
                    </a:p>
                  </a:txBody>
                  <a:tcPr>
                    <a:solidFill>
                      <a:schemeClr val="bg1"/>
                    </a:solidFill>
                  </a:tcPr>
                </a:tc>
                <a:extLst>
                  <a:ext uri="{0D108BD9-81ED-4DB2-BD59-A6C34878D82A}">
                    <a16:rowId xmlns:a16="http://schemas.microsoft.com/office/drawing/2014/main" val="68643681"/>
                  </a:ext>
                </a:extLst>
              </a:tr>
              <a:tr h="1009926">
                <a:tc>
                  <a:txBody>
                    <a:bodyPr/>
                    <a:lstStyle/>
                    <a:p>
                      <a:r>
                        <a:rPr lang="en-GB" sz="1500" b="1" dirty="0"/>
                        <a:t>Mood-Board </a:t>
                      </a:r>
                    </a:p>
                    <a:p>
                      <a:r>
                        <a:rPr lang="en-GB" sz="1500" dirty="0"/>
                        <a:t>Secondary and Primary source A3 visual map of theme: Cakes / Desserts</a:t>
                      </a:r>
                    </a:p>
                  </a:txBody>
                  <a:tcPr>
                    <a:solidFill>
                      <a:schemeClr val="bg1">
                        <a:lumMod val="85000"/>
                      </a:schemeClr>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1043870497"/>
                  </a:ext>
                </a:extLst>
              </a:tr>
              <a:tr h="2050456">
                <a:tc>
                  <a:txBody>
                    <a:bodyPr/>
                    <a:lstStyle/>
                    <a:p>
                      <a:endParaRPr lang="en-GB" sz="1600"/>
                    </a:p>
                  </a:txBody>
                  <a:tcPr>
                    <a:solidFill>
                      <a:schemeClr val="bg1"/>
                    </a:solidFill>
                  </a:tcPr>
                </a:tc>
                <a:tc vMerge="1">
                  <a:txBody>
                    <a:bodyPr/>
                    <a:lstStyle/>
                    <a:p>
                      <a:endParaRPr lang="en-GB" sz="16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600" b="1"/>
                        <a:t>Observational Drawing of Cake / Dessert</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600"/>
                        <a:t>Oil pastel copy of Wayne </a:t>
                      </a:r>
                      <a:r>
                        <a:rPr lang="en-GB" sz="1600" err="1"/>
                        <a:t>Theibaud’s</a:t>
                      </a:r>
                      <a:r>
                        <a:rPr lang="en-GB" sz="1600"/>
                        <a:t> cake / dessert work focusing on drawing fundamentals shape / proportion / colour mixing / blending / tone / form</a:t>
                      </a:r>
                    </a:p>
                  </a:txBody>
                  <a:tcPr>
                    <a:solidFill>
                      <a:schemeClr val="bg1">
                        <a:lumMod val="85000"/>
                      </a:schemeClr>
                    </a:solidFill>
                  </a:tcPr>
                </a:tc>
                <a:tc vMerge="1">
                  <a:txBody>
                    <a:bodyPr/>
                    <a:lstStyle/>
                    <a:p>
                      <a:endParaRPr lang="en-GB" sz="1600"/>
                    </a:p>
                  </a:txBody>
                  <a:tcPr>
                    <a:solidFill>
                      <a:schemeClr val="bg1"/>
                    </a:solidFill>
                  </a:tcPr>
                </a:tc>
                <a:extLst>
                  <a:ext uri="{0D108BD9-81ED-4DB2-BD59-A6C34878D82A}">
                    <a16:rowId xmlns:a16="http://schemas.microsoft.com/office/drawing/2014/main" val="701246790"/>
                  </a:ext>
                </a:extLst>
              </a:tr>
              <a:tr h="1315964">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600" b="1"/>
                        <a:t>Artist Research </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600"/>
                        <a:t>A3 page including space for artist study / images / fact-file / description / opinion and  theme links / analysis </a:t>
                      </a:r>
                    </a:p>
                  </a:txBody>
                  <a:tcPr>
                    <a:solidFill>
                      <a:schemeClr val="bg1">
                        <a:lumMod val="85000"/>
                      </a:schemeClr>
                    </a:solidFill>
                  </a:tcPr>
                </a:tc>
                <a:tc vMerge="1">
                  <a:txBody>
                    <a:bodyPr/>
                    <a:lstStyle/>
                    <a:p>
                      <a:endParaRPr lang="en-GB" sz="16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918417443"/>
                  </a:ext>
                </a:extLst>
              </a:tr>
              <a:tr h="1315964">
                <a:tc rowSpan="7">
                  <a:txBody>
                    <a:bodyPr/>
                    <a:lstStyle/>
                    <a:p>
                      <a:endParaRPr lang="en-GB" sz="1600"/>
                    </a:p>
                  </a:txBody>
                  <a:tcPr>
                    <a:solidFill>
                      <a:schemeClr val="bg1"/>
                    </a:solidFill>
                  </a:tcPr>
                </a:tc>
                <a:tc vMerge="1">
                  <a:txBody>
                    <a:bodyPr/>
                    <a:lstStyle/>
                    <a:p>
                      <a:endParaRPr lang="en-GB" sz="16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600" b="1"/>
                        <a:t>Continuous Line Study </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600"/>
                        <a:t>Drawing of cake / dessert focussing on fundamentals shape / form / proportion / line</a:t>
                      </a:r>
                    </a:p>
                  </a:txBody>
                  <a:tcPr>
                    <a:solidFill>
                      <a:schemeClr val="bg1">
                        <a:lumMod val="85000"/>
                      </a:schemeClr>
                    </a:solidFill>
                  </a:tcPr>
                </a:tc>
                <a:tc vMerge="1">
                  <a:txBody>
                    <a:bodyPr/>
                    <a:lstStyle/>
                    <a:p>
                      <a:endParaRPr lang="en-GB" sz="1600"/>
                    </a:p>
                  </a:txBody>
                  <a:tcPr>
                    <a:solidFill>
                      <a:schemeClr val="bg1"/>
                    </a:solidFill>
                  </a:tcPr>
                </a:tc>
                <a:extLst>
                  <a:ext uri="{0D108BD9-81ED-4DB2-BD59-A6C34878D82A}">
                    <a16:rowId xmlns:a16="http://schemas.microsoft.com/office/drawing/2014/main" val="907884241"/>
                  </a:ext>
                </a:extLst>
              </a:tr>
              <a:tr h="1805624">
                <a:tc vMerge="1">
                  <a:txBody>
                    <a:bodyPr/>
                    <a:lstStyle/>
                    <a:p>
                      <a:endParaRPr lang="en-GB"/>
                    </a:p>
                  </a:txBody>
                  <a:tcPr/>
                </a:tc>
                <a:tc vMerge="1">
                  <a:txBody>
                    <a:bodyPr/>
                    <a:lstStyle/>
                    <a:p>
                      <a:endParaRPr lang="en-GB" sz="1600"/>
                    </a:p>
                  </a:txBody>
                  <a:tcPr>
                    <a:solidFill>
                      <a:schemeClr val="bg1"/>
                    </a:solidFill>
                  </a:tcPr>
                </a:tc>
                <a:tc>
                  <a:txBody>
                    <a:bodyPr/>
                    <a:lstStyle/>
                    <a:p>
                      <a:r>
                        <a:rPr lang="en-GB" sz="1600" b="1"/>
                        <a:t>Applique Cupcake</a:t>
                      </a:r>
                    </a:p>
                    <a:p>
                      <a:r>
                        <a:rPr lang="en-GB" sz="1600"/>
                        <a:t>Workshop exploring precision in cutting shapes from felt / machine application using stitch options. Taking sewing machine licence course </a:t>
                      </a:r>
                    </a:p>
                  </a:txBody>
                  <a:tcPr>
                    <a:solidFill>
                      <a:schemeClr val="bg1">
                        <a:lumMod val="85000"/>
                      </a:schemeClr>
                    </a:solidFill>
                  </a:tcPr>
                </a:tc>
                <a:tc vMerge="1">
                  <a:txBody>
                    <a:bodyPr/>
                    <a:lstStyle/>
                    <a:p>
                      <a:endParaRPr lang="en-GB"/>
                    </a:p>
                  </a:txBody>
                  <a:tcPr/>
                </a:tc>
                <a:extLst>
                  <a:ext uri="{0D108BD9-81ED-4DB2-BD59-A6C34878D82A}">
                    <a16:rowId xmlns:a16="http://schemas.microsoft.com/office/drawing/2014/main" val="3693080942"/>
                  </a:ext>
                </a:extLst>
              </a:tr>
              <a:tr h="1560794">
                <a:tc vMerge="1">
                  <a:txBody>
                    <a:bodyPr/>
                    <a:lstStyle/>
                    <a:p>
                      <a:endParaRPr lang="en-GB" sz="1600"/>
                    </a:p>
                  </a:txBody>
                  <a:tcPr>
                    <a:solidFill>
                      <a:schemeClr val="bg1"/>
                    </a:solidFill>
                  </a:tcPr>
                </a:tc>
                <a:tc>
                  <a:txBody>
                    <a:bodyPr/>
                    <a:lstStyle/>
                    <a:p>
                      <a:r>
                        <a:rPr lang="en-GB" sz="1600" b="1">
                          <a:solidFill>
                            <a:schemeClr val="tx1"/>
                          </a:solidFill>
                        </a:rPr>
                        <a:t>Felting / Ruching</a:t>
                      </a:r>
                    </a:p>
                    <a:p>
                      <a:r>
                        <a:rPr lang="en-GB" sz="1600">
                          <a:solidFill>
                            <a:schemeClr val="tx1"/>
                          </a:solidFill>
                        </a:rPr>
                        <a:t>Workshop with notes exploring toppings options for final piece. Needle felting 3D forms, and creating 3D piping effects using gathering </a:t>
                      </a:r>
                    </a:p>
                  </a:txBody>
                  <a:tcPr>
                    <a:solidFill>
                      <a:schemeClr val="bg1">
                        <a:lumMod val="85000"/>
                      </a:schemeClr>
                    </a:solidFill>
                  </a:tcPr>
                </a:tc>
                <a:tc rowSpan="5">
                  <a:txBody>
                    <a:bodyPr/>
                    <a:lstStyle/>
                    <a:p>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1390075441"/>
                  </a:ext>
                </a:extLst>
              </a:tr>
              <a:tr h="1049940">
                <a:tc vMerge="1">
                  <a:txBody>
                    <a:bodyPr/>
                    <a:lstStyle/>
                    <a:p>
                      <a:endParaRPr lang="en-GB" sz="1600"/>
                    </a:p>
                  </a:txBody>
                  <a:tcPr>
                    <a:solidFill>
                      <a:schemeClr val="bg1"/>
                    </a:solidFill>
                  </a:tcPr>
                </a:tc>
                <a:tc>
                  <a:txBody>
                    <a:bodyPr/>
                    <a:lstStyle/>
                    <a:p>
                      <a:r>
                        <a:rPr lang="en-GB" sz="1600" b="1"/>
                        <a:t>Slice </a:t>
                      </a:r>
                      <a:r>
                        <a:rPr lang="en-GB" sz="1600" b="1" err="1"/>
                        <a:t>Inspo</a:t>
                      </a:r>
                      <a:endParaRPr lang="en-GB" sz="1600" b="1"/>
                    </a:p>
                    <a:p>
                      <a:r>
                        <a:rPr lang="en-GB" sz="1600"/>
                        <a:t>Design generation using personal emotive colours to deepen meaning of final </a:t>
                      </a:r>
                    </a:p>
                  </a:txBody>
                  <a:tcPr>
                    <a:solidFill>
                      <a:schemeClr val="bg1">
                        <a:lumMod val="85000"/>
                      </a:schemeClr>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2811369258"/>
                  </a:ext>
                </a:extLst>
              </a:tr>
              <a:tr h="1071133">
                <a:tc vMerge="1">
                  <a:txBody>
                    <a:bodyPr/>
                    <a:lstStyle/>
                    <a:p>
                      <a:endParaRPr lang="en-GB" sz="1600"/>
                    </a:p>
                  </a:txBody>
                  <a:tcPr>
                    <a:solidFill>
                      <a:schemeClr val="bg1"/>
                    </a:solidFill>
                  </a:tcPr>
                </a:tc>
                <a:tc>
                  <a:txBody>
                    <a:bodyPr/>
                    <a:lstStyle/>
                    <a:p>
                      <a:r>
                        <a:rPr lang="en-GB" sz="1600" b="1"/>
                        <a:t>Final Piece Plan </a:t>
                      </a:r>
                    </a:p>
                    <a:p>
                      <a:r>
                        <a:rPr lang="en-GB" sz="1600"/>
                        <a:t>Detailed method / kit list / drawn and labelled plan to aid final outcome </a:t>
                      </a:r>
                    </a:p>
                  </a:txBody>
                  <a:tcPr>
                    <a:solidFill>
                      <a:schemeClr val="bg1">
                        <a:lumMod val="85000"/>
                      </a:schemeClr>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2127122663"/>
                  </a:ext>
                </a:extLst>
              </a:tr>
              <a:tr h="1009926">
                <a:tc vMerge="1">
                  <a:txBody>
                    <a:bodyPr/>
                    <a:lstStyle/>
                    <a:p>
                      <a:endParaRPr lang="en-GB" sz="1600"/>
                    </a:p>
                  </a:txBody>
                  <a:tcPr>
                    <a:solidFill>
                      <a:schemeClr val="bg1"/>
                    </a:solidFill>
                  </a:tcPr>
                </a:tc>
                <a:tc rowSpan="2">
                  <a:txBody>
                    <a:bodyPr/>
                    <a:lstStyle/>
                    <a:p>
                      <a:endParaRPr lang="en-GB" sz="1600"/>
                    </a:p>
                  </a:txBody>
                  <a:tcPr>
                    <a:solidFill>
                      <a:schemeClr val="bg1"/>
                    </a:solidFill>
                  </a:tcPr>
                </a:tc>
                <a:tc vMerge="1">
                  <a:txBody>
                    <a:bodyPr/>
                    <a:lstStyle/>
                    <a:p>
                      <a:endParaRPr lang="en-GB" sz="1600"/>
                    </a:p>
                  </a:txBody>
                  <a:tcPr>
                    <a:solidFill>
                      <a:schemeClr val="bg1"/>
                    </a:solidFill>
                  </a:tcPr>
                </a:tc>
                <a:tc>
                  <a:txBody>
                    <a:bodyPr/>
                    <a:lstStyle/>
                    <a:p>
                      <a:r>
                        <a:rPr lang="en-GB" sz="1500" b="1"/>
                        <a:t>Final Piece </a:t>
                      </a:r>
                    </a:p>
                    <a:p>
                      <a:r>
                        <a:rPr lang="en-GB" sz="1500"/>
                        <a:t>3D fabric cake slice made using chosen skills from project</a:t>
                      </a:r>
                    </a:p>
                  </a:txBody>
                  <a:tcPr>
                    <a:solidFill>
                      <a:schemeClr val="bg1">
                        <a:lumMod val="85000"/>
                      </a:schemeClr>
                    </a:solidFill>
                  </a:tcPr>
                </a:tc>
                <a:extLst>
                  <a:ext uri="{0D108BD9-81ED-4DB2-BD59-A6C34878D82A}">
                    <a16:rowId xmlns:a16="http://schemas.microsoft.com/office/drawing/2014/main" val="442226753"/>
                  </a:ext>
                </a:extLst>
              </a:tr>
              <a:tr h="780397">
                <a:tc vMerge="1">
                  <a:txBody>
                    <a:bodyPr/>
                    <a:lstStyle/>
                    <a:p>
                      <a:endParaRPr lang="en-GB" sz="1600"/>
                    </a:p>
                  </a:txBody>
                  <a:tcPr>
                    <a:solidFill>
                      <a:schemeClr val="bg1"/>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tc>
                  <a:txBody>
                    <a:bodyPr/>
                    <a:lstStyle/>
                    <a:p>
                      <a:r>
                        <a:rPr lang="en-GB" sz="1500" b="1" dirty="0"/>
                        <a:t>Evaluation </a:t>
                      </a:r>
                    </a:p>
                    <a:p>
                      <a:r>
                        <a:rPr lang="en-GB" sz="1500" dirty="0"/>
                        <a:t>Written account of the project detailing tasks and learning </a:t>
                      </a:r>
                    </a:p>
                  </a:txBody>
                  <a:tcPr>
                    <a:solidFill>
                      <a:schemeClr val="bg1">
                        <a:lumMod val="85000"/>
                      </a:schemeClr>
                    </a:solidFill>
                  </a:tcPr>
                </a:tc>
                <a:extLst>
                  <a:ext uri="{0D108BD9-81ED-4DB2-BD59-A6C34878D82A}">
                    <a16:rowId xmlns:a16="http://schemas.microsoft.com/office/drawing/2014/main" val="4284838449"/>
                  </a:ext>
                </a:extLst>
              </a:tr>
            </a:tbl>
          </a:graphicData>
        </a:graphic>
      </p:graphicFrame>
      <p:pic>
        <p:nvPicPr>
          <p:cNvPr id="2" name="Picture 1">
            <a:extLst>
              <a:ext uri="{FF2B5EF4-FFF2-40B4-BE49-F238E27FC236}">
                <a16:creationId xmlns:a16="http://schemas.microsoft.com/office/drawing/2014/main" id="{31BFC013-EF66-4CA6-9449-41E2370443FB}"/>
              </a:ext>
            </a:extLst>
          </p:cNvPr>
          <p:cNvPicPr>
            <a:picLocks noChangeAspect="1"/>
          </p:cNvPicPr>
          <p:nvPr/>
        </p:nvPicPr>
        <p:blipFill>
          <a:blip r:embed="rId11"/>
          <a:stretch>
            <a:fillRect/>
          </a:stretch>
        </p:blipFill>
        <p:spPr>
          <a:xfrm>
            <a:off x="9371678" y="1019709"/>
            <a:ext cx="1493649" cy="1493649"/>
          </a:xfrm>
          <a:prstGeom prst="rect">
            <a:avLst/>
          </a:prstGeom>
        </p:spPr>
      </p:pic>
      <p:sp>
        <p:nvSpPr>
          <p:cNvPr id="4" name="TextBox 3">
            <a:extLst>
              <a:ext uri="{FF2B5EF4-FFF2-40B4-BE49-F238E27FC236}">
                <a16:creationId xmlns:a16="http://schemas.microsoft.com/office/drawing/2014/main" id="{3214C6B6-60AC-D25F-1005-05B36B1A5106}"/>
              </a:ext>
            </a:extLst>
          </p:cNvPr>
          <p:cNvSpPr txBox="1"/>
          <p:nvPr/>
        </p:nvSpPr>
        <p:spPr>
          <a:xfrm>
            <a:off x="2000092" y="15326303"/>
            <a:ext cx="1746952" cy="830997"/>
          </a:xfrm>
          <a:prstGeom prst="rect">
            <a:avLst/>
          </a:prstGeom>
          <a:noFill/>
        </p:spPr>
        <p:txBody>
          <a:bodyPr wrap="square" rtlCol="0">
            <a:spAutoFit/>
          </a:bodyPr>
          <a:lstStyle/>
          <a:p>
            <a:r>
              <a:rPr lang="en-GB" sz="1200" dirty="0">
                <a:latin typeface="Arial Nova" panose="020B0504020202020204" pitchFamily="34" charset="0"/>
              </a:rPr>
              <a:t>#FineArt</a:t>
            </a:r>
          </a:p>
          <a:p>
            <a:r>
              <a:rPr lang="en-GB" sz="1200" dirty="0">
                <a:latin typeface="Arial Nova" panose="020B0504020202020204" pitchFamily="34" charset="0"/>
              </a:rPr>
              <a:t>#TextileDesign</a:t>
            </a:r>
          </a:p>
          <a:p>
            <a:r>
              <a:rPr lang="en-GB" sz="1200" dirty="0">
                <a:latin typeface="Arial Nova" panose="020B0504020202020204" pitchFamily="34" charset="0"/>
              </a:rPr>
              <a:t>#3DDesign</a:t>
            </a:r>
          </a:p>
          <a:p>
            <a:r>
              <a:rPr lang="en-GB" sz="1200" dirty="0">
                <a:latin typeface="Arial Nova" panose="020B0504020202020204" pitchFamily="34" charset="0"/>
              </a:rPr>
              <a:t>#Hospitality&amp;Catering</a:t>
            </a:r>
          </a:p>
        </p:txBody>
      </p:sp>
    </p:spTree>
    <p:extLst>
      <p:ext uri="{BB962C8B-B14F-4D97-AF65-F5344CB8AC3E}">
        <p14:creationId xmlns:p14="http://schemas.microsoft.com/office/powerpoint/2010/main" val="35614223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3903C0A2-C801-4116-9732-DDC795FE048E}"/>
              </a:ext>
            </a:extLst>
          </p:cNvPr>
          <p:cNvSpPr/>
          <p:nvPr/>
        </p:nvSpPr>
        <p:spPr>
          <a:xfrm>
            <a:off x="408562" y="6220185"/>
            <a:ext cx="11374876" cy="902392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9943BB2C-229E-4D77-A9B2-D3AECDC9BC61}"/>
              </a:ext>
            </a:extLst>
          </p:cNvPr>
          <p:cNvSpPr/>
          <p:nvPr/>
        </p:nvSpPr>
        <p:spPr>
          <a:xfrm>
            <a:off x="408562" y="350201"/>
            <a:ext cx="11342451" cy="5671105"/>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436269" y="486386"/>
            <a:ext cx="9465947" cy="14777181"/>
          </a:xfrm>
        </p:spPr>
        <p:txBody>
          <a:bodyPr>
            <a:normAutofit fontScale="85000" lnSpcReduction="20000"/>
          </a:bodyPr>
          <a:lstStyle/>
          <a:p>
            <a:pPr marL="0" indent="0" algn="ctr">
              <a:buNone/>
            </a:pPr>
            <a:r>
              <a:rPr lang="en-GB" sz="2000" dirty="0">
                <a:latin typeface="Impact" panose="020B0806030902050204" pitchFamily="34" charset="0"/>
              </a:rPr>
              <a:t>Year 9: Identity: Influential Embroidery: Intent</a:t>
            </a:r>
          </a:p>
          <a:p>
            <a:pPr marL="0" indent="0">
              <a:buNone/>
            </a:pPr>
            <a:r>
              <a:rPr lang="en-GB" sz="1700" b="1" u="sng" dirty="0">
                <a:latin typeface="Arial Nova" panose="020B0504020202020204" pitchFamily="34" charset="0"/>
              </a:rPr>
              <a:t>Specialist Subject:</a:t>
            </a:r>
            <a:r>
              <a:rPr lang="en-GB" sz="1700" b="1" dirty="0">
                <a:latin typeface="Arial Nova" panose="020B0504020202020204" pitchFamily="34" charset="0"/>
              </a:rPr>
              <a:t> Textiles</a:t>
            </a:r>
          </a:p>
          <a:p>
            <a:pPr marL="0" indent="0">
              <a:buNone/>
            </a:pPr>
            <a:r>
              <a:rPr lang="en-GB" sz="1700" b="1" u="sng" dirty="0">
                <a:latin typeface="Arial Nova" panose="020B0504020202020204" pitchFamily="34" charset="0"/>
              </a:rPr>
              <a:t>Knowledge / Skills / Understanding Acquired:</a:t>
            </a:r>
          </a:p>
          <a:p>
            <a:pPr marL="0" indent="0">
              <a:buNone/>
            </a:pPr>
            <a:r>
              <a:rPr lang="en-GB" sz="1700" b="1" dirty="0">
                <a:latin typeface="Arial Nova" panose="020B0504020202020204" pitchFamily="34" charset="0"/>
              </a:rPr>
              <a:t>AO1 – </a:t>
            </a:r>
            <a:r>
              <a:rPr lang="en-GB" sz="1700" dirty="0">
                <a:latin typeface="Arial Nova" panose="020B0504020202020204" pitchFamily="34" charset="0"/>
              </a:rPr>
              <a:t>Develop ideas through investigations, demonstrating basic critical understanding of sources</a:t>
            </a:r>
          </a:p>
          <a:p>
            <a:pPr marL="0" indent="0">
              <a:buNone/>
            </a:pPr>
            <a:r>
              <a:rPr lang="en-GB" sz="1700" b="1" dirty="0">
                <a:latin typeface="Arial Nova" panose="020B0504020202020204" pitchFamily="34" charset="0"/>
              </a:rPr>
              <a:t>AO2 – </a:t>
            </a:r>
            <a:r>
              <a:rPr lang="en-GB" sz="1700" dirty="0">
                <a:latin typeface="Arial Nova" panose="020B0504020202020204" pitchFamily="34" charset="0"/>
              </a:rPr>
              <a:t>Refine work with accuracy of colour mixing across traditional Art, and Textiles specialist media such as fabric crayon, dye-sticks, and paint</a:t>
            </a:r>
          </a:p>
          <a:p>
            <a:pPr marL="0" indent="0">
              <a:buNone/>
            </a:pPr>
            <a:r>
              <a:rPr lang="en-GB" sz="1700" b="1" dirty="0">
                <a:latin typeface="Arial Nova" panose="020B0504020202020204" pitchFamily="34" charset="0"/>
              </a:rPr>
              <a:t>AO3 –</a:t>
            </a:r>
            <a:r>
              <a:rPr lang="en-GB" sz="1700" dirty="0">
                <a:latin typeface="Arial Nova" panose="020B0504020202020204" pitchFamily="34" charset="0"/>
              </a:rPr>
              <a:t>Record observational studies by exploring practical ideas safely. Develop independence and skill with digital media</a:t>
            </a:r>
            <a:endParaRPr lang="en-GB" sz="1700" b="1" dirty="0">
              <a:latin typeface="Arial Nova" panose="020B0504020202020204" pitchFamily="34" charset="0"/>
            </a:endParaRPr>
          </a:p>
          <a:p>
            <a:pPr marL="0" indent="0">
              <a:buNone/>
            </a:pPr>
            <a:r>
              <a:rPr lang="en-GB" sz="1700" b="1" dirty="0">
                <a:latin typeface="Arial Nova" panose="020B0504020202020204" pitchFamily="34" charset="0"/>
              </a:rPr>
              <a:t>AO4 – </a:t>
            </a:r>
            <a:r>
              <a:rPr lang="en-GB" sz="1700" dirty="0">
                <a:latin typeface="Arial Nova" panose="020B0504020202020204" pitchFamily="34" charset="0"/>
              </a:rPr>
              <a:t>Present a personal and meaningful response that realises intentions, shows understanding of visual language via personal selection, and demonstrates competency across advanced mixed-media techniques such as layered embroidery and digital media</a:t>
            </a:r>
          </a:p>
          <a:p>
            <a:pPr marL="0" indent="0">
              <a:buNone/>
            </a:pPr>
            <a:r>
              <a:rPr lang="en-GB" sz="1700" b="1" u="sng" dirty="0">
                <a:latin typeface="Arial Nova" panose="020B0504020202020204" pitchFamily="34" charset="0"/>
              </a:rPr>
              <a:t>Links to Previous Study:</a:t>
            </a:r>
          </a:p>
          <a:p>
            <a:pPr marL="0" indent="0">
              <a:buNone/>
            </a:pPr>
            <a:r>
              <a:rPr lang="en-GB" sz="1700" dirty="0">
                <a:latin typeface="Arial Nova" panose="020B0604020202020204" pitchFamily="34" charset="0"/>
              </a:rPr>
              <a:t>During Y8 pupils will have developed a range of key specialist practical 3D skills using machinery, they will now be challenged to use more advanced and unpredictable tools in order to develop a confident explorative approach – they will also work towards a more independent outcome. ADT projects at Limehurst aim to develop confidence, working structures, practical skills, and interest. As we by now know pupils strengths and areas for development well, we are able to provide further stretch and challenge with a targeted approach, and offer support for a personal and independent project. </a:t>
            </a:r>
          </a:p>
          <a:p>
            <a:pPr marL="0" indent="0">
              <a:buNone/>
            </a:pPr>
            <a:r>
              <a:rPr lang="en-GB" sz="1700" b="1" u="sng" dirty="0">
                <a:latin typeface="Arial Nova" panose="020B0504020202020204" pitchFamily="34" charset="0"/>
              </a:rPr>
              <a:t>Links to Future Study and the Wider World: </a:t>
            </a:r>
          </a:p>
          <a:p>
            <a:pPr marL="0" indent="0">
              <a:buNone/>
            </a:pPr>
            <a:r>
              <a:rPr lang="en-GB" sz="1700" dirty="0">
                <a:latin typeface="Arial Nova" panose="020B0504020202020204" pitchFamily="34" charset="0"/>
              </a:rPr>
              <a:t>After developing a range of advanced practical skills during Y9, pupils make a choice of specialist area to join for their final KS3 project. They develop key-skills required for GCSE, with a focus on printing skills and building confident working practices across the AO’s. Key employability / transferable skills include:  Critical thinking skills / Cognitive flexibility / Aspiration. We also study a range of ADT professionals during this project and link them to our own practice using in-depth analytical skills.  </a:t>
            </a:r>
          </a:p>
          <a:p>
            <a:pPr marL="0" indent="0" algn="ctr">
              <a:buNone/>
            </a:pPr>
            <a:endParaRPr lang="en-GB" sz="3300" b="1" dirty="0">
              <a:latin typeface="Arial Nova" panose="020B0504020202020204" pitchFamily="34" charset="0"/>
            </a:endParaRPr>
          </a:p>
          <a:p>
            <a:pPr marL="0" indent="0" algn="ctr">
              <a:buNone/>
            </a:pPr>
            <a:r>
              <a:rPr lang="en-GB" sz="2000" dirty="0">
                <a:latin typeface="Impact" panose="020B0806030902050204" pitchFamily="34" charset="0"/>
              </a:rPr>
              <a:t>Stitched Selfie: Implementation </a:t>
            </a:r>
          </a:p>
          <a:p>
            <a:pPr marL="0" indent="0">
              <a:buNone/>
            </a:pPr>
            <a:r>
              <a:rPr lang="en-GB" sz="1700" b="1" u="sng" dirty="0">
                <a:latin typeface="Arial Nova" panose="020B0504020202020204" pitchFamily="34" charset="0"/>
              </a:rPr>
              <a:t>Number of Lessons:</a:t>
            </a:r>
            <a:r>
              <a:rPr lang="en-GB" sz="1700" dirty="0">
                <a:solidFill>
                  <a:srgbClr val="FF0000"/>
                </a:solidFill>
                <a:latin typeface="Arial Nova" panose="020B0504020202020204" pitchFamily="34" charset="0"/>
              </a:rPr>
              <a:t> </a:t>
            </a:r>
            <a:r>
              <a:rPr lang="en-GB" sz="1700" dirty="0">
                <a:latin typeface="Arial Nova" panose="020B0504020202020204" pitchFamily="34" charset="0"/>
              </a:rPr>
              <a:t>24 lessons / 8 weeks (A Band) 30 lessons / 10 weeks (B Band)</a:t>
            </a:r>
          </a:p>
          <a:p>
            <a:pPr marL="0" indent="0">
              <a:buNone/>
            </a:pPr>
            <a:r>
              <a:rPr lang="en-GB" sz="1700" b="1" u="sng" dirty="0">
                <a:latin typeface="Arial Nova" panose="020B0504020202020204" pitchFamily="34" charset="0"/>
              </a:rPr>
              <a:t>Sequence of Lessons </a:t>
            </a: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r>
              <a:rPr lang="en-GB" sz="1700" b="1" u="sng" dirty="0">
                <a:latin typeface="Arial Nova" panose="020B0504020202020204" pitchFamily="34" charset="0"/>
              </a:rPr>
              <a:t>Main Resources:</a:t>
            </a:r>
          </a:p>
          <a:p>
            <a:pPr marL="0" indent="0">
              <a:buNone/>
            </a:pPr>
            <a:r>
              <a:rPr lang="en-GB" sz="1700" dirty="0">
                <a:latin typeface="Arial Nova" panose="020B0504020202020204" pitchFamily="34" charset="0"/>
              </a:rPr>
              <a:t>PowerPoint / Exemplar work (Teacher and Peer – Various levels) / Analysis Frame / Artist laminates / Video demos of digital media / Evaluation support </a:t>
            </a:r>
          </a:p>
          <a:p>
            <a:pPr marL="0" indent="0">
              <a:buNone/>
            </a:pPr>
            <a:r>
              <a:rPr lang="en-GB" sz="1700" b="1" u="sng" dirty="0">
                <a:latin typeface="Arial Nova" panose="020B0504020202020204" pitchFamily="34" charset="0"/>
              </a:rPr>
              <a:t>Methods of Assessment:</a:t>
            </a:r>
          </a:p>
          <a:p>
            <a:pPr marL="0" indent="0">
              <a:buNone/>
            </a:pPr>
            <a:r>
              <a:rPr lang="en-GB" sz="1700" dirty="0">
                <a:latin typeface="Arial Nova" panose="020B0504020202020204" pitchFamily="34" charset="0"/>
              </a:rPr>
              <a:t>A3 grey front sheet with grading, feedback, targets, built in DIRT, and re-grades – This is a mixture of Teacher / Self / Peer assessment with plenty of 1:1 opportunities mirroring KS4 / 5 ‘Critique’ style tutor appointments </a:t>
            </a:r>
          </a:p>
          <a:p>
            <a:pPr marL="0" indent="0">
              <a:buNone/>
            </a:pPr>
            <a:r>
              <a:rPr lang="en-GB" sz="1700" b="1" u="sng" dirty="0">
                <a:latin typeface="Arial Nova" panose="020B0504020202020204" pitchFamily="34" charset="0"/>
              </a:rPr>
              <a:t>Use of assessment Results:</a:t>
            </a:r>
          </a:p>
          <a:p>
            <a:pPr marL="0" indent="0">
              <a:buNone/>
            </a:pPr>
            <a:r>
              <a:rPr lang="en-GB" sz="1700" dirty="0">
                <a:latin typeface="Arial Nova" panose="020B0504020202020204" pitchFamily="34" charset="0"/>
              </a:rPr>
              <a:t>Updated on Go4Schools / Recorded on above sheet for pupil use / Added on class RAG tracker to pin-point areas of most impact / Pin-Pointing key areas of development and strength for GCSE study / </a:t>
            </a:r>
            <a:r>
              <a:rPr lang="en-GB" sz="1800" dirty="0">
                <a:latin typeface="Arial Nova" panose="020B0504020202020204" pitchFamily="34" charset="0"/>
              </a:rPr>
              <a:t>Added to folder which rotates as communication to all ADT areas</a:t>
            </a:r>
            <a:endParaRPr lang="en-GB" sz="1700" dirty="0">
              <a:latin typeface="Arial Nova" panose="020B0504020202020204" pitchFamily="34" charset="0"/>
            </a:endParaRPr>
          </a:p>
        </p:txBody>
      </p:sp>
      <p:sp>
        <p:nvSpPr>
          <p:cNvPr id="6" name="TextBox 5">
            <a:extLst>
              <a:ext uri="{FF2B5EF4-FFF2-40B4-BE49-F238E27FC236}">
                <a16:creationId xmlns:a16="http://schemas.microsoft.com/office/drawing/2014/main" id="{100D8A88-E9F7-433E-890B-C37DCFEE1EC1}"/>
              </a:ext>
            </a:extLst>
          </p:cNvPr>
          <p:cNvSpPr txBox="1"/>
          <p:nvPr/>
        </p:nvSpPr>
        <p:spPr>
          <a:xfrm>
            <a:off x="-299148" y="15367405"/>
            <a:ext cx="2448964" cy="748795"/>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Navigating ADT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black"/>
                </a:solidFill>
                <a:effectLst/>
                <a:uLnTx/>
                <a:uFillTx/>
                <a:latin typeface="Impact" panose="020B0806030902050204" pitchFamily="34" charset="0"/>
                <a:ea typeface="+mn-ea"/>
                <a:cs typeface="+mn-cs"/>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3"/>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4"/>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5"/>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6"/>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7"/>
          <a:srcRect t="16701" b="12155"/>
          <a:stretch/>
        </p:blipFill>
        <p:spPr>
          <a:xfrm rot="5400000">
            <a:off x="7304876" y="2664952"/>
            <a:ext cx="7519735" cy="2254512"/>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8">
            <a:clrChange>
              <a:clrFrom>
                <a:srgbClr val="FFFFFF"/>
              </a:clrFrom>
              <a:clrTo>
                <a:srgbClr val="FFFFFF">
                  <a:alpha val="0"/>
                </a:srgbClr>
              </a:clrTo>
            </a:clrChange>
          </a:blip>
          <a:srcRect b="9167"/>
          <a:stretch/>
        </p:blipFill>
        <p:spPr>
          <a:xfrm>
            <a:off x="11064743" y="709177"/>
            <a:ext cx="707095" cy="621065"/>
          </a:xfrm>
          <a:prstGeom prst="rect">
            <a:avLst/>
          </a:prstGeom>
        </p:spPr>
      </p:pic>
      <p:pic>
        <p:nvPicPr>
          <p:cNvPr id="22" name="Picture 21">
            <a:extLst>
              <a:ext uri="{FF2B5EF4-FFF2-40B4-BE49-F238E27FC236}">
                <a16:creationId xmlns:a16="http://schemas.microsoft.com/office/drawing/2014/main" id="{CB729412-91D3-4745-8116-A56E12BD3D42}"/>
              </a:ext>
            </a:extLst>
          </p:cNvPr>
          <p:cNvPicPr>
            <a:picLocks noChangeAspect="1"/>
          </p:cNvPicPr>
          <p:nvPr/>
        </p:nvPicPr>
        <p:blipFill rotWithShape="1">
          <a:blip r:embed="rId7"/>
          <a:srcRect t="16701" b="12155"/>
          <a:stretch/>
        </p:blipFill>
        <p:spPr>
          <a:xfrm rot="16200000" flipV="1">
            <a:off x="7188828" y="10279850"/>
            <a:ext cx="7751833" cy="2254511"/>
          </a:xfrm>
          <a:prstGeom prst="rect">
            <a:avLst/>
          </a:prstGeom>
        </p:spPr>
      </p:pic>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1061112" y="13798387"/>
            <a:ext cx="831764" cy="730566"/>
          </a:xfrm>
          <a:prstGeom prst="rect">
            <a:avLst/>
          </a:prstGeom>
        </p:spPr>
      </p:pic>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11160820" y="6587722"/>
            <a:ext cx="831764" cy="730566"/>
          </a:xfrm>
          <a:prstGeom prst="rect">
            <a:avLst/>
          </a:prstGeom>
        </p:spPr>
      </p:pic>
      <p:pic>
        <p:nvPicPr>
          <p:cNvPr id="2" name="Picture 1">
            <a:extLst>
              <a:ext uri="{FF2B5EF4-FFF2-40B4-BE49-F238E27FC236}">
                <a16:creationId xmlns:a16="http://schemas.microsoft.com/office/drawing/2014/main" id="{05F681E9-C3CD-4F3F-91F2-6141AE937BE5}"/>
              </a:ext>
            </a:extLst>
          </p:cNvPr>
          <p:cNvPicPr>
            <a:picLocks noChangeAspect="1"/>
          </p:cNvPicPr>
          <p:nvPr/>
        </p:nvPicPr>
        <p:blipFill>
          <a:blip r:embed="rId11"/>
          <a:stretch>
            <a:fillRect/>
          </a:stretch>
        </p:blipFill>
        <p:spPr>
          <a:xfrm>
            <a:off x="8706182" y="127798"/>
            <a:ext cx="1492303" cy="1492303"/>
          </a:xfrm>
          <a:prstGeom prst="rect">
            <a:avLst/>
          </a:prstGeom>
        </p:spPr>
      </p:pic>
      <p:graphicFrame>
        <p:nvGraphicFramePr>
          <p:cNvPr id="24" name="Table 23">
            <a:extLst>
              <a:ext uri="{FF2B5EF4-FFF2-40B4-BE49-F238E27FC236}">
                <a16:creationId xmlns:a16="http://schemas.microsoft.com/office/drawing/2014/main" id="{C76D702E-527D-437E-83A8-41CFAB02C358}"/>
              </a:ext>
            </a:extLst>
          </p:cNvPr>
          <p:cNvGraphicFramePr>
            <a:graphicFrameLocks noGrp="1"/>
          </p:cNvGraphicFramePr>
          <p:nvPr>
            <p:extLst>
              <p:ext uri="{D42A27DB-BD31-4B8C-83A1-F6EECF244321}">
                <p14:modId xmlns:p14="http://schemas.microsoft.com/office/powerpoint/2010/main" val="1484930459"/>
              </p:ext>
            </p:extLst>
          </p:nvPr>
        </p:nvGraphicFramePr>
        <p:xfrm>
          <a:off x="561801" y="7609964"/>
          <a:ext cx="11276356" cy="4966722"/>
        </p:xfrm>
        <a:graphic>
          <a:graphicData uri="http://schemas.openxmlformats.org/drawingml/2006/table">
            <a:tbl>
              <a:tblPr firstRow="1" bandRow="1">
                <a:tableStyleId>{5940675A-B579-460E-94D1-54222C63F5DA}</a:tableStyleId>
              </a:tblPr>
              <a:tblGrid>
                <a:gridCol w="2819089">
                  <a:extLst>
                    <a:ext uri="{9D8B030D-6E8A-4147-A177-3AD203B41FA5}">
                      <a16:colId xmlns:a16="http://schemas.microsoft.com/office/drawing/2014/main" val="860903560"/>
                    </a:ext>
                  </a:extLst>
                </a:gridCol>
                <a:gridCol w="2819089">
                  <a:extLst>
                    <a:ext uri="{9D8B030D-6E8A-4147-A177-3AD203B41FA5}">
                      <a16:colId xmlns:a16="http://schemas.microsoft.com/office/drawing/2014/main" val="966298568"/>
                    </a:ext>
                  </a:extLst>
                </a:gridCol>
                <a:gridCol w="2819089">
                  <a:extLst>
                    <a:ext uri="{9D8B030D-6E8A-4147-A177-3AD203B41FA5}">
                      <a16:colId xmlns:a16="http://schemas.microsoft.com/office/drawing/2014/main" val="3462729128"/>
                    </a:ext>
                  </a:extLst>
                </a:gridCol>
                <a:gridCol w="2819089">
                  <a:extLst>
                    <a:ext uri="{9D8B030D-6E8A-4147-A177-3AD203B41FA5}">
                      <a16:colId xmlns:a16="http://schemas.microsoft.com/office/drawing/2014/main" val="3955469802"/>
                    </a:ext>
                  </a:extLst>
                </a:gridCol>
              </a:tblGrid>
              <a:tr h="392337">
                <a:tc>
                  <a:txBody>
                    <a:bodyPr/>
                    <a:lstStyle/>
                    <a:p>
                      <a:r>
                        <a:rPr lang="en-GB" sz="1600" b="1"/>
                        <a:t>AO1 – Develop </a:t>
                      </a:r>
                    </a:p>
                  </a:txBody>
                  <a:tcPr>
                    <a:solidFill>
                      <a:schemeClr val="bg1">
                        <a:lumMod val="65000"/>
                      </a:schemeClr>
                    </a:solidFill>
                  </a:tcPr>
                </a:tc>
                <a:tc>
                  <a:txBody>
                    <a:bodyPr/>
                    <a:lstStyle/>
                    <a:p>
                      <a:r>
                        <a:rPr lang="en-GB" sz="1600" b="1"/>
                        <a:t>AO2 – Refine</a:t>
                      </a:r>
                    </a:p>
                  </a:txBody>
                  <a:tcPr>
                    <a:solidFill>
                      <a:schemeClr val="bg1">
                        <a:lumMod val="65000"/>
                      </a:schemeClr>
                    </a:solidFill>
                  </a:tcPr>
                </a:tc>
                <a:tc>
                  <a:txBody>
                    <a:bodyPr/>
                    <a:lstStyle/>
                    <a:p>
                      <a:r>
                        <a:rPr lang="en-GB" sz="1600" b="1"/>
                        <a:t>AO3 – Record </a:t>
                      </a:r>
                    </a:p>
                  </a:txBody>
                  <a:tcPr>
                    <a:solidFill>
                      <a:schemeClr val="bg1">
                        <a:lumMod val="65000"/>
                      </a:schemeClr>
                    </a:solidFill>
                  </a:tcPr>
                </a:tc>
                <a:tc>
                  <a:txBody>
                    <a:bodyPr/>
                    <a:lstStyle/>
                    <a:p>
                      <a:r>
                        <a:rPr lang="en-GB" sz="1600" b="1"/>
                        <a:t>AO4 – Present </a:t>
                      </a:r>
                    </a:p>
                  </a:txBody>
                  <a:tcPr>
                    <a:solidFill>
                      <a:schemeClr val="bg1">
                        <a:lumMod val="65000"/>
                      </a:schemeClr>
                    </a:solidFill>
                  </a:tcPr>
                </a:tc>
                <a:extLst>
                  <a:ext uri="{0D108BD9-81ED-4DB2-BD59-A6C34878D82A}">
                    <a16:rowId xmlns:a16="http://schemas.microsoft.com/office/drawing/2014/main" val="2939849063"/>
                  </a:ext>
                </a:extLst>
              </a:tr>
              <a:tr h="392337">
                <a:tc>
                  <a:txBody>
                    <a:bodyPr/>
                    <a:lstStyle/>
                    <a:p>
                      <a:r>
                        <a:rPr lang="en-GB" sz="1600" dirty="0"/>
                        <a:t>Mind-Map </a:t>
                      </a:r>
                    </a:p>
                  </a:txBody>
                  <a:tcPr>
                    <a:solidFill>
                      <a:schemeClr val="bg1">
                        <a:lumMod val="85000"/>
                      </a:schemeClr>
                    </a:solidFill>
                  </a:tcPr>
                </a:tc>
                <a:tc rowSpan="5">
                  <a:txBody>
                    <a:bodyPr/>
                    <a:lstStyle/>
                    <a:p>
                      <a:endParaRPr lang="en-GB" sz="1600" dirty="0"/>
                    </a:p>
                  </a:txBody>
                  <a:tcPr>
                    <a:solidFill>
                      <a:schemeClr val="bg1"/>
                    </a:solidFill>
                  </a:tcPr>
                </a:tc>
                <a:tc rowSpan="3">
                  <a:txBody>
                    <a:bodyPr/>
                    <a:lstStyle/>
                    <a:p>
                      <a:endParaRPr lang="en-GB" sz="1600" dirty="0"/>
                    </a:p>
                  </a:txBody>
                  <a:tcPr>
                    <a:solidFill>
                      <a:schemeClr val="bg1"/>
                    </a:solidFill>
                  </a:tcPr>
                </a:tc>
                <a:tc rowSpan="9">
                  <a:txBody>
                    <a:bodyPr/>
                    <a:lstStyle/>
                    <a:p>
                      <a:endParaRPr lang="en-GB" sz="1600"/>
                    </a:p>
                  </a:txBody>
                  <a:tcPr>
                    <a:solidFill>
                      <a:schemeClr val="bg1"/>
                    </a:solidFill>
                  </a:tcPr>
                </a:tc>
                <a:extLst>
                  <a:ext uri="{0D108BD9-81ED-4DB2-BD59-A6C34878D82A}">
                    <a16:rowId xmlns:a16="http://schemas.microsoft.com/office/drawing/2014/main" val="68643681"/>
                  </a:ext>
                </a:extLst>
              </a:tr>
              <a:tr h="392337">
                <a:tc>
                  <a:txBody>
                    <a:bodyPr/>
                    <a:lstStyle/>
                    <a:p>
                      <a:r>
                        <a:rPr lang="en-GB" sz="1600" dirty="0"/>
                        <a:t>Mood-Board</a:t>
                      </a:r>
                    </a:p>
                  </a:txBody>
                  <a:tcPr>
                    <a:solidFill>
                      <a:schemeClr val="bg1">
                        <a:lumMod val="85000"/>
                      </a:schemeClr>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1043870497"/>
                  </a:ext>
                </a:extLst>
              </a:tr>
              <a:tr h="533764">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600" dirty="0"/>
                        <a:t>Artist Research </a:t>
                      </a:r>
                    </a:p>
                  </a:txBody>
                  <a:tcPr>
                    <a:solidFill>
                      <a:schemeClr val="bg1">
                        <a:lumMod val="85000"/>
                      </a:schemeClr>
                    </a:solidFill>
                  </a:tcPr>
                </a:tc>
                <a:tc vMerge="1">
                  <a:txBody>
                    <a:bodyPr/>
                    <a:lstStyle/>
                    <a:p>
                      <a:endParaRPr lang="en-GB" sz="1600"/>
                    </a:p>
                  </a:txBody>
                  <a:tcPr>
                    <a:solidFill>
                      <a:schemeClr val="bg1"/>
                    </a:solidFill>
                  </a:tcPr>
                </a:tc>
                <a:tc vMerge="1">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dirty="0"/>
                    </a:p>
                  </a:txBody>
                  <a:tcPr>
                    <a:solidFill>
                      <a:schemeClr val="bg1">
                        <a:lumMod val="85000"/>
                      </a:schemeClr>
                    </a:solidFill>
                  </a:tcPr>
                </a:tc>
                <a:tc vMerge="1">
                  <a:txBody>
                    <a:bodyPr/>
                    <a:lstStyle/>
                    <a:p>
                      <a:endParaRPr lang="en-GB" sz="1600"/>
                    </a:p>
                  </a:txBody>
                  <a:tcPr>
                    <a:solidFill>
                      <a:schemeClr val="bg1"/>
                    </a:solidFill>
                  </a:tcPr>
                </a:tc>
                <a:extLst>
                  <a:ext uri="{0D108BD9-81ED-4DB2-BD59-A6C34878D82A}">
                    <a16:rowId xmlns:a16="http://schemas.microsoft.com/office/drawing/2014/main" val="701246790"/>
                  </a:ext>
                </a:extLst>
              </a:tr>
              <a:tr h="392337">
                <a:tc rowSpan="8">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dirty="0"/>
                    </a:p>
                  </a:txBody>
                  <a:tcPr>
                    <a:solidFill>
                      <a:schemeClr val="bg1"/>
                    </a:solidFill>
                  </a:tcPr>
                </a:tc>
                <a:tc vMerge="1">
                  <a:txBody>
                    <a:bodyPr/>
                    <a:lstStyle/>
                    <a:p>
                      <a:endParaRPr lang="en-GB" sz="16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600" dirty="0"/>
                        <a:t>Personal Objects </a:t>
                      </a:r>
                    </a:p>
                  </a:txBody>
                  <a:tcPr>
                    <a:solidFill>
                      <a:schemeClr val="bg1">
                        <a:lumMod val="85000"/>
                      </a:schemeClr>
                    </a:solidFill>
                  </a:tcPr>
                </a:tc>
                <a:tc vMerge="1">
                  <a:txBody>
                    <a:bodyPr/>
                    <a:lstStyle/>
                    <a:p>
                      <a:endParaRPr lang="en-GB" sz="1600"/>
                    </a:p>
                  </a:txBody>
                  <a:tcPr>
                    <a:solidFill>
                      <a:schemeClr val="bg1"/>
                    </a:solidFill>
                  </a:tcPr>
                </a:tc>
                <a:extLst>
                  <a:ext uri="{0D108BD9-81ED-4DB2-BD59-A6C34878D82A}">
                    <a16:rowId xmlns:a16="http://schemas.microsoft.com/office/drawing/2014/main" val="918417443"/>
                  </a:ext>
                </a:extLst>
              </a:tr>
              <a:tr h="392337">
                <a:tc vMerge="1">
                  <a:txBody>
                    <a:bodyPr/>
                    <a:lstStyle/>
                    <a:p>
                      <a:endParaRPr lang="en-GB" sz="1600" dirty="0"/>
                    </a:p>
                  </a:txBody>
                  <a:tcPr>
                    <a:solidFill>
                      <a:schemeClr val="bg1"/>
                    </a:solidFill>
                  </a:tcPr>
                </a:tc>
                <a:tc vMerge="1">
                  <a:txBody>
                    <a:bodyPr/>
                    <a:lstStyle/>
                    <a:p>
                      <a:endParaRPr lang="en-GB"/>
                    </a:p>
                  </a:txBody>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600" dirty="0"/>
                        <a:t>Silhouette </a:t>
                      </a:r>
                    </a:p>
                  </a:txBody>
                  <a:tcPr>
                    <a:solidFill>
                      <a:schemeClr val="bg1">
                        <a:lumMod val="85000"/>
                      </a:schemeClr>
                    </a:solidFill>
                  </a:tcPr>
                </a:tc>
                <a:tc vMerge="1">
                  <a:txBody>
                    <a:bodyPr/>
                    <a:lstStyle/>
                    <a:p>
                      <a:endParaRPr lang="en-GB"/>
                    </a:p>
                  </a:txBody>
                  <a:tcPr/>
                </a:tc>
                <a:extLst>
                  <a:ext uri="{0D108BD9-81ED-4DB2-BD59-A6C34878D82A}">
                    <a16:rowId xmlns:a16="http://schemas.microsoft.com/office/drawing/2014/main" val="3222607483"/>
                  </a:ext>
                </a:extLst>
              </a:tr>
              <a:tr h="392337">
                <a:tc vMerge="1">
                  <a:txBody>
                    <a:bodyPr/>
                    <a:lstStyle/>
                    <a:p>
                      <a:endParaRPr lang="en-GB" sz="1600"/>
                    </a:p>
                  </a:txBody>
                  <a:tcPr>
                    <a:solidFill>
                      <a:schemeClr val="bg1"/>
                    </a:solidFill>
                  </a:tcPr>
                </a:tc>
                <a:tc>
                  <a:txBody>
                    <a:bodyPr/>
                    <a:lstStyle/>
                    <a:p>
                      <a:r>
                        <a:rPr lang="en-GB" sz="1600" dirty="0"/>
                        <a:t>Swatching </a:t>
                      </a:r>
                    </a:p>
                  </a:txBody>
                  <a:tcPr>
                    <a:solidFill>
                      <a:schemeClr val="bg1">
                        <a:lumMod val="85000"/>
                      </a:schemeClr>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dirty="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907884241"/>
                  </a:ext>
                </a:extLst>
              </a:tr>
              <a:tr h="535804">
                <a:tc vMerge="1">
                  <a:txBody>
                    <a:bodyPr/>
                    <a:lstStyle/>
                    <a:p>
                      <a:endParaRPr lang="en-GB" sz="1600"/>
                    </a:p>
                  </a:txBody>
                  <a:tcPr>
                    <a:solidFill>
                      <a:schemeClr val="bg1"/>
                    </a:solidFill>
                  </a:tcPr>
                </a:tc>
                <a:tc>
                  <a:txBody>
                    <a:bodyPr/>
                    <a:lstStyle/>
                    <a:p>
                      <a:endParaRPr lang="en-GB" sz="1600" dirty="0">
                        <a:solidFill>
                          <a:schemeClr val="tx1"/>
                        </a:solidFill>
                      </a:endParaRPr>
                    </a:p>
                  </a:txBody>
                  <a:tcPr>
                    <a:solidFill>
                      <a:schemeClr val="bg1"/>
                    </a:solidFill>
                  </a:tcPr>
                </a:tc>
                <a:tc>
                  <a:txBody>
                    <a:bodyPr/>
                    <a:lstStyle/>
                    <a:p>
                      <a:r>
                        <a:rPr lang="en-GB" sz="1600" dirty="0" err="1"/>
                        <a:t>Cartoonise</a:t>
                      </a:r>
                      <a:r>
                        <a:rPr lang="en-GB" sz="1600" dirty="0"/>
                        <a:t> </a:t>
                      </a:r>
                    </a:p>
                  </a:txBody>
                  <a:tcPr>
                    <a:solidFill>
                      <a:schemeClr val="bg1">
                        <a:lumMod val="85000"/>
                      </a:schemeClr>
                    </a:solidFill>
                  </a:tcPr>
                </a:tc>
                <a:tc vMerge="1">
                  <a:txBody>
                    <a:bodyPr/>
                    <a:lstStyle/>
                    <a:p>
                      <a:endParaRPr lang="en-GB" sz="1600"/>
                    </a:p>
                  </a:txBody>
                  <a:tcPr>
                    <a:solidFill>
                      <a:schemeClr val="bg1"/>
                    </a:solidFill>
                  </a:tcPr>
                </a:tc>
                <a:extLst>
                  <a:ext uri="{0D108BD9-81ED-4DB2-BD59-A6C34878D82A}">
                    <a16:rowId xmlns:a16="http://schemas.microsoft.com/office/drawing/2014/main" val="1390075441"/>
                  </a:ext>
                </a:extLst>
              </a:tr>
              <a:tr h="413795">
                <a:tc vMerge="1">
                  <a:txBody>
                    <a:bodyPr/>
                    <a:lstStyle/>
                    <a:p>
                      <a:endParaRPr lang="en-GB" sz="1600"/>
                    </a:p>
                  </a:txBody>
                  <a:tcPr>
                    <a:solidFill>
                      <a:schemeClr val="bg1"/>
                    </a:solidFill>
                  </a:tcPr>
                </a:tc>
                <a:tc>
                  <a:txBody>
                    <a:bodyPr/>
                    <a:lstStyle/>
                    <a:p>
                      <a:r>
                        <a:rPr lang="en-GB" sz="1600" dirty="0">
                          <a:solidFill>
                            <a:schemeClr val="tx1"/>
                          </a:solidFill>
                        </a:rPr>
                        <a:t>Colour &amp; Stitch Practice</a:t>
                      </a:r>
                    </a:p>
                  </a:txBody>
                  <a:tcPr>
                    <a:solidFill>
                      <a:schemeClr val="bg1">
                        <a:lumMod val="85000"/>
                      </a:schemeClr>
                    </a:solidFill>
                  </a:tcPr>
                </a:tc>
                <a:tc rowSpan="4">
                  <a:txBody>
                    <a:bodyPr/>
                    <a:lstStyle/>
                    <a:p>
                      <a:endParaRPr lang="en-GB" sz="1600" dirty="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2811369258"/>
                  </a:ext>
                </a:extLst>
              </a:tr>
              <a:tr h="392337">
                <a:tc vMerge="1">
                  <a:txBody>
                    <a:bodyPr/>
                    <a:lstStyle/>
                    <a:p>
                      <a:endParaRPr lang="en-GB" sz="1600"/>
                    </a:p>
                  </a:txBody>
                  <a:tcPr>
                    <a:solidFill>
                      <a:schemeClr val="bg1"/>
                    </a:solidFill>
                  </a:tcPr>
                </a:tc>
                <a:tc>
                  <a:txBody>
                    <a:bodyPr/>
                    <a:lstStyle/>
                    <a:p>
                      <a:r>
                        <a:rPr lang="en-GB" sz="1600" dirty="0"/>
                        <a:t>Final Piece Plan</a:t>
                      </a:r>
                    </a:p>
                  </a:txBody>
                  <a:tcPr>
                    <a:solidFill>
                      <a:schemeClr val="bg1">
                        <a:lumMod val="85000"/>
                      </a:schemeClr>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2127122663"/>
                  </a:ext>
                </a:extLst>
              </a:tr>
              <a:tr h="382284">
                <a:tc vMerge="1">
                  <a:txBody>
                    <a:bodyPr/>
                    <a:lstStyle/>
                    <a:p>
                      <a:endParaRPr lang="en-GB" sz="1600"/>
                    </a:p>
                  </a:txBody>
                  <a:tcPr>
                    <a:solidFill>
                      <a:schemeClr val="bg1"/>
                    </a:solidFill>
                  </a:tcPr>
                </a:tc>
                <a:tc rowSpan="2">
                  <a:txBody>
                    <a:bodyPr/>
                    <a:lstStyle/>
                    <a:p>
                      <a:endParaRPr lang="en-GB" sz="1600"/>
                    </a:p>
                  </a:txBody>
                  <a:tcPr>
                    <a:solidFill>
                      <a:schemeClr val="bg1"/>
                    </a:solidFill>
                  </a:tcPr>
                </a:tc>
                <a:tc vMerge="1">
                  <a:txBody>
                    <a:bodyPr/>
                    <a:lstStyle/>
                    <a:p>
                      <a:endParaRPr lang="en-GB" sz="1600"/>
                    </a:p>
                  </a:txBody>
                  <a:tcPr>
                    <a:solidFill>
                      <a:schemeClr val="bg1"/>
                    </a:solidFill>
                  </a:tcPr>
                </a:tc>
                <a:tc>
                  <a:txBody>
                    <a:bodyPr/>
                    <a:lstStyle/>
                    <a:p>
                      <a:r>
                        <a:rPr lang="en-GB" sz="1600" dirty="0"/>
                        <a:t>Final Piece</a:t>
                      </a:r>
                    </a:p>
                  </a:txBody>
                  <a:tcPr>
                    <a:solidFill>
                      <a:schemeClr val="bg1">
                        <a:lumMod val="85000"/>
                      </a:schemeClr>
                    </a:solidFill>
                  </a:tcPr>
                </a:tc>
                <a:extLst>
                  <a:ext uri="{0D108BD9-81ED-4DB2-BD59-A6C34878D82A}">
                    <a16:rowId xmlns:a16="http://schemas.microsoft.com/office/drawing/2014/main" val="442226753"/>
                  </a:ext>
                </a:extLst>
              </a:tr>
              <a:tr h="354716">
                <a:tc vMerge="1">
                  <a:txBody>
                    <a:bodyPr/>
                    <a:lstStyle/>
                    <a:p>
                      <a:endParaRPr lang="en-GB" sz="1600"/>
                    </a:p>
                  </a:txBody>
                  <a:tcPr>
                    <a:solidFill>
                      <a:schemeClr val="bg1"/>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tc>
                  <a:txBody>
                    <a:bodyPr/>
                    <a:lstStyle/>
                    <a:p>
                      <a:r>
                        <a:rPr lang="en-GB" sz="1600" dirty="0"/>
                        <a:t>Evaluation </a:t>
                      </a:r>
                    </a:p>
                  </a:txBody>
                  <a:tcPr>
                    <a:solidFill>
                      <a:schemeClr val="bg1">
                        <a:lumMod val="85000"/>
                      </a:schemeClr>
                    </a:solidFill>
                  </a:tcPr>
                </a:tc>
                <a:extLst>
                  <a:ext uri="{0D108BD9-81ED-4DB2-BD59-A6C34878D82A}">
                    <a16:rowId xmlns:a16="http://schemas.microsoft.com/office/drawing/2014/main" val="4284838449"/>
                  </a:ext>
                </a:extLst>
              </a:tr>
            </a:tbl>
          </a:graphicData>
        </a:graphic>
      </p:graphicFrame>
      <p:pic>
        <p:nvPicPr>
          <p:cNvPr id="47" name="Graphic 46" descr="Head with gears">
            <a:extLst>
              <a:ext uri="{FF2B5EF4-FFF2-40B4-BE49-F238E27FC236}">
                <a16:creationId xmlns:a16="http://schemas.microsoft.com/office/drawing/2014/main" id="{88FF5273-AF38-48C8-9FD5-45A6B7DAF0DA}"/>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1208119" y="10218686"/>
            <a:ext cx="1385125" cy="1385125"/>
          </a:xfrm>
          <a:prstGeom prst="rect">
            <a:avLst/>
          </a:prstGeom>
        </p:spPr>
      </p:pic>
      <p:pic>
        <p:nvPicPr>
          <p:cNvPr id="41" name="Graphic 40" descr="Sign Language">
            <a:extLst>
              <a:ext uri="{FF2B5EF4-FFF2-40B4-BE49-F238E27FC236}">
                <a16:creationId xmlns:a16="http://schemas.microsoft.com/office/drawing/2014/main" id="{54D1A562-0D49-434D-A30E-9978464D0603}"/>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rot="20080906">
            <a:off x="3986807" y="8241178"/>
            <a:ext cx="1500915" cy="1500915"/>
          </a:xfrm>
          <a:prstGeom prst="rect">
            <a:avLst/>
          </a:prstGeom>
        </p:spPr>
      </p:pic>
      <p:pic>
        <p:nvPicPr>
          <p:cNvPr id="43" name="Graphic 42" descr="Eye">
            <a:extLst>
              <a:ext uri="{FF2B5EF4-FFF2-40B4-BE49-F238E27FC236}">
                <a16:creationId xmlns:a16="http://schemas.microsoft.com/office/drawing/2014/main" id="{25D2D1AB-A971-4CEC-90DB-2AEEE6F922E4}"/>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6808616" y="10559350"/>
            <a:ext cx="1649801" cy="1649801"/>
          </a:xfrm>
          <a:prstGeom prst="rect">
            <a:avLst/>
          </a:prstGeom>
        </p:spPr>
      </p:pic>
      <p:pic>
        <p:nvPicPr>
          <p:cNvPr id="45" name="Graphic 44" descr="Puzzle pieces">
            <a:extLst>
              <a:ext uri="{FF2B5EF4-FFF2-40B4-BE49-F238E27FC236}">
                <a16:creationId xmlns:a16="http://schemas.microsoft.com/office/drawing/2014/main" id="{80E75684-27AD-4447-807C-03645CD920E5}"/>
              </a:ext>
            </a:extLst>
          </p:cNvPr>
          <p:cNvPicPr>
            <a:picLocks noChangeAspect="1"/>
          </p:cNvPicPr>
          <p:nvPr/>
        </p:nvPicPr>
        <p:blipFill>
          <a:blip r:embed="rId18">
            <a:extLst>
              <a:ext uri="{28A0092B-C50C-407E-A947-70E740481C1C}">
                <a14:useLocalDpi xmlns:a14="http://schemas.microsoft.com/office/drawing/2010/main" val="0"/>
              </a:ext>
              <a:ext uri="{96DAC541-7B7A-43D3-8B79-37D633B846F1}">
                <asvg:svgBlip xmlns:asvg="http://schemas.microsoft.com/office/drawing/2016/SVG/main" r:embed="rId19"/>
              </a:ext>
            </a:extLst>
          </a:blip>
          <a:stretch>
            <a:fillRect/>
          </a:stretch>
        </p:blipFill>
        <p:spPr>
          <a:xfrm>
            <a:off x="9530465" y="8829090"/>
            <a:ext cx="1946529" cy="1946529"/>
          </a:xfrm>
          <a:prstGeom prst="rect">
            <a:avLst/>
          </a:prstGeom>
        </p:spPr>
      </p:pic>
      <p:sp>
        <p:nvSpPr>
          <p:cNvPr id="4" name="TextBox 3">
            <a:extLst>
              <a:ext uri="{FF2B5EF4-FFF2-40B4-BE49-F238E27FC236}">
                <a16:creationId xmlns:a16="http://schemas.microsoft.com/office/drawing/2014/main" id="{9388217F-BC83-FC9F-5CC6-6F872EB3B274}"/>
              </a:ext>
            </a:extLst>
          </p:cNvPr>
          <p:cNvSpPr txBox="1"/>
          <p:nvPr/>
        </p:nvSpPr>
        <p:spPr>
          <a:xfrm>
            <a:off x="2000092" y="15326303"/>
            <a:ext cx="1746952" cy="830997"/>
          </a:xfrm>
          <a:prstGeom prst="rect">
            <a:avLst/>
          </a:prstGeom>
          <a:noFill/>
        </p:spPr>
        <p:txBody>
          <a:bodyPr wrap="square" rtlCol="0">
            <a:spAutoFit/>
          </a:bodyPr>
          <a:lstStyle/>
          <a:p>
            <a:r>
              <a:rPr lang="en-GB" sz="1200" dirty="0">
                <a:latin typeface="Arial Nova" panose="020B0504020202020204" pitchFamily="34" charset="0"/>
              </a:rPr>
              <a:t>#FineArt</a:t>
            </a:r>
          </a:p>
          <a:p>
            <a:r>
              <a:rPr lang="en-GB" sz="1200" dirty="0">
                <a:latin typeface="Arial Nova" panose="020B0504020202020204" pitchFamily="34" charset="0"/>
              </a:rPr>
              <a:t>#TextileDesign</a:t>
            </a:r>
          </a:p>
          <a:p>
            <a:r>
              <a:rPr lang="en-GB" sz="1200" dirty="0">
                <a:latin typeface="Arial Nova" panose="020B0504020202020204" pitchFamily="34" charset="0"/>
              </a:rPr>
              <a:t>#3DDesign</a:t>
            </a:r>
          </a:p>
          <a:p>
            <a:r>
              <a:rPr lang="en-GB" sz="1200" dirty="0">
                <a:latin typeface="Arial Nova" panose="020B0504020202020204" pitchFamily="34" charset="0"/>
              </a:rPr>
              <a:t>#Hospitality&amp;Catering</a:t>
            </a:r>
          </a:p>
        </p:txBody>
      </p:sp>
    </p:spTree>
    <p:extLst>
      <p:ext uri="{BB962C8B-B14F-4D97-AF65-F5344CB8AC3E}">
        <p14:creationId xmlns:p14="http://schemas.microsoft.com/office/powerpoint/2010/main" val="34747896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9943BB2C-229E-4D77-A9B2-D3AECDC9BC61}"/>
              </a:ext>
            </a:extLst>
          </p:cNvPr>
          <p:cNvSpPr/>
          <p:nvPr/>
        </p:nvSpPr>
        <p:spPr>
          <a:xfrm>
            <a:off x="408562" y="350201"/>
            <a:ext cx="11342451" cy="14923063"/>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450717" y="380321"/>
            <a:ext cx="11342451" cy="15166502"/>
          </a:xfrm>
        </p:spPr>
        <p:txBody>
          <a:bodyPr>
            <a:normAutofit/>
          </a:bodyPr>
          <a:lstStyle/>
          <a:p>
            <a:pPr marL="0" indent="0" algn="ctr">
              <a:buNone/>
            </a:pPr>
            <a:r>
              <a:rPr lang="en-GB" sz="2000" dirty="0">
                <a:latin typeface="Impact" panose="020B0806030902050204" pitchFamily="34" charset="0"/>
              </a:rPr>
              <a:t>Influential Embroidery: Scheme of Learning </a:t>
            </a:r>
          </a:p>
        </p:txBody>
      </p:sp>
      <p:sp>
        <p:nvSpPr>
          <p:cNvPr id="6" name="TextBox 5">
            <a:extLst>
              <a:ext uri="{FF2B5EF4-FFF2-40B4-BE49-F238E27FC236}">
                <a16:creationId xmlns:a16="http://schemas.microsoft.com/office/drawing/2014/main" id="{100D8A88-E9F7-433E-890B-C37DCFEE1EC1}"/>
              </a:ext>
            </a:extLst>
          </p:cNvPr>
          <p:cNvSpPr txBox="1"/>
          <p:nvPr/>
        </p:nvSpPr>
        <p:spPr>
          <a:xfrm>
            <a:off x="-299148" y="15367405"/>
            <a:ext cx="2448964" cy="748795"/>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Navigating ADT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black"/>
                </a:solidFill>
                <a:effectLst/>
                <a:uLnTx/>
                <a:uFillTx/>
                <a:latin typeface="Impact" panose="020B0806030902050204" pitchFamily="34" charset="0"/>
                <a:ea typeface="+mn-ea"/>
                <a:cs typeface="+mn-cs"/>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3"/>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4"/>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5"/>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6"/>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7"/>
          <a:srcRect t="16701" b="12155"/>
          <a:stretch/>
        </p:blipFill>
        <p:spPr>
          <a:xfrm rot="5400000">
            <a:off x="7304876" y="2664952"/>
            <a:ext cx="7519735" cy="2254512"/>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8">
            <a:clrChange>
              <a:clrFrom>
                <a:srgbClr val="FFFFFF"/>
              </a:clrFrom>
              <a:clrTo>
                <a:srgbClr val="FFFFFF">
                  <a:alpha val="0"/>
                </a:srgbClr>
              </a:clrTo>
            </a:clrChange>
          </a:blip>
          <a:srcRect b="9167"/>
          <a:stretch/>
        </p:blipFill>
        <p:spPr>
          <a:xfrm>
            <a:off x="11064743" y="709177"/>
            <a:ext cx="707095" cy="621065"/>
          </a:xfrm>
          <a:prstGeom prst="rect">
            <a:avLst/>
          </a:prstGeom>
        </p:spPr>
      </p:pic>
      <p:pic>
        <p:nvPicPr>
          <p:cNvPr id="22" name="Picture 21">
            <a:extLst>
              <a:ext uri="{FF2B5EF4-FFF2-40B4-BE49-F238E27FC236}">
                <a16:creationId xmlns:a16="http://schemas.microsoft.com/office/drawing/2014/main" id="{CB729412-91D3-4745-8116-A56E12BD3D42}"/>
              </a:ext>
            </a:extLst>
          </p:cNvPr>
          <p:cNvPicPr>
            <a:picLocks noChangeAspect="1"/>
          </p:cNvPicPr>
          <p:nvPr/>
        </p:nvPicPr>
        <p:blipFill rotWithShape="1">
          <a:blip r:embed="rId7"/>
          <a:srcRect t="16701" b="12155"/>
          <a:stretch/>
        </p:blipFill>
        <p:spPr>
          <a:xfrm rot="16200000" flipV="1">
            <a:off x="7188828" y="10279850"/>
            <a:ext cx="7751833" cy="2254511"/>
          </a:xfrm>
          <a:prstGeom prst="rect">
            <a:avLst/>
          </a:prstGeom>
        </p:spPr>
      </p:pic>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1061112" y="13798387"/>
            <a:ext cx="831764" cy="730566"/>
          </a:xfrm>
          <a:prstGeom prst="rect">
            <a:avLst/>
          </a:prstGeom>
        </p:spPr>
      </p:pic>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11160820" y="6626632"/>
            <a:ext cx="831764" cy="730566"/>
          </a:xfrm>
          <a:prstGeom prst="rect">
            <a:avLst/>
          </a:prstGeom>
        </p:spPr>
      </p:pic>
      <p:pic>
        <p:nvPicPr>
          <p:cNvPr id="19" name="Picture 18">
            <a:extLst>
              <a:ext uri="{FF2B5EF4-FFF2-40B4-BE49-F238E27FC236}">
                <a16:creationId xmlns:a16="http://schemas.microsoft.com/office/drawing/2014/main" id="{B3A61D68-7B1D-4D7E-9079-007A652B6B62}"/>
              </a:ext>
            </a:extLst>
          </p:cNvPr>
          <p:cNvPicPr>
            <a:picLocks noChangeAspect="1"/>
          </p:cNvPicPr>
          <p:nvPr/>
        </p:nvPicPr>
        <p:blipFill>
          <a:blip r:embed="rId11"/>
          <a:stretch>
            <a:fillRect/>
          </a:stretch>
        </p:blipFill>
        <p:spPr>
          <a:xfrm>
            <a:off x="9293381" y="1202335"/>
            <a:ext cx="1492303" cy="1492303"/>
          </a:xfrm>
          <a:prstGeom prst="rect">
            <a:avLst/>
          </a:prstGeom>
        </p:spPr>
      </p:pic>
      <p:sp>
        <p:nvSpPr>
          <p:cNvPr id="2" name="TextBox 1">
            <a:extLst>
              <a:ext uri="{FF2B5EF4-FFF2-40B4-BE49-F238E27FC236}">
                <a16:creationId xmlns:a16="http://schemas.microsoft.com/office/drawing/2014/main" id="{35F47774-E5C2-1A86-9B6C-B6DDE9A326D5}"/>
              </a:ext>
            </a:extLst>
          </p:cNvPr>
          <p:cNvSpPr txBox="1"/>
          <p:nvPr/>
        </p:nvSpPr>
        <p:spPr>
          <a:xfrm>
            <a:off x="2000092" y="15326303"/>
            <a:ext cx="1746952" cy="830997"/>
          </a:xfrm>
          <a:prstGeom prst="rect">
            <a:avLst/>
          </a:prstGeom>
          <a:noFill/>
        </p:spPr>
        <p:txBody>
          <a:bodyPr wrap="square" rtlCol="0">
            <a:spAutoFit/>
          </a:bodyPr>
          <a:lstStyle/>
          <a:p>
            <a:r>
              <a:rPr lang="en-GB" sz="1200" dirty="0">
                <a:latin typeface="Arial Nova" panose="020B0504020202020204" pitchFamily="34" charset="0"/>
              </a:rPr>
              <a:t>#FineArt</a:t>
            </a:r>
          </a:p>
          <a:p>
            <a:r>
              <a:rPr lang="en-GB" sz="1200" dirty="0">
                <a:latin typeface="Arial Nova" panose="020B0504020202020204" pitchFamily="34" charset="0"/>
              </a:rPr>
              <a:t>#TextileDesign</a:t>
            </a:r>
          </a:p>
          <a:p>
            <a:r>
              <a:rPr lang="en-GB" sz="1200" dirty="0">
                <a:latin typeface="Arial Nova" panose="020B0504020202020204" pitchFamily="34" charset="0"/>
              </a:rPr>
              <a:t>#3DDesign</a:t>
            </a:r>
          </a:p>
          <a:p>
            <a:r>
              <a:rPr lang="en-GB" sz="1200" dirty="0">
                <a:latin typeface="Arial Nova" panose="020B0504020202020204" pitchFamily="34" charset="0"/>
              </a:rPr>
              <a:t>#Hospitality&amp;Catering</a:t>
            </a:r>
          </a:p>
        </p:txBody>
      </p:sp>
      <p:graphicFrame>
        <p:nvGraphicFramePr>
          <p:cNvPr id="4" name="Table 3">
            <a:extLst>
              <a:ext uri="{FF2B5EF4-FFF2-40B4-BE49-F238E27FC236}">
                <a16:creationId xmlns:a16="http://schemas.microsoft.com/office/drawing/2014/main" id="{62E989C1-7163-8E5F-A35D-F0CC40A0499C}"/>
              </a:ext>
            </a:extLst>
          </p:cNvPr>
          <p:cNvGraphicFramePr>
            <a:graphicFrameLocks noGrp="1"/>
          </p:cNvGraphicFramePr>
          <p:nvPr>
            <p:extLst>
              <p:ext uri="{D42A27DB-BD31-4B8C-83A1-F6EECF244321}">
                <p14:modId xmlns:p14="http://schemas.microsoft.com/office/powerpoint/2010/main" val="1795887985"/>
              </p:ext>
            </p:extLst>
          </p:nvPr>
        </p:nvGraphicFramePr>
        <p:xfrm>
          <a:off x="558967" y="919701"/>
          <a:ext cx="10306360" cy="14077857"/>
        </p:xfrm>
        <a:graphic>
          <a:graphicData uri="http://schemas.openxmlformats.org/drawingml/2006/table">
            <a:tbl>
              <a:tblPr firstRow="1" bandRow="1">
                <a:tableStyleId>{5940675A-B579-460E-94D1-54222C63F5DA}</a:tableStyleId>
              </a:tblPr>
              <a:tblGrid>
                <a:gridCol w="2576590">
                  <a:extLst>
                    <a:ext uri="{9D8B030D-6E8A-4147-A177-3AD203B41FA5}">
                      <a16:colId xmlns:a16="http://schemas.microsoft.com/office/drawing/2014/main" val="860903560"/>
                    </a:ext>
                  </a:extLst>
                </a:gridCol>
                <a:gridCol w="2576590">
                  <a:extLst>
                    <a:ext uri="{9D8B030D-6E8A-4147-A177-3AD203B41FA5}">
                      <a16:colId xmlns:a16="http://schemas.microsoft.com/office/drawing/2014/main" val="966298568"/>
                    </a:ext>
                  </a:extLst>
                </a:gridCol>
                <a:gridCol w="2576590">
                  <a:extLst>
                    <a:ext uri="{9D8B030D-6E8A-4147-A177-3AD203B41FA5}">
                      <a16:colId xmlns:a16="http://schemas.microsoft.com/office/drawing/2014/main" val="3462729128"/>
                    </a:ext>
                  </a:extLst>
                </a:gridCol>
                <a:gridCol w="2576590">
                  <a:extLst>
                    <a:ext uri="{9D8B030D-6E8A-4147-A177-3AD203B41FA5}">
                      <a16:colId xmlns:a16="http://schemas.microsoft.com/office/drawing/2014/main" val="3955469802"/>
                    </a:ext>
                  </a:extLst>
                </a:gridCol>
              </a:tblGrid>
              <a:tr h="392337">
                <a:tc>
                  <a:txBody>
                    <a:bodyPr/>
                    <a:lstStyle/>
                    <a:p>
                      <a:r>
                        <a:rPr lang="en-GB" sz="1600" b="1"/>
                        <a:t>AO1 – Develop </a:t>
                      </a:r>
                    </a:p>
                  </a:txBody>
                  <a:tcPr>
                    <a:solidFill>
                      <a:schemeClr val="bg1">
                        <a:lumMod val="65000"/>
                      </a:schemeClr>
                    </a:solidFill>
                  </a:tcPr>
                </a:tc>
                <a:tc>
                  <a:txBody>
                    <a:bodyPr/>
                    <a:lstStyle/>
                    <a:p>
                      <a:r>
                        <a:rPr lang="en-GB" sz="1600" b="1"/>
                        <a:t>AO2 – Refine</a:t>
                      </a:r>
                    </a:p>
                  </a:txBody>
                  <a:tcPr>
                    <a:solidFill>
                      <a:schemeClr val="bg1">
                        <a:lumMod val="65000"/>
                      </a:schemeClr>
                    </a:solidFill>
                  </a:tcPr>
                </a:tc>
                <a:tc>
                  <a:txBody>
                    <a:bodyPr/>
                    <a:lstStyle/>
                    <a:p>
                      <a:r>
                        <a:rPr lang="en-GB" sz="1600" b="1"/>
                        <a:t>AO3 – Record </a:t>
                      </a:r>
                    </a:p>
                  </a:txBody>
                  <a:tcPr>
                    <a:solidFill>
                      <a:schemeClr val="bg1">
                        <a:lumMod val="65000"/>
                      </a:schemeClr>
                    </a:solidFill>
                  </a:tcPr>
                </a:tc>
                <a:tc>
                  <a:txBody>
                    <a:bodyPr/>
                    <a:lstStyle/>
                    <a:p>
                      <a:r>
                        <a:rPr lang="en-GB" sz="1600" b="1"/>
                        <a:t>AO4 – Present </a:t>
                      </a:r>
                    </a:p>
                  </a:txBody>
                  <a:tcPr>
                    <a:solidFill>
                      <a:schemeClr val="bg1">
                        <a:lumMod val="65000"/>
                      </a:schemeClr>
                    </a:solidFill>
                  </a:tcPr>
                </a:tc>
                <a:extLst>
                  <a:ext uri="{0D108BD9-81ED-4DB2-BD59-A6C34878D82A}">
                    <a16:rowId xmlns:a16="http://schemas.microsoft.com/office/drawing/2014/main" val="2939849063"/>
                  </a:ext>
                </a:extLst>
              </a:tr>
              <a:tr h="392337">
                <a:tc>
                  <a:txBody>
                    <a:bodyPr/>
                    <a:lstStyle/>
                    <a:p>
                      <a:r>
                        <a:rPr lang="en-GB" sz="1600" b="1" dirty="0"/>
                        <a:t>Mind-Map </a:t>
                      </a:r>
                    </a:p>
                    <a:p>
                      <a:r>
                        <a:rPr lang="en-GB" sz="1600" dirty="0"/>
                        <a:t>Written / doodles A3 map of theme: People who influence you</a:t>
                      </a:r>
                    </a:p>
                  </a:txBody>
                  <a:tcPr>
                    <a:solidFill>
                      <a:schemeClr val="bg1">
                        <a:lumMod val="85000"/>
                      </a:schemeClr>
                    </a:solidFill>
                  </a:tcPr>
                </a:tc>
                <a:tc rowSpan="5">
                  <a:txBody>
                    <a:bodyPr/>
                    <a:lstStyle/>
                    <a:p>
                      <a:endParaRPr lang="en-GB" sz="1600" dirty="0"/>
                    </a:p>
                  </a:txBody>
                  <a:tcPr>
                    <a:solidFill>
                      <a:schemeClr val="bg1"/>
                    </a:solidFill>
                  </a:tcPr>
                </a:tc>
                <a:tc rowSpan="3">
                  <a:txBody>
                    <a:bodyPr/>
                    <a:lstStyle/>
                    <a:p>
                      <a:endParaRPr lang="en-GB" sz="1600" dirty="0"/>
                    </a:p>
                  </a:txBody>
                  <a:tcPr>
                    <a:solidFill>
                      <a:schemeClr val="bg1"/>
                    </a:solidFill>
                  </a:tcPr>
                </a:tc>
                <a:tc rowSpan="9">
                  <a:txBody>
                    <a:bodyPr/>
                    <a:lstStyle/>
                    <a:p>
                      <a:endParaRPr lang="en-GB" sz="1600"/>
                    </a:p>
                  </a:txBody>
                  <a:tcPr>
                    <a:solidFill>
                      <a:schemeClr val="bg1"/>
                    </a:solidFill>
                  </a:tcPr>
                </a:tc>
                <a:extLst>
                  <a:ext uri="{0D108BD9-81ED-4DB2-BD59-A6C34878D82A}">
                    <a16:rowId xmlns:a16="http://schemas.microsoft.com/office/drawing/2014/main" val="68643681"/>
                  </a:ext>
                </a:extLst>
              </a:tr>
              <a:tr h="392337">
                <a:tc>
                  <a:txBody>
                    <a:bodyPr/>
                    <a:lstStyle/>
                    <a:p>
                      <a:r>
                        <a:rPr lang="en-GB" sz="1600" b="1" dirty="0"/>
                        <a:t>Mood-Board </a:t>
                      </a:r>
                    </a:p>
                    <a:p>
                      <a:r>
                        <a:rPr lang="en-GB" sz="1600" dirty="0"/>
                        <a:t>Secondary and Primary source A3 visual map of theme: People who influence you</a:t>
                      </a:r>
                    </a:p>
                  </a:txBody>
                  <a:tcPr>
                    <a:solidFill>
                      <a:schemeClr val="bg1">
                        <a:lumMod val="85000"/>
                      </a:schemeClr>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1043870497"/>
                  </a:ext>
                </a:extLst>
              </a:tr>
              <a:tr h="533764">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600" b="1" dirty="0"/>
                        <a:t>Artist Research </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600" dirty="0"/>
                        <a:t>A3 page including images / fact-file / description / opinion and theme links / analysis </a:t>
                      </a:r>
                    </a:p>
                  </a:txBody>
                  <a:tcPr>
                    <a:solidFill>
                      <a:schemeClr val="bg1">
                        <a:lumMod val="85000"/>
                      </a:schemeClr>
                    </a:solidFill>
                  </a:tcPr>
                </a:tc>
                <a:tc vMerge="1">
                  <a:txBody>
                    <a:bodyPr/>
                    <a:lstStyle/>
                    <a:p>
                      <a:endParaRPr lang="en-GB" sz="1600"/>
                    </a:p>
                  </a:txBody>
                  <a:tcPr>
                    <a:solidFill>
                      <a:schemeClr val="bg1"/>
                    </a:solidFill>
                  </a:tcPr>
                </a:tc>
                <a:tc vMerge="1">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dirty="0"/>
                    </a:p>
                  </a:txBody>
                  <a:tcPr>
                    <a:solidFill>
                      <a:schemeClr val="bg1">
                        <a:lumMod val="85000"/>
                      </a:schemeClr>
                    </a:solidFill>
                  </a:tcPr>
                </a:tc>
                <a:tc vMerge="1">
                  <a:txBody>
                    <a:bodyPr/>
                    <a:lstStyle/>
                    <a:p>
                      <a:endParaRPr lang="en-GB" sz="1600"/>
                    </a:p>
                  </a:txBody>
                  <a:tcPr>
                    <a:solidFill>
                      <a:schemeClr val="bg1"/>
                    </a:solidFill>
                  </a:tcPr>
                </a:tc>
                <a:extLst>
                  <a:ext uri="{0D108BD9-81ED-4DB2-BD59-A6C34878D82A}">
                    <a16:rowId xmlns:a16="http://schemas.microsoft.com/office/drawing/2014/main" val="701246790"/>
                  </a:ext>
                </a:extLst>
              </a:tr>
              <a:tr h="392337">
                <a:tc rowSpan="8">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dirty="0"/>
                    </a:p>
                  </a:txBody>
                  <a:tcPr>
                    <a:solidFill>
                      <a:schemeClr val="bg1"/>
                    </a:solidFill>
                  </a:tcPr>
                </a:tc>
                <a:tc vMerge="1">
                  <a:txBody>
                    <a:bodyPr/>
                    <a:lstStyle/>
                    <a:p>
                      <a:endParaRPr lang="en-GB" sz="16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600" b="1" dirty="0"/>
                        <a:t>Personal Objects </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600" b="0" dirty="0"/>
                        <a:t>Collect images suitable for the silhouette workshop below </a:t>
                      </a:r>
                    </a:p>
                  </a:txBody>
                  <a:tcPr>
                    <a:solidFill>
                      <a:schemeClr val="bg1">
                        <a:lumMod val="85000"/>
                      </a:schemeClr>
                    </a:solidFill>
                  </a:tcPr>
                </a:tc>
                <a:tc vMerge="1">
                  <a:txBody>
                    <a:bodyPr/>
                    <a:lstStyle/>
                    <a:p>
                      <a:endParaRPr lang="en-GB" sz="1600"/>
                    </a:p>
                  </a:txBody>
                  <a:tcPr>
                    <a:solidFill>
                      <a:schemeClr val="bg1"/>
                    </a:solidFill>
                  </a:tcPr>
                </a:tc>
                <a:extLst>
                  <a:ext uri="{0D108BD9-81ED-4DB2-BD59-A6C34878D82A}">
                    <a16:rowId xmlns:a16="http://schemas.microsoft.com/office/drawing/2014/main" val="918417443"/>
                  </a:ext>
                </a:extLst>
              </a:tr>
              <a:tr h="525303">
                <a:tc vMerge="1">
                  <a:txBody>
                    <a:bodyPr/>
                    <a:lstStyle/>
                    <a:p>
                      <a:endParaRPr lang="en-GB" sz="1600" dirty="0"/>
                    </a:p>
                  </a:txBody>
                  <a:tcPr>
                    <a:solidFill>
                      <a:schemeClr val="bg1"/>
                    </a:solidFill>
                  </a:tcPr>
                </a:tc>
                <a:tc vMerge="1">
                  <a:txBody>
                    <a:bodyPr/>
                    <a:lstStyle/>
                    <a:p>
                      <a:endParaRPr lang="en-GB"/>
                    </a:p>
                  </a:txBody>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600" b="1" dirty="0"/>
                        <a:t>Silhouette </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600" dirty="0"/>
                        <a:t>Using the work of Gio </a:t>
                      </a:r>
                      <a:r>
                        <a:rPr lang="en-GB" sz="1600" dirty="0" err="1"/>
                        <a:t>Swaby</a:t>
                      </a:r>
                      <a:r>
                        <a:rPr lang="en-GB" sz="1600" dirty="0"/>
                        <a:t> as an influence, explore silhouettes of relevant / symbolic objects on </a:t>
                      </a:r>
                      <a:r>
                        <a:rPr lang="en-GB" sz="1600" dirty="0" err="1"/>
                        <a:t>Photopea</a:t>
                      </a:r>
                      <a:r>
                        <a:rPr lang="en-GB" sz="1600" dirty="0"/>
                        <a:t> (digital design)</a:t>
                      </a:r>
                    </a:p>
                  </a:txBody>
                  <a:tcPr>
                    <a:solidFill>
                      <a:schemeClr val="bg1">
                        <a:lumMod val="85000"/>
                      </a:schemeClr>
                    </a:solidFill>
                  </a:tcPr>
                </a:tc>
                <a:tc vMerge="1">
                  <a:txBody>
                    <a:bodyPr/>
                    <a:lstStyle/>
                    <a:p>
                      <a:endParaRPr lang="en-GB"/>
                    </a:p>
                  </a:txBody>
                  <a:tcPr/>
                </a:tc>
                <a:extLst>
                  <a:ext uri="{0D108BD9-81ED-4DB2-BD59-A6C34878D82A}">
                    <a16:rowId xmlns:a16="http://schemas.microsoft.com/office/drawing/2014/main" val="3222607483"/>
                  </a:ext>
                </a:extLst>
              </a:tr>
              <a:tr h="392337">
                <a:tc vMerge="1">
                  <a:txBody>
                    <a:bodyPr/>
                    <a:lstStyle/>
                    <a:p>
                      <a:endParaRPr lang="en-GB" sz="1600"/>
                    </a:p>
                  </a:txBody>
                  <a:tcPr>
                    <a:solidFill>
                      <a:schemeClr val="bg1"/>
                    </a:solidFill>
                  </a:tcPr>
                </a:tc>
                <a:tc>
                  <a:txBody>
                    <a:bodyPr/>
                    <a:lstStyle/>
                    <a:p>
                      <a:r>
                        <a:rPr lang="en-GB" sz="1600" b="1" dirty="0"/>
                        <a:t>Swatching </a:t>
                      </a:r>
                    </a:p>
                    <a:p>
                      <a:r>
                        <a:rPr lang="en-GB" sz="1600" dirty="0"/>
                        <a:t>Use an important image to create a digitally </a:t>
                      </a:r>
                      <a:r>
                        <a:rPr lang="en-GB" sz="1600" dirty="0" err="1"/>
                        <a:t>swatched</a:t>
                      </a:r>
                      <a:r>
                        <a:rPr lang="en-GB" sz="1600" dirty="0"/>
                        <a:t> palette (meaningful colours to use moving forward)</a:t>
                      </a:r>
                    </a:p>
                  </a:txBody>
                  <a:tcPr>
                    <a:solidFill>
                      <a:schemeClr val="bg1">
                        <a:lumMod val="85000"/>
                      </a:schemeClr>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dirty="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907884241"/>
                  </a:ext>
                </a:extLst>
              </a:tr>
              <a:tr h="535804">
                <a:tc vMerge="1">
                  <a:txBody>
                    <a:bodyPr/>
                    <a:lstStyle/>
                    <a:p>
                      <a:endParaRPr lang="en-GB" sz="1600"/>
                    </a:p>
                  </a:txBody>
                  <a:tcPr>
                    <a:solidFill>
                      <a:schemeClr val="bg1"/>
                    </a:solidFill>
                  </a:tcPr>
                </a:tc>
                <a:tc>
                  <a:txBody>
                    <a:bodyPr/>
                    <a:lstStyle/>
                    <a:p>
                      <a:endParaRPr lang="en-GB" sz="1600" dirty="0">
                        <a:solidFill>
                          <a:schemeClr val="tx1"/>
                        </a:solidFill>
                      </a:endParaRPr>
                    </a:p>
                  </a:txBody>
                  <a:tcPr>
                    <a:solidFill>
                      <a:schemeClr val="bg1"/>
                    </a:solidFill>
                  </a:tcPr>
                </a:tc>
                <a:tc>
                  <a:txBody>
                    <a:bodyPr/>
                    <a:lstStyle/>
                    <a:p>
                      <a:r>
                        <a:rPr lang="en-GB" sz="1600" b="1" dirty="0" err="1"/>
                        <a:t>Cartoonise</a:t>
                      </a:r>
                      <a:r>
                        <a:rPr lang="en-GB" sz="1600" b="1" dirty="0"/>
                        <a:t> </a:t>
                      </a:r>
                    </a:p>
                    <a:p>
                      <a:r>
                        <a:rPr lang="en-GB" sz="1600" dirty="0"/>
                        <a:t>Using the line portraiture of Picasso as an influence, create cartoon style images using digital media </a:t>
                      </a:r>
                    </a:p>
                  </a:txBody>
                  <a:tcPr>
                    <a:solidFill>
                      <a:schemeClr val="bg1">
                        <a:lumMod val="85000"/>
                      </a:schemeClr>
                    </a:solidFill>
                  </a:tcPr>
                </a:tc>
                <a:tc vMerge="1">
                  <a:txBody>
                    <a:bodyPr/>
                    <a:lstStyle/>
                    <a:p>
                      <a:endParaRPr lang="en-GB" sz="1600"/>
                    </a:p>
                  </a:txBody>
                  <a:tcPr>
                    <a:solidFill>
                      <a:schemeClr val="bg1"/>
                    </a:solidFill>
                  </a:tcPr>
                </a:tc>
                <a:extLst>
                  <a:ext uri="{0D108BD9-81ED-4DB2-BD59-A6C34878D82A}">
                    <a16:rowId xmlns:a16="http://schemas.microsoft.com/office/drawing/2014/main" val="1390075441"/>
                  </a:ext>
                </a:extLst>
              </a:tr>
              <a:tr h="413795">
                <a:tc vMerge="1">
                  <a:txBody>
                    <a:bodyPr/>
                    <a:lstStyle/>
                    <a:p>
                      <a:endParaRPr lang="en-GB" sz="1600"/>
                    </a:p>
                  </a:txBody>
                  <a:tcPr>
                    <a:solidFill>
                      <a:schemeClr val="bg1"/>
                    </a:solidFill>
                  </a:tcPr>
                </a:tc>
                <a:tc>
                  <a:txBody>
                    <a:bodyPr/>
                    <a:lstStyle/>
                    <a:p>
                      <a:r>
                        <a:rPr lang="en-GB" sz="1600" b="1" dirty="0">
                          <a:solidFill>
                            <a:schemeClr val="tx1"/>
                          </a:solidFill>
                        </a:rPr>
                        <a:t>Colour &amp; Stitch Practice</a:t>
                      </a:r>
                    </a:p>
                    <a:p>
                      <a:r>
                        <a:rPr lang="en-GB" sz="1600" dirty="0">
                          <a:solidFill>
                            <a:schemeClr val="tx1"/>
                          </a:solidFill>
                        </a:rPr>
                        <a:t>Using the work of Basquiat and </a:t>
                      </a:r>
                      <a:r>
                        <a:rPr lang="en-GB" sz="1600" dirty="0" err="1">
                          <a:solidFill>
                            <a:schemeClr val="tx1"/>
                          </a:solidFill>
                        </a:rPr>
                        <a:t>Risquez</a:t>
                      </a:r>
                      <a:r>
                        <a:rPr lang="en-GB" sz="1600" dirty="0">
                          <a:solidFill>
                            <a:schemeClr val="tx1"/>
                          </a:solidFill>
                        </a:rPr>
                        <a:t> as influence explore the use of mixed media in a layered response</a:t>
                      </a:r>
                    </a:p>
                  </a:txBody>
                  <a:tcPr>
                    <a:solidFill>
                      <a:schemeClr val="bg1">
                        <a:lumMod val="85000"/>
                      </a:schemeClr>
                    </a:solidFill>
                  </a:tcPr>
                </a:tc>
                <a:tc rowSpan="4">
                  <a:txBody>
                    <a:bodyPr/>
                    <a:lstStyle/>
                    <a:p>
                      <a:endParaRPr lang="en-GB" sz="1600" dirty="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2811369258"/>
                  </a:ext>
                </a:extLst>
              </a:tr>
              <a:tr h="392337">
                <a:tc vMerge="1">
                  <a:txBody>
                    <a:bodyPr/>
                    <a:lstStyle/>
                    <a:p>
                      <a:endParaRPr lang="en-GB" sz="1600"/>
                    </a:p>
                  </a:txBody>
                  <a:tcPr>
                    <a:solidFill>
                      <a:schemeClr val="bg1"/>
                    </a:solidFill>
                  </a:tcPr>
                </a:tc>
                <a:tc>
                  <a:txBody>
                    <a:bodyPr/>
                    <a:lstStyle/>
                    <a:p>
                      <a:r>
                        <a:rPr lang="en-GB" sz="1600" b="1" dirty="0"/>
                        <a:t>Final Piece Plan </a:t>
                      </a:r>
                    </a:p>
                    <a:p>
                      <a:r>
                        <a:rPr lang="en-GB" sz="1600" dirty="0"/>
                        <a:t>Detailed method / kit list / drawn and labelled plan to aid final outcome </a:t>
                      </a:r>
                    </a:p>
                  </a:txBody>
                  <a:tcPr>
                    <a:solidFill>
                      <a:schemeClr val="bg1">
                        <a:lumMod val="85000"/>
                      </a:schemeClr>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2127122663"/>
                  </a:ext>
                </a:extLst>
              </a:tr>
              <a:tr h="382284">
                <a:tc vMerge="1">
                  <a:txBody>
                    <a:bodyPr/>
                    <a:lstStyle/>
                    <a:p>
                      <a:endParaRPr lang="en-GB" sz="1600"/>
                    </a:p>
                  </a:txBody>
                  <a:tcPr>
                    <a:solidFill>
                      <a:schemeClr val="bg1"/>
                    </a:solidFill>
                  </a:tcPr>
                </a:tc>
                <a:tc rowSpan="2">
                  <a:txBody>
                    <a:bodyPr/>
                    <a:lstStyle/>
                    <a:p>
                      <a:endParaRPr lang="en-GB" sz="1600"/>
                    </a:p>
                  </a:txBody>
                  <a:tcPr>
                    <a:solidFill>
                      <a:schemeClr val="bg1"/>
                    </a:solidFill>
                  </a:tcPr>
                </a:tc>
                <a:tc vMerge="1">
                  <a:txBody>
                    <a:bodyPr/>
                    <a:lstStyle/>
                    <a:p>
                      <a:endParaRPr lang="en-GB" sz="1600"/>
                    </a:p>
                  </a:txBody>
                  <a:tcPr>
                    <a:solidFill>
                      <a:schemeClr val="bg1"/>
                    </a:solidFill>
                  </a:tcPr>
                </a:tc>
                <a:tc>
                  <a:txBody>
                    <a:bodyPr/>
                    <a:lstStyle/>
                    <a:p>
                      <a:r>
                        <a:rPr lang="en-GB" sz="1600" b="1" dirty="0"/>
                        <a:t>Final Piece </a:t>
                      </a:r>
                    </a:p>
                    <a:p>
                      <a:r>
                        <a:rPr lang="en-GB" sz="1600" dirty="0"/>
                        <a:t>Portrait made using chosen skills from project and linking the work of professionals </a:t>
                      </a:r>
                    </a:p>
                  </a:txBody>
                  <a:tcPr>
                    <a:solidFill>
                      <a:schemeClr val="bg1">
                        <a:lumMod val="85000"/>
                      </a:schemeClr>
                    </a:solidFill>
                  </a:tcPr>
                </a:tc>
                <a:extLst>
                  <a:ext uri="{0D108BD9-81ED-4DB2-BD59-A6C34878D82A}">
                    <a16:rowId xmlns:a16="http://schemas.microsoft.com/office/drawing/2014/main" val="442226753"/>
                  </a:ext>
                </a:extLst>
              </a:tr>
              <a:tr h="354716">
                <a:tc vMerge="1">
                  <a:txBody>
                    <a:bodyPr/>
                    <a:lstStyle/>
                    <a:p>
                      <a:endParaRPr lang="en-GB" sz="1600"/>
                    </a:p>
                  </a:txBody>
                  <a:tcPr>
                    <a:solidFill>
                      <a:schemeClr val="bg1"/>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tc>
                  <a:txBody>
                    <a:bodyPr/>
                    <a:lstStyle/>
                    <a:p>
                      <a:r>
                        <a:rPr lang="en-GB" sz="1600" b="1" dirty="0"/>
                        <a:t>Evaluation </a:t>
                      </a:r>
                    </a:p>
                    <a:p>
                      <a:r>
                        <a:rPr lang="en-GB" sz="1600" dirty="0"/>
                        <a:t>Written account of the project detailing tasks and learning </a:t>
                      </a:r>
                    </a:p>
                  </a:txBody>
                  <a:tcPr>
                    <a:solidFill>
                      <a:schemeClr val="bg1">
                        <a:lumMod val="85000"/>
                      </a:schemeClr>
                    </a:solidFill>
                  </a:tcPr>
                </a:tc>
                <a:extLst>
                  <a:ext uri="{0D108BD9-81ED-4DB2-BD59-A6C34878D82A}">
                    <a16:rowId xmlns:a16="http://schemas.microsoft.com/office/drawing/2014/main" val="4284838449"/>
                  </a:ext>
                </a:extLst>
              </a:tr>
            </a:tbl>
          </a:graphicData>
        </a:graphic>
      </p:graphicFrame>
      <p:pic>
        <p:nvPicPr>
          <p:cNvPr id="5" name="Picture 4">
            <a:extLst>
              <a:ext uri="{FF2B5EF4-FFF2-40B4-BE49-F238E27FC236}">
                <a16:creationId xmlns:a16="http://schemas.microsoft.com/office/drawing/2014/main" id="{46DA0CDE-6B48-C727-7862-EF3331D93BDA}"/>
              </a:ext>
            </a:extLst>
          </p:cNvPr>
          <p:cNvPicPr>
            <a:picLocks noChangeAspect="1"/>
          </p:cNvPicPr>
          <p:nvPr/>
        </p:nvPicPr>
        <p:blipFill>
          <a:blip r:embed="rId11"/>
          <a:stretch>
            <a:fillRect/>
          </a:stretch>
        </p:blipFill>
        <p:spPr>
          <a:xfrm>
            <a:off x="9090364" y="1520196"/>
            <a:ext cx="1492303" cy="1492303"/>
          </a:xfrm>
          <a:prstGeom prst="rect">
            <a:avLst/>
          </a:prstGeom>
        </p:spPr>
      </p:pic>
    </p:spTree>
    <p:extLst>
      <p:ext uri="{BB962C8B-B14F-4D97-AF65-F5344CB8AC3E}">
        <p14:creationId xmlns:p14="http://schemas.microsoft.com/office/powerpoint/2010/main" val="4032476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3903C0A2-C801-4116-9732-DDC795FE048E}"/>
              </a:ext>
            </a:extLst>
          </p:cNvPr>
          <p:cNvSpPr/>
          <p:nvPr/>
        </p:nvSpPr>
        <p:spPr>
          <a:xfrm>
            <a:off x="408562" y="6220185"/>
            <a:ext cx="11374876" cy="902392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9943BB2C-229E-4D77-A9B2-D3AECDC9BC61}"/>
              </a:ext>
            </a:extLst>
          </p:cNvPr>
          <p:cNvSpPr/>
          <p:nvPr/>
        </p:nvSpPr>
        <p:spPr>
          <a:xfrm>
            <a:off x="408562" y="350201"/>
            <a:ext cx="11342451" cy="5671105"/>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436269" y="466931"/>
            <a:ext cx="9465947" cy="14777181"/>
          </a:xfrm>
        </p:spPr>
        <p:txBody>
          <a:bodyPr>
            <a:normAutofit fontScale="85000" lnSpcReduction="20000"/>
          </a:bodyPr>
          <a:lstStyle/>
          <a:p>
            <a:pPr marL="0" indent="0" algn="ctr">
              <a:buNone/>
            </a:pPr>
            <a:r>
              <a:rPr lang="en-GB" sz="2000" dirty="0">
                <a:latin typeface="Impact" panose="020B0806030902050204" pitchFamily="34" charset="0"/>
              </a:rPr>
              <a:t>Year 9 (GCSE Taster Project): Skin, Fur, Feather, Scales: Intent</a:t>
            </a:r>
          </a:p>
          <a:p>
            <a:pPr marL="0" indent="0">
              <a:buNone/>
            </a:pPr>
            <a:r>
              <a:rPr lang="en-GB" sz="1700" b="1" u="sng" dirty="0">
                <a:latin typeface="Arial Nova" panose="020B0504020202020204" pitchFamily="34" charset="0"/>
              </a:rPr>
              <a:t>Specialist Subject:</a:t>
            </a:r>
            <a:r>
              <a:rPr lang="en-GB" sz="1700" b="1" dirty="0">
                <a:latin typeface="Arial Nova" panose="020B0504020202020204" pitchFamily="34" charset="0"/>
              </a:rPr>
              <a:t> Textiles</a:t>
            </a:r>
          </a:p>
          <a:p>
            <a:pPr marL="0" indent="0">
              <a:buNone/>
            </a:pPr>
            <a:r>
              <a:rPr lang="en-GB" sz="1700" b="1" u="sng" dirty="0">
                <a:latin typeface="Arial Nova" panose="020B0504020202020204" pitchFamily="34" charset="0"/>
              </a:rPr>
              <a:t>Knowledge / Skills / Understanding Acquired:</a:t>
            </a:r>
          </a:p>
          <a:p>
            <a:pPr marL="0" indent="0">
              <a:buNone/>
            </a:pPr>
            <a:r>
              <a:rPr lang="en-GB" sz="1700" b="1" dirty="0">
                <a:latin typeface="Arial Nova" panose="020B0504020202020204" pitchFamily="34" charset="0"/>
              </a:rPr>
              <a:t>AO1 – </a:t>
            </a:r>
            <a:r>
              <a:rPr lang="en-GB" sz="1700" dirty="0">
                <a:latin typeface="Arial Nova" panose="020B0504020202020204" pitchFamily="34" charset="0"/>
              </a:rPr>
              <a:t>Develop ideas through investigations, demonstrating basic critical understanding of sources</a:t>
            </a:r>
          </a:p>
          <a:p>
            <a:pPr marL="0" indent="0">
              <a:buNone/>
            </a:pPr>
            <a:r>
              <a:rPr lang="en-GB" sz="1700" b="1" dirty="0">
                <a:latin typeface="Arial Nova" panose="020B0504020202020204" pitchFamily="34" charset="0"/>
              </a:rPr>
              <a:t>AO2 – </a:t>
            </a:r>
            <a:r>
              <a:rPr lang="en-GB" sz="1700" dirty="0">
                <a:latin typeface="Arial Nova" panose="020B0504020202020204" pitchFamily="34" charset="0"/>
              </a:rPr>
              <a:t>Refine work by exploring practical ideas safely. Develop independence and skill across oil pastel transfer, mono printing, batik, and digital image manipulation </a:t>
            </a:r>
          </a:p>
          <a:p>
            <a:pPr marL="0" indent="0">
              <a:buNone/>
            </a:pPr>
            <a:r>
              <a:rPr lang="en-GB" sz="1700" b="1" dirty="0">
                <a:latin typeface="Arial Nova" panose="020B0504020202020204" pitchFamily="34" charset="0"/>
              </a:rPr>
              <a:t>AO3 – </a:t>
            </a:r>
            <a:r>
              <a:rPr lang="en-GB" sz="1700" dirty="0">
                <a:latin typeface="Arial Nova" panose="020B0504020202020204" pitchFamily="34" charset="0"/>
              </a:rPr>
              <a:t>Record observational studies using layered specialist techniques: rub print, press print, screen print. - accurately recording the use of surface pattern. Accurately explore the work of a professional in a practical response</a:t>
            </a:r>
          </a:p>
          <a:p>
            <a:pPr marL="0" indent="0">
              <a:buNone/>
            </a:pPr>
            <a:r>
              <a:rPr lang="en-GB" sz="1700" b="1" dirty="0">
                <a:latin typeface="Arial Nova" panose="020B0504020202020204" pitchFamily="34" charset="0"/>
              </a:rPr>
              <a:t>AO4 – </a:t>
            </a:r>
            <a:r>
              <a:rPr lang="en-GB" sz="1700" dirty="0">
                <a:latin typeface="Arial Nova" panose="020B0504020202020204" pitchFamily="34" charset="0"/>
              </a:rPr>
              <a:t>Present a personal and meaningful response that realises intentions and demonstrates understanding of working as a professional designer in a surface pattern product mock-up</a:t>
            </a:r>
            <a:endParaRPr lang="en-GB" sz="1700" b="1" dirty="0">
              <a:latin typeface="Arial Nova" panose="020B0504020202020204" pitchFamily="34" charset="0"/>
            </a:endParaRPr>
          </a:p>
          <a:p>
            <a:pPr marL="0" indent="0">
              <a:buNone/>
            </a:pPr>
            <a:r>
              <a:rPr lang="en-GB" sz="1700" b="1" u="sng" dirty="0">
                <a:latin typeface="Arial Nova" panose="020B0504020202020204" pitchFamily="34" charset="0"/>
              </a:rPr>
              <a:t>Links to Previous Study:</a:t>
            </a:r>
          </a:p>
          <a:p>
            <a:pPr marL="0" indent="0">
              <a:buNone/>
            </a:pPr>
            <a:r>
              <a:rPr lang="en-GB" sz="1700" dirty="0">
                <a:latin typeface="Arial Nova" panose="020B0604020202020204" pitchFamily="34" charset="0"/>
              </a:rPr>
              <a:t>During the previous Y9 project pupils will have developed skills using more unpredictable specialist tools in order to develop a confident explorative approach – they will use this increased independence to explore a range of targeted workshops furthering their specialist printing skills and knowledge of professional practice. ADT projects at Limehurst aim to develop confidence, working structures, practical skills, and interest. As we by now know pupils strengths and areas for development well, we are able to provide further stretch and challenge with a targeted approach, and offer support for a personal and independent project looking towards in-depth GCSE study. </a:t>
            </a:r>
          </a:p>
          <a:p>
            <a:pPr marL="0" indent="0">
              <a:buNone/>
            </a:pPr>
            <a:r>
              <a:rPr lang="en-GB" sz="1700" b="1" u="sng" dirty="0">
                <a:latin typeface="Arial Nova" panose="020B0504020202020204" pitchFamily="34" charset="0"/>
              </a:rPr>
              <a:t>Links to Future Study and the Wider World: </a:t>
            </a:r>
          </a:p>
          <a:p>
            <a:pPr marL="0" indent="0">
              <a:buNone/>
            </a:pPr>
            <a:r>
              <a:rPr lang="en-GB" sz="1700" dirty="0">
                <a:latin typeface="Arial Nova" panose="020B0504020202020204" pitchFamily="34" charset="0"/>
              </a:rPr>
              <a:t>After developing a range of advanced practical skills during Y9, pupils make a choice of specialist area to join for KS4 (or not!) They develop key-skills required for GCSE, with a focus on building confident working practices across the AO’s. Key employability / transferable skills include:  Critical thinking skills, Cognitive flexibility, and Aspiration. We also study a range of ADT professionals during this project and link them to our own practice using in-depth analytical skills.  </a:t>
            </a:r>
          </a:p>
          <a:p>
            <a:pPr marL="0" indent="0" algn="ctr">
              <a:buNone/>
            </a:pPr>
            <a:endParaRPr lang="en-GB" sz="1200" b="1" dirty="0">
              <a:latin typeface="Arial Nova" panose="020B0504020202020204" pitchFamily="34" charset="0"/>
            </a:endParaRPr>
          </a:p>
          <a:p>
            <a:pPr marL="0" indent="0" algn="ctr">
              <a:buNone/>
            </a:pPr>
            <a:endParaRPr lang="en-GB" sz="1200" b="1" dirty="0">
              <a:latin typeface="Arial Nova" panose="020B0504020202020204" pitchFamily="34" charset="0"/>
            </a:endParaRPr>
          </a:p>
          <a:p>
            <a:pPr marL="0" indent="0" algn="ctr">
              <a:buNone/>
            </a:pPr>
            <a:r>
              <a:rPr lang="en-GB" sz="2000" dirty="0">
                <a:latin typeface="Impact" panose="020B0806030902050204" pitchFamily="34" charset="0"/>
              </a:rPr>
              <a:t>Skin, Fur, Feather, Scales: Implementation </a:t>
            </a:r>
          </a:p>
          <a:p>
            <a:pPr marL="0" indent="0">
              <a:buNone/>
            </a:pPr>
            <a:r>
              <a:rPr lang="en-GB" sz="1700" b="1" u="sng" dirty="0">
                <a:latin typeface="Arial Nova" panose="020B0504020202020204" pitchFamily="34" charset="0"/>
              </a:rPr>
              <a:t>Number of Lessons:</a:t>
            </a:r>
            <a:r>
              <a:rPr lang="en-GB" sz="1700" dirty="0">
                <a:solidFill>
                  <a:srgbClr val="FF0000"/>
                </a:solidFill>
                <a:latin typeface="Arial Nova" panose="020B0504020202020204" pitchFamily="34" charset="0"/>
              </a:rPr>
              <a:t> </a:t>
            </a:r>
            <a:r>
              <a:rPr lang="en-GB" sz="1700" dirty="0">
                <a:latin typeface="Arial Nova" panose="020B0504020202020204" pitchFamily="34" charset="0"/>
              </a:rPr>
              <a:t>24 lessons / 8 weeks (A Band) 30 lessons / 10 weeks (B Band)</a:t>
            </a:r>
          </a:p>
          <a:p>
            <a:pPr marL="0" indent="0">
              <a:buNone/>
            </a:pPr>
            <a:r>
              <a:rPr lang="en-GB" sz="1700" b="1" u="sng" dirty="0">
                <a:latin typeface="Arial Nova" panose="020B0504020202020204" pitchFamily="34" charset="0"/>
              </a:rPr>
              <a:t>Sequence of Lessons </a:t>
            </a: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r>
              <a:rPr lang="en-GB" sz="1700" b="1" u="sng" dirty="0">
                <a:latin typeface="Arial Nova" panose="020B0504020202020204" pitchFamily="34" charset="0"/>
              </a:rPr>
              <a:t>Main Resources:</a:t>
            </a:r>
          </a:p>
          <a:p>
            <a:pPr marL="0" indent="0">
              <a:buNone/>
            </a:pPr>
            <a:r>
              <a:rPr lang="en-GB" sz="1700" dirty="0">
                <a:latin typeface="Arial Nova" panose="020B0504020202020204" pitchFamily="34" charset="0"/>
              </a:rPr>
              <a:t>PowerPoint / Exemplar work (Teacher and Peer – Various levels) / Analysis Frame / Artist laminates / Skin, Fur, Feather, Scales laminates / Evaluation support </a:t>
            </a:r>
          </a:p>
          <a:p>
            <a:pPr marL="0" indent="0">
              <a:buNone/>
            </a:pPr>
            <a:r>
              <a:rPr lang="en-GB" sz="1700" b="1" u="sng" dirty="0">
                <a:latin typeface="Arial Nova" panose="020B0504020202020204" pitchFamily="34" charset="0"/>
              </a:rPr>
              <a:t>Methods of Assessment:</a:t>
            </a:r>
          </a:p>
          <a:p>
            <a:pPr marL="0" indent="0">
              <a:buNone/>
            </a:pPr>
            <a:r>
              <a:rPr lang="en-GB" sz="1700" dirty="0">
                <a:latin typeface="Arial Nova" panose="020B0504020202020204" pitchFamily="34" charset="0"/>
              </a:rPr>
              <a:t>A3 grey front sheet with grading, feedback, targets, built in DIRT, and re-grades – This is a mixture of Teacher / Self / Peer assessment with plenty of 1:1 opportunities mirroring KS4 / 5 ‘Critique’ style tutor appointments </a:t>
            </a:r>
          </a:p>
          <a:p>
            <a:pPr marL="0" indent="0">
              <a:buNone/>
            </a:pPr>
            <a:r>
              <a:rPr lang="en-GB" sz="1700" b="1" u="sng" dirty="0">
                <a:latin typeface="Arial Nova" panose="020B0504020202020204" pitchFamily="34" charset="0"/>
              </a:rPr>
              <a:t>Use of assessment Results:</a:t>
            </a:r>
          </a:p>
          <a:p>
            <a:pPr marL="0" indent="0">
              <a:buNone/>
            </a:pPr>
            <a:r>
              <a:rPr lang="en-GB" sz="1700" dirty="0">
                <a:latin typeface="Arial Nova" panose="020B0504020202020204" pitchFamily="34" charset="0"/>
              </a:rPr>
              <a:t>Updated on Go4Schools / Recorded on above sheet for pupil use / Added on class RAG tracker to pin-point areas of most impact / Pin-Pointing key areas of development and strength for GCSE study / </a:t>
            </a:r>
            <a:r>
              <a:rPr lang="en-GB" sz="1800" dirty="0">
                <a:latin typeface="Arial Nova" panose="020B0504020202020204" pitchFamily="34" charset="0"/>
              </a:rPr>
              <a:t>Added to folder which rotates as communication to all ADT areas</a:t>
            </a:r>
            <a:endParaRPr lang="en-GB" sz="1700" dirty="0">
              <a:latin typeface="Arial Nova" panose="020B0504020202020204" pitchFamily="34" charset="0"/>
            </a:endParaRPr>
          </a:p>
        </p:txBody>
      </p:sp>
      <p:sp>
        <p:nvSpPr>
          <p:cNvPr id="6" name="TextBox 5">
            <a:extLst>
              <a:ext uri="{FF2B5EF4-FFF2-40B4-BE49-F238E27FC236}">
                <a16:creationId xmlns:a16="http://schemas.microsoft.com/office/drawing/2014/main" id="{100D8A88-E9F7-433E-890B-C37DCFEE1EC1}"/>
              </a:ext>
            </a:extLst>
          </p:cNvPr>
          <p:cNvSpPr txBox="1"/>
          <p:nvPr/>
        </p:nvSpPr>
        <p:spPr>
          <a:xfrm>
            <a:off x="-299148" y="15367405"/>
            <a:ext cx="2448964" cy="748795"/>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Navigating ADT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black"/>
                </a:solidFill>
                <a:effectLst/>
                <a:uLnTx/>
                <a:uFillTx/>
                <a:latin typeface="Impact" panose="020B0806030902050204" pitchFamily="34" charset="0"/>
                <a:ea typeface="+mn-ea"/>
                <a:cs typeface="+mn-cs"/>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3"/>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4"/>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5"/>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6"/>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7"/>
          <a:srcRect t="16701" b="12155"/>
          <a:stretch/>
        </p:blipFill>
        <p:spPr>
          <a:xfrm rot="5400000">
            <a:off x="7304876" y="2664952"/>
            <a:ext cx="7519735" cy="2254512"/>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8">
            <a:clrChange>
              <a:clrFrom>
                <a:srgbClr val="FFFFFF"/>
              </a:clrFrom>
              <a:clrTo>
                <a:srgbClr val="FFFFFF">
                  <a:alpha val="0"/>
                </a:srgbClr>
              </a:clrTo>
            </a:clrChange>
          </a:blip>
          <a:srcRect b="9167"/>
          <a:stretch/>
        </p:blipFill>
        <p:spPr>
          <a:xfrm>
            <a:off x="11064743" y="709177"/>
            <a:ext cx="707095" cy="621065"/>
          </a:xfrm>
          <a:prstGeom prst="rect">
            <a:avLst/>
          </a:prstGeom>
        </p:spPr>
      </p:pic>
      <p:pic>
        <p:nvPicPr>
          <p:cNvPr id="22" name="Picture 21">
            <a:extLst>
              <a:ext uri="{FF2B5EF4-FFF2-40B4-BE49-F238E27FC236}">
                <a16:creationId xmlns:a16="http://schemas.microsoft.com/office/drawing/2014/main" id="{CB729412-91D3-4745-8116-A56E12BD3D42}"/>
              </a:ext>
            </a:extLst>
          </p:cNvPr>
          <p:cNvPicPr>
            <a:picLocks noChangeAspect="1"/>
          </p:cNvPicPr>
          <p:nvPr/>
        </p:nvPicPr>
        <p:blipFill rotWithShape="1">
          <a:blip r:embed="rId7"/>
          <a:srcRect t="16701" b="12155"/>
          <a:stretch/>
        </p:blipFill>
        <p:spPr>
          <a:xfrm rot="16200000" flipV="1">
            <a:off x="7188828" y="10279850"/>
            <a:ext cx="7751833" cy="2254511"/>
          </a:xfrm>
          <a:prstGeom prst="rect">
            <a:avLst/>
          </a:prstGeom>
        </p:spPr>
      </p:pic>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1061112" y="13798387"/>
            <a:ext cx="831764" cy="730566"/>
          </a:xfrm>
          <a:prstGeom prst="rect">
            <a:avLst/>
          </a:prstGeom>
        </p:spPr>
      </p:pic>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11160820" y="6587722"/>
            <a:ext cx="831764" cy="730566"/>
          </a:xfrm>
          <a:prstGeom prst="rect">
            <a:avLst/>
          </a:prstGeom>
        </p:spPr>
      </p:pic>
      <p:pic>
        <p:nvPicPr>
          <p:cNvPr id="2" name="Picture 1">
            <a:extLst>
              <a:ext uri="{FF2B5EF4-FFF2-40B4-BE49-F238E27FC236}">
                <a16:creationId xmlns:a16="http://schemas.microsoft.com/office/drawing/2014/main" id="{05F681E9-C3CD-4F3F-91F2-6141AE937BE5}"/>
              </a:ext>
            </a:extLst>
          </p:cNvPr>
          <p:cNvPicPr>
            <a:picLocks noChangeAspect="1"/>
          </p:cNvPicPr>
          <p:nvPr/>
        </p:nvPicPr>
        <p:blipFill>
          <a:blip r:embed="rId11"/>
          <a:stretch>
            <a:fillRect/>
          </a:stretch>
        </p:blipFill>
        <p:spPr>
          <a:xfrm>
            <a:off x="8706182" y="127798"/>
            <a:ext cx="1492303" cy="1492303"/>
          </a:xfrm>
          <a:prstGeom prst="rect">
            <a:avLst/>
          </a:prstGeom>
        </p:spPr>
      </p:pic>
      <p:graphicFrame>
        <p:nvGraphicFramePr>
          <p:cNvPr id="23" name="Table 22">
            <a:extLst>
              <a:ext uri="{FF2B5EF4-FFF2-40B4-BE49-F238E27FC236}">
                <a16:creationId xmlns:a16="http://schemas.microsoft.com/office/drawing/2014/main" id="{A6F58D75-1AFB-4EA2-81F1-F4B72E3C2F2B}"/>
              </a:ext>
            </a:extLst>
          </p:cNvPr>
          <p:cNvGraphicFramePr>
            <a:graphicFrameLocks noGrp="1"/>
          </p:cNvGraphicFramePr>
          <p:nvPr>
            <p:extLst>
              <p:ext uri="{D42A27DB-BD31-4B8C-83A1-F6EECF244321}">
                <p14:modId xmlns:p14="http://schemas.microsoft.com/office/powerpoint/2010/main" val="2277620680"/>
              </p:ext>
            </p:extLst>
          </p:nvPr>
        </p:nvGraphicFramePr>
        <p:xfrm>
          <a:off x="579107" y="7473118"/>
          <a:ext cx="11302300" cy="4832594"/>
        </p:xfrm>
        <a:graphic>
          <a:graphicData uri="http://schemas.openxmlformats.org/drawingml/2006/table">
            <a:tbl>
              <a:tblPr firstRow="1" bandRow="1">
                <a:tableStyleId>{5940675A-B579-460E-94D1-54222C63F5DA}</a:tableStyleId>
              </a:tblPr>
              <a:tblGrid>
                <a:gridCol w="2825575">
                  <a:extLst>
                    <a:ext uri="{9D8B030D-6E8A-4147-A177-3AD203B41FA5}">
                      <a16:colId xmlns:a16="http://schemas.microsoft.com/office/drawing/2014/main" val="860903560"/>
                    </a:ext>
                  </a:extLst>
                </a:gridCol>
                <a:gridCol w="2825575">
                  <a:extLst>
                    <a:ext uri="{9D8B030D-6E8A-4147-A177-3AD203B41FA5}">
                      <a16:colId xmlns:a16="http://schemas.microsoft.com/office/drawing/2014/main" val="966298568"/>
                    </a:ext>
                  </a:extLst>
                </a:gridCol>
                <a:gridCol w="2825575">
                  <a:extLst>
                    <a:ext uri="{9D8B030D-6E8A-4147-A177-3AD203B41FA5}">
                      <a16:colId xmlns:a16="http://schemas.microsoft.com/office/drawing/2014/main" val="3462729128"/>
                    </a:ext>
                  </a:extLst>
                </a:gridCol>
                <a:gridCol w="2825575">
                  <a:extLst>
                    <a:ext uri="{9D8B030D-6E8A-4147-A177-3AD203B41FA5}">
                      <a16:colId xmlns:a16="http://schemas.microsoft.com/office/drawing/2014/main" val="3955469802"/>
                    </a:ext>
                  </a:extLst>
                </a:gridCol>
              </a:tblGrid>
              <a:tr h="371738">
                <a:tc>
                  <a:txBody>
                    <a:bodyPr/>
                    <a:lstStyle/>
                    <a:p>
                      <a:r>
                        <a:rPr lang="en-GB" sz="1600" b="1"/>
                        <a:t>AO1 – Develop </a:t>
                      </a:r>
                    </a:p>
                  </a:txBody>
                  <a:tcPr>
                    <a:solidFill>
                      <a:schemeClr val="bg1">
                        <a:lumMod val="65000"/>
                      </a:schemeClr>
                    </a:solidFill>
                  </a:tcPr>
                </a:tc>
                <a:tc>
                  <a:txBody>
                    <a:bodyPr/>
                    <a:lstStyle/>
                    <a:p>
                      <a:r>
                        <a:rPr lang="en-GB" sz="1600" b="1"/>
                        <a:t>AO2 – Refine</a:t>
                      </a:r>
                    </a:p>
                  </a:txBody>
                  <a:tcPr>
                    <a:solidFill>
                      <a:schemeClr val="bg1">
                        <a:lumMod val="65000"/>
                      </a:schemeClr>
                    </a:solidFill>
                  </a:tcPr>
                </a:tc>
                <a:tc>
                  <a:txBody>
                    <a:bodyPr/>
                    <a:lstStyle/>
                    <a:p>
                      <a:r>
                        <a:rPr lang="en-GB" sz="1600" b="1"/>
                        <a:t>AO3 – Record </a:t>
                      </a:r>
                    </a:p>
                  </a:txBody>
                  <a:tcPr>
                    <a:solidFill>
                      <a:schemeClr val="bg1">
                        <a:lumMod val="65000"/>
                      </a:schemeClr>
                    </a:solidFill>
                  </a:tcPr>
                </a:tc>
                <a:tc>
                  <a:txBody>
                    <a:bodyPr/>
                    <a:lstStyle/>
                    <a:p>
                      <a:r>
                        <a:rPr lang="en-GB" sz="1600" b="1"/>
                        <a:t>AO4 – Present </a:t>
                      </a:r>
                    </a:p>
                  </a:txBody>
                  <a:tcPr>
                    <a:solidFill>
                      <a:schemeClr val="bg1">
                        <a:lumMod val="65000"/>
                      </a:schemeClr>
                    </a:solidFill>
                  </a:tcPr>
                </a:tc>
                <a:extLst>
                  <a:ext uri="{0D108BD9-81ED-4DB2-BD59-A6C34878D82A}">
                    <a16:rowId xmlns:a16="http://schemas.microsoft.com/office/drawing/2014/main" val="2939849063"/>
                  </a:ext>
                </a:extLst>
              </a:tr>
              <a:tr h="371738">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600" dirty="0">
                          <a:solidFill>
                            <a:schemeClr val="tx1"/>
                          </a:solidFill>
                        </a:rPr>
                        <a:t>Mind-Map </a:t>
                      </a:r>
                    </a:p>
                  </a:txBody>
                  <a:tcPr>
                    <a:solidFill>
                      <a:schemeClr val="bg1">
                        <a:lumMod val="85000"/>
                      </a:schemeClr>
                    </a:solidFill>
                  </a:tcPr>
                </a:tc>
                <a:tc rowSpan="6">
                  <a:txBody>
                    <a:bodyPr/>
                    <a:lstStyle/>
                    <a:p>
                      <a:endParaRPr lang="en-GB" sz="1600"/>
                    </a:p>
                  </a:txBody>
                  <a:tcPr>
                    <a:solidFill>
                      <a:schemeClr val="bg1"/>
                    </a:solidFill>
                  </a:tcPr>
                </a:tc>
                <a:tc rowSpan="3">
                  <a:txBody>
                    <a:bodyPr/>
                    <a:lstStyle/>
                    <a:p>
                      <a:endParaRPr lang="en-GB" sz="1600"/>
                    </a:p>
                  </a:txBody>
                  <a:tcPr>
                    <a:solidFill>
                      <a:schemeClr val="bg1"/>
                    </a:solidFill>
                  </a:tcPr>
                </a:tc>
                <a:tc rowSpan="10">
                  <a:txBody>
                    <a:bodyPr/>
                    <a:lstStyle/>
                    <a:p>
                      <a:endParaRPr lang="en-GB" sz="1600"/>
                    </a:p>
                  </a:txBody>
                  <a:tcPr>
                    <a:solidFill>
                      <a:schemeClr val="bg1"/>
                    </a:solidFill>
                  </a:tcPr>
                </a:tc>
                <a:extLst>
                  <a:ext uri="{0D108BD9-81ED-4DB2-BD59-A6C34878D82A}">
                    <a16:rowId xmlns:a16="http://schemas.microsoft.com/office/drawing/2014/main" val="1319977377"/>
                  </a:ext>
                </a:extLst>
              </a:tr>
              <a:tr h="371738">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600">
                          <a:solidFill>
                            <a:schemeClr val="tx1"/>
                          </a:solidFill>
                        </a:rPr>
                        <a:t>Mood-Board</a:t>
                      </a:r>
                    </a:p>
                  </a:txBody>
                  <a:tcPr>
                    <a:solidFill>
                      <a:schemeClr val="bg1">
                        <a:lumMod val="85000"/>
                      </a:schemeClr>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2124570631"/>
                  </a:ext>
                </a:extLst>
              </a:tr>
              <a:tr h="371738">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600">
                          <a:solidFill>
                            <a:schemeClr val="tx1"/>
                          </a:solidFill>
                        </a:rPr>
                        <a:t>Artist Description and Analysis</a:t>
                      </a:r>
                    </a:p>
                  </a:txBody>
                  <a:tcPr>
                    <a:solidFill>
                      <a:schemeClr val="bg1">
                        <a:lumMod val="85000"/>
                      </a:schemeClr>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68643681"/>
                  </a:ext>
                </a:extLst>
              </a:tr>
              <a:tr h="371738">
                <a:tc rowSpan="9">
                  <a:txBody>
                    <a:bodyPr/>
                    <a:lstStyle/>
                    <a:p>
                      <a:endParaRPr lang="en-GB" sz="1600"/>
                    </a:p>
                  </a:txBody>
                  <a:tcPr>
                    <a:solidFill>
                      <a:schemeClr val="bg1"/>
                    </a:solidFill>
                  </a:tcPr>
                </a:tc>
                <a:tc vMerge="1">
                  <a:txBody>
                    <a:bodyPr/>
                    <a:lstStyle/>
                    <a:p>
                      <a:endParaRPr lang="en-GB" sz="16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600" dirty="0">
                          <a:solidFill>
                            <a:schemeClr val="tx1"/>
                          </a:solidFill>
                        </a:rPr>
                        <a:t>Skin Study</a:t>
                      </a:r>
                    </a:p>
                  </a:txBody>
                  <a:tcPr>
                    <a:solidFill>
                      <a:schemeClr val="bg1">
                        <a:lumMod val="85000"/>
                      </a:schemeClr>
                    </a:solidFill>
                  </a:tcPr>
                </a:tc>
                <a:tc vMerge="1">
                  <a:txBody>
                    <a:bodyPr/>
                    <a:lstStyle/>
                    <a:p>
                      <a:endParaRPr lang="en-GB" sz="1600"/>
                    </a:p>
                  </a:txBody>
                  <a:tcPr>
                    <a:solidFill>
                      <a:schemeClr val="bg1"/>
                    </a:solidFill>
                  </a:tcPr>
                </a:tc>
                <a:extLst>
                  <a:ext uri="{0D108BD9-81ED-4DB2-BD59-A6C34878D82A}">
                    <a16:rowId xmlns:a16="http://schemas.microsoft.com/office/drawing/2014/main" val="1043870497"/>
                  </a:ext>
                </a:extLst>
              </a:tr>
              <a:tr h="371738">
                <a:tc vMerge="1">
                  <a:txBody>
                    <a:bodyPr/>
                    <a:lstStyle/>
                    <a:p>
                      <a:endParaRPr lang="en-GB" sz="1600"/>
                    </a:p>
                  </a:txBody>
                  <a:tcPr>
                    <a:solidFill>
                      <a:schemeClr val="bg1"/>
                    </a:solidFill>
                  </a:tcPr>
                </a:tc>
                <a:tc vMerge="1">
                  <a:txBody>
                    <a:bodyPr/>
                    <a:lstStyle/>
                    <a:p>
                      <a:endParaRPr lang="en-GB" sz="16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600" dirty="0">
                          <a:solidFill>
                            <a:schemeClr val="tx1"/>
                          </a:solidFill>
                        </a:rPr>
                        <a:t>Scales Study</a:t>
                      </a:r>
                    </a:p>
                  </a:txBody>
                  <a:tcPr>
                    <a:solidFill>
                      <a:schemeClr val="bg1">
                        <a:lumMod val="85000"/>
                      </a:schemeClr>
                    </a:solidFill>
                  </a:tcPr>
                </a:tc>
                <a:tc vMerge="1">
                  <a:txBody>
                    <a:bodyPr/>
                    <a:lstStyle/>
                    <a:p>
                      <a:endParaRPr lang="en-GB" sz="1600"/>
                    </a:p>
                  </a:txBody>
                  <a:tcPr>
                    <a:solidFill>
                      <a:schemeClr val="bg1"/>
                    </a:solidFill>
                  </a:tcPr>
                </a:tc>
                <a:extLst>
                  <a:ext uri="{0D108BD9-81ED-4DB2-BD59-A6C34878D82A}">
                    <a16:rowId xmlns:a16="http://schemas.microsoft.com/office/drawing/2014/main" val="701246790"/>
                  </a:ext>
                </a:extLst>
              </a:tr>
              <a:tr h="371738">
                <a:tc vMerge="1">
                  <a:txBody>
                    <a:bodyPr/>
                    <a:lstStyle/>
                    <a:p>
                      <a:endParaRPr lang="en-GB" sz="1600"/>
                    </a:p>
                  </a:txBody>
                  <a:tcPr>
                    <a:solidFill>
                      <a:schemeClr val="bg1"/>
                    </a:solidFill>
                  </a:tcPr>
                </a:tc>
                <a:tc vMerge="1">
                  <a:txBody>
                    <a:bodyPr/>
                    <a:lstStyle/>
                    <a:p>
                      <a:endParaRPr lang="en-GB" sz="16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600" err="1">
                          <a:solidFill>
                            <a:schemeClr val="tx1"/>
                          </a:solidFill>
                        </a:rPr>
                        <a:t>Shamekh</a:t>
                      </a:r>
                      <a:r>
                        <a:rPr lang="en-GB" sz="1600">
                          <a:solidFill>
                            <a:schemeClr val="tx1"/>
                          </a:solidFill>
                        </a:rPr>
                        <a:t> </a:t>
                      </a:r>
                      <a:r>
                        <a:rPr lang="en-GB" sz="1600" err="1">
                          <a:solidFill>
                            <a:schemeClr val="tx1"/>
                          </a:solidFill>
                        </a:rPr>
                        <a:t>Bluwi</a:t>
                      </a:r>
                      <a:r>
                        <a:rPr lang="en-GB" sz="1600">
                          <a:solidFill>
                            <a:schemeClr val="tx1"/>
                          </a:solidFill>
                        </a:rPr>
                        <a:t> Study</a:t>
                      </a:r>
                    </a:p>
                  </a:txBody>
                  <a:tcPr>
                    <a:solidFill>
                      <a:schemeClr val="bg1">
                        <a:lumMod val="85000"/>
                      </a:schemeClr>
                    </a:solidFill>
                  </a:tcPr>
                </a:tc>
                <a:tc vMerge="1">
                  <a:txBody>
                    <a:bodyPr/>
                    <a:lstStyle/>
                    <a:p>
                      <a:endParaRPr lang="en-GB" sz="1600"/>
                    </a:p>
                  </a:txBody>
                  <a:tcPr>
                    <a:solidFill>
                      <a:schemeClr val="bg1"/>
                    </a:solidFill>
                  </a:tcPr>
                </a:tc>
                <a:extLst>
                  <a:ext uri="{0D108BD9-81ED-4DB2-BD59-A6C34878D82A}">
                    <a16:rowId xmlns:a16="http://schemas.microsoft.com/office/drawing/2014/main" val="918417443"/>
                  </a:ext>
                </a:extLst>
              </a:tr>
              <a:tr h="371738">
                <a:tc vMerge="1">
                  <a:txBody>
                    <a:bodyPr/>
                    <a:lstStyle/>
                    <a:p>
                      <a:endParaRPr lang="en-GB" sz="1600"/>
                    </a:p>
                  </a:txBody>
                  <a:tcPr>
                    <a:solidFill>
                      <a:schemeClr val="bg1"/>
                    </a:solidFill>
                  </a:tcPr>
                </a:tc>
                <a:tc>
                  <a:txBody>
                    <a:bodyPr/>
                    <a:lstStyle/>
                    <a:p>
                      <a:r>
                        <a:rPr lang="en-GB" sz="1600" dirty="0">
                          <a:solidFill>
                            <a:schemeClr val="tx1"/>
                          </a:solidFill>
                        </a:rPr>
                        <a:t>Fur Experiment</a:t>
                      </a:r>
                    </a:p>
                  </a:txBody>
                  <a:tcPr>
                    <a:solidFill>
                      <a:schemeClr val="bg1">
                        <a:lumMod val="85000"/>
                      </a:schemeClr>
                    </a:solidFill>
                  </a:tcPr>
                </a:tc>
                <a:tc rowSpan="6">
                  <a:txBody>
                    <a:bodyPr/>
                    <a:lstStyle/>
                    <a:p>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907884241"/>
                  </a:ext>
                </a:extLst>
              </a:tr>
              <a:tr h="371738">
                <a:tc vMerge="1">
                  <a:txBody>
                    <a:bodyPr/>
                    <a:lstStyle/>
                    <a:p>
                      <a:endParaRPr lang="en-GB" sz="1600"/>
                    </a:p>
                  </a:txBody>
                  <a:tcPr>
                    <a:solidFill>
                      <a:schemeClr val="bg1"/>
                    </a:solidFill>
                  </a:tcPr>
                </a:tc>
                <a:tc>
                  <a:txBody>
                    <a:bodyPr/>
                    <a:lstStyle/>
                    <a:p>
                      <a:r>
                        <a:rPr lang="en-GB" sz="1600" dirty="0">
                          <a:solidFill>
                            <a:schemeClr val="tx1"/>
                          </a:solidFill>
                        </a:rPr>
                        <a:t>Feathers Experiment</a:t>
                      </a:r>
                    </a:p>
                  </a:txBody>
                  <a:tcPr>
                    <a:solidFill>
                      <a:schemeClr val="bg1">
                        <a:lumMod val="85000"/>
                      </a:schemeClr>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1390075441"/>
                  </a:ext>
                </a:extLst>
              </a:tr>
              <a:tr h="371738">
                <a:tc vMerge="1">
                  <a:txBody>
                    <a:bodyPr/>
                    <a:lstStyle/>
                    <a:p>
                      <a:endParaRPr lang="en-GB"/>
                    </a:p>
                  </a:txBody>
                  <a:tcPr/>
                </a:tc>
                <a:tc>
                  <a:txBody>
                    <a:bodyPr/>
                    <a:lstStyle/>
                    <a:p>
                      <a:r>
                        <a:rPr lang="en-GB" sz="1600">
                          <a:solidFill>
                            <a:schemeClr val="tx1"/>
                          </a:solidFill>
                        </a:rPr>
                        <a:t>Digital Image Manipulation </a:t>
                      </a:r>
                    </a:p>
                  </a:txBody>
                  <a:tcPr>
                    <a:solidFill>
                      <a:schemeClr val="bg1">
                        <a:lumMod val="85000"/>
                      </a:schemeClr>
                    </a:solidFill>
                  </a:tcPr>
                </a:tc>
                <a:tc vMerge="1">
                  <a:txBody>
                    <a:bodyPr/>
                    <a:lstStyle/>
                    <a:p>
                      <a:endParaRPr lang="en-GB"/>
                    </a:p>
                  </a:txBody>
                  <a:tcPr/>
                </a:tc>
                <a:tc vMerge="1">
                  <a:txBody>
                    <a:bodyPr/>
                    <a:lstStyle/>
                    <a:p>
                      <a:endParaRPr lang="en-GB" sz="1600"/>
                    </a:p>
                  </a:txBody>
                  <a:tcPr>
                    <a:solidFill>
                      <a:schemeClr val="bg1"/>
                    </a:solidFill>
                  </a:tcPr>
                </a:tc>
                <a:extLst>
                  <a:ext uri="{0D108BD9-81ED-4DB2-BD59-A6C34878D82A}">
                    <a16:rowId xmlns:a16="http://schemas.microsoft.com/office/drawing/2014/main" val="3868810453"/>
                  </a:ext>
                </a:extLst>
              </a:tr>
              <a:tr h="371738">
                <a:tc vMerge="1">
                  <a:txBody>
                    <a:bodyPr/>
                    <a:lstStyle/>
                    <a:p>
                      <a:endParaRPr lang="en-GB"/>
                    </a:p>
                  </a:txBody>
                  <a:tcPr/>
                </a:tc>
                <a:tc>
                  <a:txBody>
                    <a:bodyPr/>
                    <a:lstStyle/>
                    <a:p>
                      <a:r>
                        <a:rPr lang="en-GB" sz="1600">
                          <a:solidFill>
                            <a:schemeClr val="tx1"/>
                          </a:solidFill>
                        </a:rPr>
                        <a:t>Final Piece Plan </a:t>
                      </a:r>
                    </a:p>
                  </a:txBody>
                  <a:tcPr>
                    <a:solidFill>
                      <a:schemeClr val="bg1">
                        <a:lumMod val="85000"/>
                      </a:schemeClr>
                    </a:solidFill>
                  </a:tcPr>
                </a:tc>
                <a:tc vMerge="1">
                  <a:txBody>
                    <a:bodyPr/>
                    <a:lstStyle/>
                    <a:p>
                      <a:endParaRPr lang="en-GB"/>
                    </a:p>
                  </a:txBody>
                  <a:tcPr/>
                </a:tc>
                <a:tc vMerge="1">
                  <a:txBody>
                    <a:bodyPr/>
                    <a:lstStyle/>
                    <a:p>
                      <a:endParaRPr lang="en-GB" sz="1600"/>
                    </a:p>
                  </a:txBody>
                  <a:tcPr>
                    <a:solidFill>
                      <a:schemeClr val="bg1"/>
                    </a:solidFill>
                  </a:tcPr>
                </a:tc>
                <a:extLst>
                  <a:ext uri="{0D108BD9-81ED-4DB2-BD59-A6C34878D82A}">
                    <a16:rowId xmlns:a16="http://schemas.microsoft.com/office/drawing/2014/main" val="2649300954"/>
                  </a:ext>
                </a:extLst>
              </a:tr>
              <a:tr h="371738">
                <a:tc vMerge="1">
                  <a:txBody>
                    <a:bodyPr/>
                    <a:lstStyle/>
                    <a:p>
                      <a:endParaRPr lang="en-GB" sz="1600"/>
                    </a:p>
                  </a:txBody>
                  <a:tcPr>
                    <a:solidFill>
                      <a:schemeClr val="bg1"/>
                    </a:solidFill>
                  </a:tcPr>
                </a:tc>
                <a:tc rowSpan="2">
                  <a:txBody>
                    <a:bodyPr/>
                    <a:lstStyle/>
                    <a:p>
                      <a:endParaRPr lang="en-GB" sz="1600"/>
                    </a:p>
                  </a:txBody>
                  <a:tcPr>
                    <a:solidFill>
                      <a:schemeClr val="bg1"/>
                    </a:solidFill>
                  </a:tcPr>
                </a:tc>
                <a:tc vMerge="1">
                  <a:txBody>
                    <a:bodyPr/>
                    <a:lstStyle/>
                    <a:p>
                      <a:endParaRPr lang="en-GB" sz="1600"/>
                    </a:p>
                  </a:txBody>
                  <a:tcPr>
                    <a:solidFill>
                      <a:schemeClr val="bg1"/>
                    </a:solidFill>
                  </a:tcPr>
                </a:tc>
                <a:tc>
                  <a:txBody>
                    <a:bodyPr/>
                    <a:lstStyle/>
                    <a:p>
                      <a:r>
                        <a:rPr lang="en-GB" sz="1600"/>
                        <a:t>Final Piece </a:t>
                      </a:r>
                    </a:p>
                  </a:txBody>
                  <a:tcPr>
                    <a:solidFill>
                      <a:schemeClr val="bg1">
                        <a:lumMod val="85000"/>
                      </a:schemeClr>
                    </a:solidFill>
                  </a:tcPr>
                </a:tc>
                <a:extLst>
                  <a:ext uri="{0D108BD9-81ED-4DB2-BD59-A6C34878D82A}">
                    <a16:rowId xmlns:a16="http://schemas.microsoft.com/office/drawing/2014/main" val="2811369258"/>
                  </a:ext>
                </a:extLst>
              </a:tr>
              <a:tr h="371738">
                <a:tc vMerge="1">
                  <a:txBody>
                    <a:bodyPr/>
                    <a:lstStyle/>
                    <a:p>
                      <a:endParaRPr lang="en-GB" sz="1600"/>
                    </a:p>
                  </a:txBody>
                  <a:tcPr>
                    <a:solidFill>
                      <a:schemeClr val="bg1"/>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tc>
                  <a:txBody>
                    <a:bodyPr/>
                    <a:lstStyle/>
                    <a:p>
                      <a:r>
                        <a:rPr lang="en-GB" sz="1600" dirty="0"/>
                        <a:t>Evaluation </a:t>
                      </a:r>
                    </a:p>
                  </a:txBody>
                  <a:tcPr>
                    <a:solidFill>
                      <a:schemeClr val="bg1">
                        <a:lumMod val="85000"/>
                      </a:schemeClr>
                    </a:solidFill>
                  </a:tcPr>
                </a:tc>
                <a:extLst>
                  <a:ext uri="{0D108BD9-81ED-4DB2-BD59-A6C34878D82A}">
                    <a16:rowId xmlns:a16="http://schemas.microsoft.com/office/drawing/2014/main" val="956873212"/>
                  </a:ext>
                </a:extLst>
              </a:tr>
            </a:tbl>
          </a:graphicData>
        </a:graphic>
      </p:graphicFrame>
      <p:pic>
        <p:nvPicPr>
          <p:cNvPr id="47" name="Graphic 46" descr="Head with gears">
            <a:extLst>
              <a:ext uri="{FF2B5EF4-FFF2-40B4-BE49-F238E27FC236}">
                <a16:creationId xmlns:a16="http://schemas.microsoft.com/office/drawing/2014/main" id="{88FF5273-AF38-48C8-9FD5-45A6B7DAF0DA}"/>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1363761" y="9661799"/>
            <a:ext cx="1385125" cy="1385125"/>
          </a:xfrm>
          <a:prstGeom prst="rect">
            <a:avLst/>
          </a:prstGeom>
        </p:spPr>
      </p:pic>
      <p:pic>
        <p:nvPicPr>
          <p:cNvPr id="45" name="Graphic 44" descr="Puzzle pieces">
            <a:extLst>
              <a:ext uri="{FF2B5EF4-FFF2-40B4-BE49-F238E27FC236}">
                <a16:creationId xmlns:a16="http://schemas.microsoft.com/office/drawing/2014/main" id="{80E75684-27AD-4447-807C-03645CD920E5}"/>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9697037" y="8757863"/>
            <a:ext cx="1946529" cy="1946529"/>
          </a:xfrm>
          <a:prstGeom prst="rect">
            <a:avLst/>
          </a:prstGeom>
        </p:spPr>
      </p:pic>
      <p:pic>
        <p:nvPicPr>
          <p:cNvPr id="41" name="Graphic 40" descr="Sign Language">
            <a:extLst>
              <a:ext uri="{FF2B5EF4-FFF2-40B4-BE49-F238E27FC236}">
                <a16:creationId xmlns:a16="http://schemas.microsoft.com/office/drawing/2014/main" id="{54D1A562-0D49-434D-A30E-9978464D0603}"/>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rot="20080906">
            <a:off x="3984012" y="8104367"/>
            <a:ext cx="1500915" cy="1500915"/>
          </a:xfrm>
          <a:prstGeom prst="rect">
            <a:avLst/>
          </a:prstGeom>
        </p:spPr>
      </p:pic>
      <p:pic>
        <p:nvPicPr>
          <p:cNvPr id="43" name="Graphic 42" descr="Eye">
            <a:extLst>
              <a:ext uri="{FF2B5EF4-FFF2-40B4-BE49-F238E27FC236}">
                <a16:creationId xmlns:a16="http://schemas.microsoft.com/office/drawing/2014/main" id="{25D2D1AB-A971-4CEC-90DB-2AEEE6F922E4}"/>
              </a:ext>
            </a:extLst>
          </p:cNvPr>
          <p:cNvPicPr>
            <a:picLocks noChangeAspect="1"/>
          </p:cNvPicPr>
          <p:nvPr/>
        </p:nvPicPr>
        <p:blipFill>
          <a:blip r:embed="rId18">
            <a:extLst>
              <a:ext uri="{28A0092B-C50C-407E-A947-70E740481C1C}">
                <a14:useLocalDpi xmlns:a14="http://schemas.microsoft.com/office/drawing/2010/main" val="0"/>
              </a:ext>
              <a:ext uri="{96DAC541-7B7A-43D3-8B79-37D633B846F1}">
                <asvg:svgBlip xmlns:asvg="http://schemas.microsoft.com/office/drawing/2016/SVG/main" r:embed="rId19"/>
              </a:ext>
            </a:extLst>
          </a:blip>
          <a:stretch>
            <a:fillRect/>
          </a:stretch>
        </p:blipFill>
        <p:spPr>
          <a:xfrm>
            <a:off x="6905727" y="10354361"/>
            <a:ext cx="1649801" cy="1649801"/>
          </a:xfrm>
          <a:prstGeom prst="rect">
            <a:avLst/>
          </a:prstGeom>
        </p:spPr>
      </p:pic>
      <p:sp>
        <p:nvSpPr>
          <p:cNvPr id="4" name="TextBox 3">
            <a:extLst>
              <a:ext uri="{FF2B5EF4-FFF2-40B4-BE49-F238E27FC236}">
                <a16:creationId xmlns:a16="http://schemas.microsoft.com/office/drawing/2014/main" id="{CAB2B6BB-575D-0EC2-AA3D-E2C4BE1C27B8}"/>
              </a:ext>
            </a:extLst>
          </p:cNvPr>
          <p:cNvSpPr txBox="1"/>
          <p:nvPr/>
        </p:nvSpPr>
        <p:spPr>
          <a:xfrm>
            <a:off x="2000092" y="15326303"/>
            <a:ext cx="1746952" cy="830997"/>
          </a:xfrm>
          <a:prstGeom prst="rect">
            <a:avLst/>
          </a:prstGeom>
          <a:noFill/>
        </p:spPr>
        <p:txBody>
          <a:bodyPr wrap="square" rtlCol="0">
            <a:spAutoFit/>
          </a:bodyPr>
          <a:lstStyle/>
          <a:p>
            <a:r>
              <a:rPr lang="en-GB" sz="1200" dirty="0">
                <a:latin typeface="Arial Nova" panose="020B0504020202020204" pitchFamily="34" charset="0"/>
              </a:rPr>
              <a:t>#FineArt</a:t>
            </a:r>
          </a:p>
          <a:p>
            <a:r>
              <a:rPr lang="en-GB" sz="1200" dirty="0">
                <a:latin typeface="Arial Nova" panose="020B0504020202020204" pitchFamily="34" charset="0"/>
              </a:rPr>
              <a:t>#TextileDesign</a:t>
            </a:r>
          </a:p>
          <a:p>
            <a:r>
              <a:rPr lang="en-GB" sz="1200" dirty="0">
                <a:latin typeface="Arial Nova" panose="020B0504020202020204" pitchFamily="34" charset="0"/>
              </a:rPr>
              <a:t>#3DDesign</a:t>
            </a:r>
          </a:p>
          <a:p>
            <a:r>
              <a:rPr lang="en-GB" sz="1200" dirty="0">
                <a:latin typeface="Arial Nova" panose="020B0504020202020204" pitchFamily="34" charset="0"/>
              </a:rPr>
              <a:t>#Hospitality&amp;Catering</a:t>
            </a:r>
          </a:p>
        </p:txBody>
      </p:sp>
    </p:spTree>
    <p:extLst>
      <p:ext uri="{BB962C8B-B14F-4D97-AF65-F5344CB8AC3E}">
        <p14:creationId xmlns:p14="http://schemas.microsoft.com/office/powerpoint/2010/main" val="763381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9943BB2C-229E-4D77-A9B2-D3AECDC9BC61}"/>
              </a:ext>
            </a:extLst>
          </p:cNvPr>
          <p:cNvSpPr/>
          <p:nvPr/>
        </p:nvSpPr>
        <p:spPr>
          <a:xfrm>
            <a:off x="408562" y="350201"/>
            <a:ext cx="11342451" cy="14923063"/>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450717" y="380321"/>
            <a:ext cx="11342451" cy="15166502"/>
          </a:xfrm>
        </p:spPr>
        <p:txBody>
          <a:bodyPr>
            <a:normAutofit/>
          </a:bodyPr>
          <a:lstStyle/>
          <a:p>
            <a:pPr marL="0" indent="0" algn="ctr">
              <a:buNone/>
            </a:pPr>
            <a:r>
              <a:rPr lang="en-GB" sz="2000">
                <a:latin typeface="Impact" panose="020B0806030902050204" pitchFamily="34" charset="0"/>
              </a:rPr>
              <a:t>Skin, Fur, Feather, Scales: Scheme of Learning </a:t>
            </a:r>
          </a:p>
        </p:txBody>
      </p:sp>
      <p:sp>
        <p:nvSpPr>
          <p:cNvPr id="6" name="TextBox 5">
            <a:extLst>
              <a:ext uri="{FF2B5EF4-FFF2-40B4-BE49-F238E27FC236}">
                <a16:creationId xmlns:a16="http://schemas.microsoft.com/office/drawing/2014/main" id="{100D8A88-E9F7-433E-890B-C37DCFEE1EC1}"/>
              </a:ext>
            </a:extLst>
          </p:cNvPr>
          <p:cNvSpPr txBox="1"/>
          <p:nvPr/>
        </p:nvSpPr>
        <p:spPr>
          <a:xfrm>
            <a:off x="-299148" y="15367405"/>
            <a:ext cx="2448964" cy="748795"/>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Navigating ADT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black"/>
                </a:solidFill>
                <a:effectLst/>
                <a:uLnTx/>
                <a:uFillTx/>
                <a:latin typeface="Impact" panose="020B0806030902050204" pitchFamily="34" charset="0"/>
                <a:ea typeface="+mn-ea"/>
                <a:cs typeface="+mn-cs"/>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3"/>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4"/>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5"/>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6"/>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7"/>
          <a:srcRect t="16701" b="12155"/>
          <a:stretch/>
        </p:blipFill>
        <p:spPr>
          <a:xfrm rot="5400000">
            <a:off x="7304876" y="2664952"/>
            <a:ext cx="7519735" cy="2254512"/>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8">
            <a:clrChange>
              <a:clrFrom>
                <a:srgbClr val="FFFFFF"/>
              </a:clrFrom>
              <a:clrTo>
                <a:srgbClr val="FFFFFF">
                  <a:alpha val="0"/>
                </a:srgbClr>
              </a:clrTo>
            </a:clrChange>
          </a:blip>
          <a:srcRect b="9167"/>
          <a:stretch/>
        </p:blipFill>
        <p:spPr>
          <a:xfrm>
            <a:off x="11064743" y="709177"/>
            <a:ext cx="707095" cy="621065"/>
          </a:xfrm>
          <a:prstGeom prst="rect">
            <a:avLst/>
          </a:prstGeom>
        </p:spPr>
      </p:pic>
      <p:pic>
        <p:nvPicPr>
          <p:cNvPr id="22" name="Picture 21">
            <a:extLst>
              <a:ext uri="{FF2B5EF4-FFF2-40B4-BE49-F238E27FC236}">
                <a16:creationId xmlns:a16="http://schemas.microsoft.com/office/drawing/2014/main" id="{CB729412-91D3-4745-8116-A56E12BD3D42}"/>
              </a:ext>
            </a:extLst>
          </p:cNvPr>
          <p:cNvPicPr>
            <a:picLocks noChangeAspect="1"/>
          </p:cNvPicPr>
          <p:nvPr/>
        </p:nvPicPr>
        <p:blipFill rotWithShape="1">
          <a:blip r:embed="rId7"/>
          <a:srcRect t="16701" b="12155"/>
          <a:stretch/>
        </p:blipFill>
        <p:spPr>
          <a:xfrm rot="16200000" flipV="1">
            <a:off x="7188828" y="10279850"/>
            <a:ext cx="7751833" cy="2254511"/>
          </a:xfrm>
          <a:prstGeom prst="rect">
            <a:avLst/>
          </a:prstGeom>
        </p:spPr>
      </p:pic>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1061112" y="13798387"/>
            <a:ext cx="831764" cy="730566"/>
          </a:xfrm>
          <a:prstGeom prst="rect">
            <a:avLst/>
          </a:prstGeom>
        </p:spPr>
      </p:pic>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11160820" y="6626632"/>
            <a:ext cx="831764" cy="730566"/>
          </a:xfrm>
          <a:prstGeom prst="rect">
            <a:avLst/>
          </a:prstGeom>
        </p:spPr>
      </p:pic>
      <p:graphicFrame>
        <p:nvGraphicFramePr>
          <p:cNvPr id="23" name="Table 22">
            <a:extLst>
              <a:ext uri="{FF2B5EF4-FFF2-40B4-BE49-F238E27FC236}">
                <a16:creationId xmlns:a16="http://schemas.microsoft.com/office/drawing/2014/main" id="{95932FF4-B8A4-409E-BB39-06D2D9757AB4}"/>
              </a:ext>
            </a:extLst>
          </p:cNvPr>
          <p:cNvGraphicFramePr>
            <a:graphicFrameLocks noGrp="1"/>
          </p:cNvGraphicFramePr>
          <p:nvPr>
            <p:extLst>
              <p:ext uri="{D42A27DB-BD31-4B8C-83A1-F6EECF244321}">
                <p14:modId xmlns:p14="http://schemas.microsoft.com/office/powerpoint/2010/main" val="4238608980"/>
              </p:ext>
            </p:extLst>
          </p:nvPr>
        </p:nvGraphicFramePr>
        <p:xfrm>
          <a:off x="632562" y="782001"/>
          <a:ext cx="10298727" cy="14331903"/>
        </p:xfrm>
        <a:graphic>
          <a:graphicData uri="http://schemas.openxmlformats.org/drawingml/2006/table">
            <a:tbl>
              <a:tblPr firstRow="1" bandRow="1">
                <a:tableStyleId>{5940675A-B579-460E-94D1-54222C63F5DA}</a:tableStyleId>
              </a:tblPr>
              <a:tblGrid>
                <a:gridCol w="2591641">
                  <a:extLst>
                    <a:ext uri="{9D8B030D-6E8A-4147-A177-3AD203B41FA5}">
                      <a16:colId xmlns:a16="http://schemas.microsoft.com/office/drawing/2014/main" val="860903560"/>
                    </a:ext>
                  </a:extLst>
                </a:gridCol>
                <a:gridCol w="2612572">
                  <a:extLst>
                    <a:ext uri="{9D8B030D-6E8A-4147-A177-3AD203B41FA5}">
                      <a16:colId xmlns:a16="http://schemas.microsoft.com/office/drawing/2014/main" val="966298568"/>
                    </a:ext>
                  </a:extLst>
                </a:gridCol>
                <a:gridCol w="2547257">
                  <a:extLst>
                    <a:ext uri="{9D8B030D-6E8A-4147-A177-3AD203B41FA5}">
                      <a16:colId xmlns:a16="http://schemas.microsoft.com/office/drawing/2014/main" val="3462729128"/>
                    </a:ext>
                  </a:extLst>
                </a:gridCol>
                <a:gridCol w="2547257">
                  <a:extLst>
                    <a:ext uri="{9D8B030D-6E8A-4147-A177-3AD203B41FA5}">
                      <a16:colId xmlns:a16="http://schemas.microsoft.com/office/drawing/2014/main" val="3955469802"/>
                    </a:ext>
                  </a:extLst>
                </a:gridCol>
              </a:tblGrid>
              <a:tr h="321284">
                <a:tc>
                  <a:txBody>
                    <a:bodyPr/>
                    <a:lstStyle/>
                    <a:p>
                      <a:r>
                        <a:rPr lang="en-GB" sz="1600" b="1"/>
                        <a:t>AO1 – Develop </a:t>
                      </a:r>
                    </a:p>
                  </a:txBody>
                  <a:tcPr>
                    <a:solidFill>
                      <a:schemeClr val="bg1">
                        <a:lumMod val="65000"/>
                      </a:schemeClr>
                    </a:solidFill>
                  </a:tcPr>
                </a:tc>
                <a:tc>
                  <a:txBody>
                    <a:bodyPr/>
                    <a:lstStyle/>
                    <a:p>
                      <a:r>
                        <a:rPr lang="en-GB" sz="1600" b="1"/>
                        <a:t>AO2 – Refine</a:t>
                      </a:r>
                    </a:p>
                  </a:txBody>
                  <a:tcPr>
                    <a:solidFill>
                      <a:schemeClr val="bg1">
                        <a:lumMod val="65000"/>
                      </a:schemeClr>
                    </a:solidFill>
                  </a:tcPr>
                </a:tc>
                <a:tc>
                  <a:txBody>
                    <a:bodyPr/>
                    <a:lstStyle/>
                    <a:p>
                      <a:r>
                        <a:rPr lang="en-GB" sz="1600" b="1"/>
                        <a:t>AO3 – Record </a:t>
                      </a:r>
                    </a:p>
                  </a:txBody>
                  <a:tcPr>
                    <a:solidFill>
                      <a:schemeClr val="bg1">
                        <a:lumMod val="65000"/>
                      </a:schemeClr>
                    </a:solidFill>
                  </a:tcPr>
                </a:tc>
                <a:tc>
                  <a:txBody>
                    <a:bodyPr/>
                    <a:lstStyle/>
                    <a:p>
                      <a:r>
                        <a:rPr lang="en-GB" sz="1600" b="1"/>
                        <a:t>AO4 – Present </a:t>
                      </a:r>
                    </a:p>
                  </a:txBody>
                  <a:tcPr>
                    <a:solidFill>
                      <a:schemeClr val="bg1">
                        <a:lumMod val="65000"/>
                      </a:schemeClr>
                    </a:solidFill>
                  </a:tcPr>
                </a:tc>
                <a:extLst>
                  <a:ext uri="{0D108BD9-81ED-4DB2-BD59-A6C34878D82A}">
                    <a16:rowId xmlns:a16="http://schemas.microsoft.com/office/drawing/2014/main" val="2939849063"/>
                  </a:ext>
                </a:extLst>
              </a:tr>
              <a:tr h="744796">
                <a:tc>
                  <a:txBody>
                    <a:bodyPr/>
                    <a:lstStyle/>
                    <a:p>
                      <a:r>
                        <a:rPr lang="en-GB" sz="1500" b="1"/>
                        <a:t>Mind-Map </a:t>
                      </a:r>
                    </a:p>
                    <a:p>
                      <a:r>
                        <a:rPr lang="en-GB" sz="1500"/>
                        <a:t>Written / doodles A3 map of theme: Self Identity</a:t>
                      </a:r>
                    </a:p>
                  </a:txBody>
                  <a:tcPr>
                    <a:solidFill>
                      <a:schemeClr val="bg1">
                        <a:lumMod val="85000"/>
                      </a:schemeClr>
                    </a:solidFill>
                  </a:tcPr>
                </a:tc>
                <a:tc rowSpan="7">
                  <a:txBody>
                    <a:bodyPr/>
                    <a:lstStyle/>
                    <a:p>
                      <a:endParaRPr lang="en-GB" sz="1500"/>
                    </a:p>
                  </a:txBody>
                  <a:tcPr>
                    <a:solidFill>
                      <a:schemeClr val="bg1"/>
                    </a:solidFill>
                  </a:tcPr>
                </a:tc>
                <a:tc rowSpan="4">
                  <a:txBody>
                    <a:bodyPr/>
                    <a:lstStyle/>
                    <a:p>
                      <a:endParaRPr lang="en-GB" sz="1500"/>
                    </a:p>
                  </a:txBody>
                  <a:tcPr>
                    <a:solidFill>
                      <a:schemeClr val="bg1"/>
                    </a:solidFill>
                  </a:tcPr>
                </a:tc>
                <a:tc rowSpan="11">
                  <a:txBody>
                    <a:bodyPr/>
                    <a:lstStyle/>
                    <a:p>
                      <a:endParaRPr lang="en-GB" sz="1500"/>
                    </a:p>
                  </a:txBody>
                  <a:tcPr>
                    <a:solidFill>
                      <a:schemeClr val="bg1"/>
                    </a:solidFill>
                  </a:tcPr>
                </a:tc>
                <a:extLst>
                  <a:ext uri="{0D108BD9-81ED-4DB2-BD59-A6C34878D82A}">
                    <a16:rowId xmlns:a16="http://schemas.microsoft.com/office/drawing/2014/main" val="1319977377"/>
                  </a:ext>
                </a:extLst>
              </a:tr>
              <a:tr h="963853">
                <a:tc>
                  <a:txBody>
                    <a:bodyPr/>
                    <a:lstStyle/>
                    <a:p>
                      <a:r>
                        <a:rPr lang="en-GB" sz="1500" b="1" dirty="0"/>
                        <a:t>Mood-Board</a:t>
                      </a:r>
                    </a:p>
                    <a:p>
                      <a:r>
                        <a:rPr lang="en-GB" sz="1500" dirty="0"/>
                        <a:t>Secondary and Primary source A3 visual map of theme: Self Identity </a:t>
                      </a:r>
                    </a:p>
                  </a:txBody>
                  <a:tcPr>
                    <a:solidFill>
                      <a:schemeClr val="bg1">
                        <a:lumMod val="85000"/>
                      </a:schemeClr>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2124570631"/>
                  </a:ext>
                </a:extLst>
              </a:tr>
              <a:tr h="1580377">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500" b="1"/>
                        <a:t>Artist description and analysis </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500"/>
                        <a:t>A3 page including images / description / opinion and  theme links / analysis – focus in on in-depth personal response </a:t>
                      </a:r>
                    </a:p>
                  </a:txBody>
                  <a:tcPr>
                    <a:solidFill>
                      <a:schemeClr val="bg1">
                        <a:lumMod val="85000"/>
                      </a:schemeClr>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68643681"/>
                  </a:ext>
                </a:extLst>
              </a:tr>
              <a:tr h="388597">
                <a:tc rowSpan="10">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500"/>
                    </a:p>
                  </a:txBody>
                  <a:tcPr>
                    <a:solidFill>
                      <a:schemeClr val="bg1"/>
                    </a:solidFill>
                  </a:tcPr>
                </a:tc>
                <a:tc vMerge="1">
                  <a:txBody>
                    <a:bodyPr/>
                    <a:lstStyle/>
                    <a:p>
                      <a:endParaRPr lang="en-GB"/>
                    </a:p>
                  </a:txBody>
                  <a:tcPr/>
                </a:tc>
                <a:tc vMerge="1">
                  <a:txBody>
                    <a:bodyPr/>
                    <a:lstStyle/>
                    <a:p>
                      <a:endParaRPr lang="en-GB" sz="1400"/>
                    </a:p>
                  </a:txBody>
                  <a:tcPr>
                    <a:solidFill>
                      <a:schemeClr val="bg1"/>
                    </a:solidFill>
                  </a:tcPr>
                </a:tc>
                <a:tc vMerge="1">
                  <a:txBody>
                    <a:bodyPr/>
                    <a:lstStyle/>
                    <a:p>
                      <a:endParaRPr lang="en-GB"/>
                    </a:p>
                  </a:txBody>
                  <a:tcPr/>
                </a:tc>
                <a:extLst>
                  <a:ext uri="{0D108BD9-81ED-4DB2-BD59-A6C34878D82A}">
                    <a16:rowId xmlns:a16="http://schemas.microsoft.com/office/drawing/2014/main" val="4124556477"/>
                  </a:ext>
                </a:extLst>
              </a:tr>
              <a:tr h="963853">
                <a:tc vMerge="1">
                  <a:txBody>
                    <a:bodyPr/>
                    <a:lstStyle/>
                    <a:p>
                      <a:endParaRPr lang="en-GB" sz="1400"/>
                    </a:p>
                  </a:txBody>
                  <a:tcPr>
                    <a:solidFill>
                      <a:schemeClr val="bg1"/>
                    </a:solidFill>
                  </a:tcPr>
                </a:tc>
                <a:tc vMerge="1">
                  <a:txBody>
                    <a:bodyPr/>
                    <a:lstStyle/>
                    <a:p>
                      <a:endParaRPr lang="en-GB" sz="16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500" b="1">
                          <a:solidFill>
                            <a:schemeClr val="tx1"/>
                          </a:solidFill>
                        </a:rPr>
                        <a:t>Skin Study</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500">
                          <a:solidFill>
                            <a:schemeClr val="tx1"/>
                          </a:solidFill>
                        </a:rPr>
                        <a:t>Layered press-printing experiment focusing on texture</a:t>
                      </a:r>
                    </a:p>
                  </a:txBody>
                  <a:tcPr>
                    <a:solidFill>
                      <a:schemeClr val="bg1">
                        <a:lumMod val="85000"/>
                      </a:schemeClr>
                    </a:solidFill>
                  </a:tcPr>
                </a:tc>
                <a:tc vMerge="1">
                  <a:txBody>
                    <a:bodyPr/>
                    <a:lstStyle/>
                    <a:p>
                      <a:endParaRPr lang="en-GB" sz="1600"/>
                    </a:p>
                  </a:txBody>
                  <a:tcPr>
                    <a:solidFill>
                      <a:schemeClr val="bg1"/>
                    </a:solidFill>
                  </a:tcPr>
                </a:tc>
                <a:extLst>
                  <a:ext uri="{0D108BD9-81ED-4DB2-BD59-A6C34878D82A}">
                    <a16:rowId xmlns:a16="http://schemas.microsoft.com/office/drawing/2014/main" val="1043870497"/>
                  </a:ext>
                </a:extLst>
              </a:tr>
              <a:tr h="1580377">
                <a:tc vMerge="1">
                  <a:txBody>
                    <a:bodyPr/>
                    <a:lstStyle/>
                    <a:p>
                      <a:endParaRPr lang="en-GB" sz="1600"/>
                    </a:p>
                  </a:txBody>
                  <a:tcPr>
                    <a:solidFill>
                      <a:schemeClr val="bg1"/>
                    </a:solidFill>
                  </a:tcPr>
                </a:tc>
                <a:tc vMerge="1">
                  <a:txBody>
                    <a:bodyPr/>
                    <a:lstStyle/>
                    <a:p>
                      <a:endParaRPr lang="en-GB" sz="16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500" b="1">
                          <a:solidFill>
                            <a:schemeClr val="tx1"/>
                          </a:solidFill>
                        </a:rPr>
                        <a:t>Scales Study</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500">
                          <a:solidFill>
                            <a:schemeClr val="tx1"/>
                          </a:solidFill>
                        </a:rPr>
                        <a:t>Repeat screen-printing study using applique with thermoactivated fibre shapes focusing on intricate cutting and hand embroidery skills </a:t>
                      </a:r>
                    </a:p>
                  </a:txBody>
                  <a:tcPr>
                    <a:solidFill>
                      <a:schemeClr val="bg1">
                        <a:lumMod val="85000"/>
                      </a:schemeClr>
                    </a:solidFill>
                  </a:tcPr>
                </a:tc>
                <a:tc vMerge="1">
                  <a:txBody>
                    <a:bodyPr/>
                    <a:lstStyle/>
                    <a:p>
                      <a:endParaRPr lang="en-GB" sz="1600"/>
                    </a:p>
                  </a:txBody>
                  <a:tcPr>
                    <a:solidFill>
                      <a:schemeClr val="bg1"/>
                    </a:solidFill>
                  </a:tcPr>
                </a:tc>
                <a:extLst>
                  <a:ext uri="{0D108BD9-81ED-4DB2-BD59-A6C34878D82A}">
                    <a16:rowId xmlns:a16="http://schemas.microsoft.com/office/drawing/2014/main" val="701246790"/>
                  </a:ext>
                </a:extLst>
              </a:tr>
              <a:tr h="963853">
                <a:tc vMerge="1">
                  <a:txBody>
                    <a:bodyPr/>
                    <a:lstStyle/>
                    <a:p>
                      <a:endParaRPr lang="en-GB" sz="1600"/>
                    </a:p>
                  </a:txBody>
                  <a:tcPr>
                    <a:solidFill>
                      <a:schemeClr val="bg1"/>
                    </a:solidFill>
                  </a:tcPr>
                </a:tc>
                <a:tc vMerge="1">
                  <a:txBody>
                    <a:bodyPr/>
                    <a:lstStyle/>
                    <a:p>
                      <a:endParaRPr lang="en-GB" sz="16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500" b="1" err="1">
                          <a:solidFill>
                            <a:schemeClr val="tx1"/>
                          </a:solidFill>
                        </a:rPr>
                        <a:t>Shamekh</a:t>
                      </a:r>
                      <a:r>
                        <a:rPr lang="en-GB" sz="1500" b="1">
                          <a:solidFill>
                            <a:schemeClr val="tx1"/>
                          </a:solidFill>
                        </a:rPr>
                        <a:t> </a:t>
                      </a:r>
                      <a:r>
                        <a:rPr lang="en-GB" sz="1500" b="1" err="1">
                          <a:solidFill>
                            <a:schemeClr val="tx1"/>
                          </a:solidFill>
                        </a:rPr>
                        <a:t>Bluwi</a:t>
                      </a:r>
                      <a:r>
                        <a:rPr lang="en-GB" sz="1500" b="1">
                          <a:solidFill>
                            <a:schemeClr val="tx1"/>
                          </a:solidFill>
                        </a:rPr>
                        <a:t> Study</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500">
                          <a:solidFill>
                            <a:schemeClr val="tx1"/>
                          </a:solidFill>
                        </a:rPr>
                        <a:t>Environments experiment using the work of </a:t>
                      </a:r>
                      <a:r>
                        <a:rPr lang="en-GB" sz="1500" err="1">
                          <a:solidFill>
                            <a:schemeClr val="tx1"/>
                          </a:solidFill>
                        </a:rPr>
                        <a:t>Bluwi</a:t>
                      </a:r>
                      <a:r>
                        <a:rPr lang="en-GB" sz="1500">
                          <a:solidFill>
                            <a:schemeClr val="tx1"/>
                          </a:solidFill>
                        </a:rPr>
                        <a:t> as inspiration</a:t>
                      </a:r>
                    </a:p>
                  </a:txBody>
                  <a:tcPr>
                    <a:solidFill>
                      <a:schemeClr val="bg1">
                        <a:lumMod val="85000"/>
                      </a:schemeClr>
                    </a:solidFill>
                  </a:tcPr>
                </a:tc>
                <a:tc vMerge="1">
                  <a:txBody>
                    <a:bodyPr/>
                    <a:lstStyle/>
                    <a:p>
                      <a:endParaRPr lang="en-GB" sz="1600"/>
                    </a:p>
                  </a:txBody>
                  <a:tcPr>
                    <a:solidFill>
                      <a:schemeClr val="bg1"/>
                    </a:solidFill>
                  </a:tcPr>
                </a:tc>
                <a:extLst>
                  <a:ext uri="{0D108BD9-81ED-4DB2-BD59-A6C34878D82A}">
                    <a16:rowId xmlns:a16="http://schemas.microsoft.com/office/drawing/2014/main" val="918417443"/>
                  </a:ext>
                </a:extLst>
              </a:tr>
              <a:tr h="1401968">
                <a:tc vMerge="1">
                  <a:txBody>
                    <a:bodyPr/>
                    <a:lstStyle/>
                    <a:p>
                      <a:endParaRPr lang="en-GB" sz="1600"/>
                    </a:p>
                  </a:txBody>
                  <a:tcPr>
                    <a:solidFill>
                      <a:schemeClr val="bg1"/>
                    </a:solidFill>
                  </a:tcPr>
                </a:tc>
                <a:tc>
                  <a:txBody>
                    <a:bodyPr/>
                    <a:lstStyle/>
                    <a:p>
                      <a:r>
                        <a:rPr lang="en-GB" sz="1500" b="1" dirty="0">
                          <a:solidFill>
                            <a:schemeClr val="tx1"/>
                          </a:solidFill>
                        </a:rPr>
                        <a:t>Fur Experiment</a:t>
                      </a:r>
                    </a:p>
                    <a:p>
                      <a:r>
                        <a:rPr lang="en-GB" sz="1500" b="0" dirty="0">
                          <a:solidFill>
                            <a:schemeClr val="tx1"/>
                          </a:solidFill>
                        </a:rPr>
                        <a:t>Stencil and mono-printing experiment exploring the use of colour mixing and blending effects. Focus on precision and safe use of a craft knife.</a:t>
                      </a:r>
                    </a:p>
                  </a:txBody>
                  <a:tcPr>
                    <a:solidFill>
                      <a:schemeClr val="bg1">
                        <a:lumMod val="85000"/>
                      </a:schemeClr>
                    </a:solidFill>
                  </a:tcPr>
                </a:tc>
                <a:tc rowSpan="6">
                  <a:txBody>
                    <a:bodyPr/>
                    <a:lstStyle/>
                    <a:p>
                      <a:endParaRPr lang="en-GB" sz="15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907884241"/>
                  </a:ext>
                </a:extLst>
              </a:tr>
              <a:tr h="1182911">
                <a:tc vMerge="1">
                  <a:txBody>
                    <a:bodyPr/>
                    <a:lstStyle/>
                    <a:p>
                      <a:endParaRPr lang="en-GB" sz="1600"/>
                    </a:p>
                  </a:txBody>
                  <a:tcPr>
                    <a:solidFill>
                      <a:schemeClr val="bg1"/>
                    </a:solidFill>
                  </a:tcPr>
                </a:tc>
                <a:tc>
                  <a:txBody>
                    <a:bodyPr/>
                    <a:lstStyle/>
                    <a:p>
                      <a:r>
                        <a:rPr lang="en-GB" sz="1500" b="1" dirty="0">
                          <a:solidFill>
                            <a:schemeClr val="tx1"/>
                          </a:solidFill>
                        </a:rPr>
                        <a:t>Feathers Experiment</a:t>
                      </a:r>
                    </a:p>
                    <a:p>
                      <a:r>
                        <a:rPr lang="en-GB" sz="1500" dirty="0">
                          <a:solidFill>
                            <a:schemeClr val="tx1"/>
                          </a:solidFill>
                        </a:rPr>
                        <a:t>Batik experiment with dyeing techniques. Focus on specialist batik and dye-safe working practices</a:t>
                      </a:r>
                    </a:p>
                  </a:txBody>
                  <a:tcPr>
                    <a:solidFill>
                      <a:schemeClr val="bg1">
                        <a:lumMod val="85000"/>
                      </a:schemeClr>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1390075441"/>
                  </a:ext>
                </a:extLst>
              </a:tr>
              <a:tr h="744796">
                <a:tc vMerge="1">
                  <a:txBody>
                    <a:bodyPr/>
                    <a:lstStyle/>
                    <a:p>
                      <a:endParaRPr lang="en-GB"/>
                    </a:p>
                  </a:txBody>
                  <a:tcPr/>
                </a:tc>
                <a:tc>
                  <a:txBody>
                    <a:bodyPr/>
                    <a:lstStyle/>
                    <a:p>
                      <a:r>
                        <a:rPr lang="en-GB" sz="1500" b="1" dirty="0">
                          <a:solidFill>
                            <a:schemeClr val="tx1"/>
                          </a:solidFill>
                        </a:rPr>
                        <a:t>Digital Image Manipulation</a:t>
                      </a:r>
                    </a:p>
                    <a:p>
                      <a:r>
                        <a:rPr lang="en-GB" sz="1500" dirty="0">
                          <a:solidFill>
                            <a:schemeClr val="tx1"/>
                          </a:solidFill>
                        </a:rPr>
                        <a:t>Design generation and final piece prep with situ boards </a:t>
                      </a:r>
                    </a:p>
                  </a:txBody>
                  <a:tcPr>
                    <a:solidFill>
                      <a:schemeClr val="bg1">
                        <a:lumMod val="85000"/>
                      </a:schemeClr>
                    </a:solidFill>
                  </a:tcPr>
                </a:tc>
                <a:tc vMerge="1">
                  <a:txBody>
                    <a:bodyPr/>
                    <a:lstStyle/>
                    <a:p>
                      <a:endParaRPr lang="en-GB"/>
                    </a:p>
                  </a:txBody>
                  <a:tcPr/>
                </a:tc>
                <a:tc vMerge="1">
                  <a:txBody>
                    <a:bodyPr/>
                    <a:lstStyle/>
                    <a:p>
                      <a:endParaRPr lang="en-GB" sz="1600"/>
                    </a:p>
                  </a:txBody>
                  <a:tcPr>
                    <a:solidFill>
                      <a:schemeClr val="bg1"/>
                    </a:solidFill>
                  </a:tcPr>
                </a:tc>
                <a:extLst>
                  <a:ext uri="{0D108BD9-81ED-4DB2-BD59-A6C34878D82A}">
                    <a16:rowId xmlns:a16="http://schemas.microsoft.com/office/drawing/2014/main" val="3868810453"/>
                  </a:ext>
                </a:extLst>
              </a:tr>
              <a:tr h="963853">
                <a:tc vMerge="1">
                  <a:txBody>
                    <a:bodyPr/>
                    <a:lstStyle/>
                    <a:p>
                      <a:endParaRPr lang="en-GB"/>
                    </a:p>
                  </a:txBody>
                  <a:tcPr/>
                </a:tc>
                <a:tc>
                  <a:txBody>
                    <a:bodyPr/>
                    <a:lstStyle/>
                    <a:p>
                      <a:r>
                        <a:rPr lang="en-GB" sz="1500" b="1"/>
                        <a:t>Final Piece Plan </a:t>
                      </a:r>
                    </a:p>
                    <a:p>
                      <a:r>
                        <a:rPr lang="en-GB" sz="1500"/>
                        <a:t>Detailed method / kit list / drawn and labelled plan to aid final outcome </a:t>
                      </a:r>
                    </a:p>
                  </a:txBody>
                  <a:tcPr>
                    <a:solidFill>
                      <a:schemeClr val="bg1">
                        <a:lumMod val="85000"/>
                      </a:schemeClr>
                    </a:solidFill>
                  </a:tcPr>
                </a:tc>
                <a:tc vMerge="1">
                  <a:txBody>
                    <a:bodyPr/>
                    <a:lstStyle/>
                    <a:p>
                      <a:endParaRPr lang="en-GB"/>
                    </a:p>
                  </a:txBody>
                  <a:tcPr/>
                </a:tc>
                <a:tc vMerge="1">
                  <a:txBody>
                    <a:bodyPr/>
                    <a:lstStyle/>
                    <a:p>
                      <a:endParaRPr lang="en-GB" sz="1600"/>
                    </a:p>
                  </a:txBody>
                  <a:tcPr>
                    <a:solidFill>
                      <a:schemeClr val="bg1"/>
                    </a:solidFill>
                  </a:tcPr>
                </a:tc>
                <a:extLst>
                  <a:ext uri="{0D108BD9-81ED-4DB2-BD59-A6C34878D82A}">
                    <a16:rowId xmlns:a16="http://schemas.microsoft.com/office/drawing/2014/main" val="2649300954"/>
                  </a:ext>
                </a:extLst>
              </a:tr>
              <a:tr h="1182911">
                <a:tc vMerge="1">
                  <a:txBody>
                    <a:bodyPr/>
                    <a:lstStyle/>
                    <a:p>
                      <a:endParaRPr lang="en-GB" sz="1600"/>
                    </a:p>
                  </a:txBody>
                  <a:tcPr>
                    <a:solidFill>
                      <a:schemeClr val="bg1"/>
                    </a:solidFill>
                  </a:tcPr>
                </a:tc>
                <a:tc rowSpan="2">
                  <a:txBody>
                    <a:bodyPr/>
                    <a:lstStyle/>
                    <a:p>
                      <a:endParaRPr lang="en-GB" sz="1500"/>
                    </a:p>
                  </a:txBody>
                  <a:tcPr>
                    <a:solidFill>
                      <a:schemeClr val="bg1"/>
                    </a:solidFill>
                  </a:tcPr>
                </a:tc>
                <a:tc vMerge="1">
                  <a:txBody>
                    <a:bodyPr/>
                    <a:lstStyle/>
                    <a:p>
                      <a:endParaRPr lang="en-GB" sz="1600"/>
                    </a:p>
                  </a:txBody>
                  <a:tcPr>
                    <a:solidFill>
                      <a:schemeClr val="bg1"/>
                    </a:solidFill>
                  </a:tcPr>
                </a:tc>
                <a:tc>
                  <a:txBody>
                    <a:bodyPr/>
                    <a:lstStyle/>
                    <a:p>
                      <a:r>
                        <a:rPr lang="en-GB" sz="1500" b="1"/>
                        <a:t>Final Piece </a:t>
                      </a:r>
                    </a:p>
                    <a:p>
                      <a:r>
                        <a:rPr lang="en-GB" sz="1500"/>
                        <a:t>Surface pattern in situ board using combination of skills and imagery developed across project</a:t>
                      </a:r>
                    </a:p>
                  </a:txBody>
                  <a:tcPr>
                    <a:solidFill>
                      <a:schemeClr val="bg1">
                        <a:lumMod val="85000"/>
                      </a:schemeClr>
                    </a:solidFill>
                  </a:tcPr>
                </a:tc>
                <a:extLst>
                  <a:ext uri="{0D108BD9-81ED-4DB2-BD59-A6C34878D82A}">
                    <a16:rowId xmlns:a16="http://schemas.microsoft.com/office/drawing/2014/main" val="2811369258"/>
                  </a:ext>
                </a:extLst>
              </a:tr>
              <a:tr h="937512">
                <a:tc vMerge="1">
                  <a:txBody>
                    <a:bodyPr/>
                    <a:lstStyle/>
                    <a:p>
                      <a:endParaRPr lang="en-GB" sz="1600"/>
                    </a:p>
                  </a:txBody>
                  <a:tcPr>
                    <a:solidFill>
                      <a:schemeClr val="bg1"/>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tc>
                  <a:txBody>
                    <a:bodyPr/>
                    <a:lstStyle/>
                    <a:p>
                      <a:r>
                        <a:rPr lang="en-GB" sz="1500" b="1" dirty="0"/>
                        <a:t>Evaluation </a:t>
                      </a:r>
                    </a:p>
                    <a:p>
                      <a:r>
                        <a:rPr lang="en-GB" sz="1500" dirty="0"/>
                        <a:t>Written account of the project detailing tasks and learning </a:t>
                      </a:r>
                    </a:p>
                  </a:txBody>
                  <a:tcPr>
                    <a:solidFill>
                      <a:schemeClr val="bg1">
                        <a:lumMod val="85000"/>
                      </a:schemeClr>
                    </a:solidFill>
                  </a:tcPr>
                </a:tc>
                <a:extLst>
                  <a:ext uri="{0D108BD9-81ED-4DB2-BD59-A6C34878D82A}">
                    <a16:rowId xmlns:a16="http://schemas.microsoft.com/office/drawing/2014/main" val="956873212"/>
                  </a:ext>
                </a:extLst>
              </a:tr>
            </a:tbl>
          </a:graphicData>
        </a:graphic>
      </p:graphicFrame>
      <p:pic>
        <p:nvPicPr>
          <p:cNvPr id="19" name="Picture 18">
            <a:extLst>
              <a:ext uri="{FF2B5EF4-FFF2-40B4-BE49-F238E27FC236}">
                <a16:creationId xmlns:a16="http://schemas.microsoft.com/office/drawing/2014/main" id="{6F4CCEF3-907B-4261-B7FA-E6D69CCFFC9A}"/>
              </a:ext>
            </a:extLst>
          </p:cNvPr>
          <p:cNvPicPr>
            <a:picLocks noChangeAspect="1"/>
          </p:cNvPicPr>
          <p:nvPr/>
        </p:nvPicPr>
        <p:blipFill>
          <a:blip r:embed="rId11"/>
          <a:stretch>
            <a:fillRect/>
          </a:stretch>
        </p:blipFill>
        <p:spPr>
          <a:xfrm>
            <a:off x="9373024" y="946125"/>
            <a:ext cx="1492303" cy="1492303"/>
          </a:xfrm>
          <a:prstGeom prst="rect">
            <a:avLst/>
          </a:prstGeom>
        </p:spPr>
      </p:pic>
      <p:sp>
        <p:nvSpPr>
          <p:cNvPr id="2" name="TextBox 1">
            <a:extLst>
              <a:ext uri="{FF2B5EF4-FFF2-40B4-BE49-F238E27FC236}">
                <a16:creationId xmlns:a16="http://schemas.microsoft.com/office/drawing/2014/main" id="{7C6F9316-03B5-C16B-E8C7-32981BB4EC41}"/>
              </a:ext>
            </a:extLst>
          </p:cNvPr>
          <p:cNvSpPr txBox="1"/>
          <p:nvPr/>
        </p:nvSpPr>
        <p:spPr>
          <a:xfrm>
            <a:off x="2000092" y="15326303"/>
            <a:ext cx="1746952" cy="830997"/>
          </a:xfrm>
          <a:prstGeom prst="rect">
            <a:avLst/>
          </a:prstGeom>
          <a:noFill/>
        </p:spPr>
        <p:txBody>
          <a:bodyPr wrap="square" rtlCol="0">
            <a:spAutoFit/>
          </a:bodyPr>
          <a:lstStyle/>
          <a:p>
            <a:r>
              <a:rPr lang="en-GB" sz="1200" dirty="0">
                <a:latin typeface="Arial Nova" panose="020B0504020202020204" pitchFamily="34" charset="0"/>
              </a:rPr>
              <a:t>#FineArt</a:t>
            </a:r>
          </a:p>
          <a:p>
            <a:r>
              <a:rPr lang="en-GB" sz="1200" dirty="0">
                <a:latin typeface="Arial Nova" panose="020B0504020202020204" pitchFamily="34" charset="0"/>
              </a:rPr>
              <a:t>#TextileDesign</a:t>
            </a:r>
          </a:p>
          <a:p>
            <a:r>
              <a:rPr lang="en-GB" sz="1200" dirty="0">
                <a:latin typeface="Arial Nova" panose="020B0504020202020204" pitchFamily="34" charset="0"/>
              </a:rPr>
              <a:t>#3DDesign</a:t>
            </a:r>
          </a:p>
          <a:p>
            <a:r>
              <a:rPr lang="en-GB" sz="1200" dirty="0">
                <a:latin typeface="Arial Nova" panose="020B0504020202020204" pitchFamily="34" charset="0"/>
              </a:rPr>
              <a:t>#Hospitality&amp;Catering</a:t>
            </a:r>
          </a:p>
        </p:txBody>
      </p:sp>
    </p:spTree>
    <p:extLst>
      <p:ext uri="{BB962C8B-B14F-4D97-AF65-F5344CB8AC3E}">
        <p14:creationId xmlns:p14="http://schemas.microsoft.com/office/powerpoint/2010/main" val="10827515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3903C0A2-C801-4116-9732-DDC795FE048E}"/>
              </a:ext>
            </a:extLst>
          </p:cNvPr>
          <p:cNvSpPr/>
          <p:nvPr/>
        </p:nvSpPr>
        <p:spPr>
          <a:xfrm>
            <a:off x="408562" y="5735401"/>
            <a:ext cx="11374876" cy="950871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9943BB2C-229E-4D77-A9B2-D3AECDC9BC61}"/>
              </a:ext>
            </a:extLst>
          </p:cNvPr>
          <p:cNvSpPr/>
          <p:nvPr/>
        </p:nvSpPr>
        <p:spPr>
          <a:xfrm>
            <a:off x="408562" y="350202"/>
            <a:ext cx="11342451" cy="5261906"/>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440050" y="408566"/>
            <a:ext cx="9465947" cy="14835546"/>
          </a:xfrm>
        </p:spPr>
        <p:txBody>
          <a:bodyPr>
            <a:normAutofit fontScale="62500" lnSpcReduction="20000"/>
          </a:bodyPr>
          <a:lstStyle/>
          <a:p>
            <a:pPr marL="0" indent="0" algn="ctr">
              <a:buNone/>
            </a:pPr>
            <a:r>
              <a:rPr lang="en-GB" sz="2000" dirty="0">
                <a:latin typeface="Impact" panose="020B0806030902050204" pitchFamily="34" charset="0"/>
              </a:rPr>
              <a:t>Year 10: Under The Sea: Intent</a:t>
            </a:r>
          </a:p>
          <a:p>
            <a:pPr marL="0" indent="0">
              <a:buNone/>
            </a:pPr>
            <a:r>
              <a:rPr lang="en-GB" sz="1900" b="1" u="sng" dirty="0">
                <a:latin typeface="Arial Nova" panose="020B0504020202020204" pitchFamily="34" charset="0"/>
              </a:rPr>
              <a:t>Specialist Subject:</a:t>
            </a:r>
            <a:r>
              <a:rPr lang="en-GB" sz="1900" b="1" dirty="0">
                <a:latin typeface="Arial Nova" panose="020B0504020202020204" pitchFamily="34" charset="0"/>
              </a:rPr>
              <a:t> Textiles</a:t>
            </a:r>
          </a:p>
          <a:p>
            <a:pPr marL="0" indent="0">
              <a:buNone/>
            </a:pPr>
            <a:r>
              <a:rPr lang="en-GB" sz="1900" b="1" u="sng" dirty="0">
                <a:latin typeface="Arial Nova" panose="020B0504020202020204" pitchFamily="34" charset="0"/>
              </a:rPr>
              <a:t>Knowledge / Skills / Understanding Acquired:</a:t>
            </a:r>
          </a:p>
          <a:p>
            <a:pPr marL="0" indent="0">
              <a:buNone/>
            </a:pPr>
            <a:r>
              <a:rPr lang="en-GB" sz="1900" b="1" dirty="0">
                <a:latin typeface="Arial Nova" panose="020B0504020202020204" pitchFamily="34" charset="0"/>
              </a:rPr>
              <a:t>AO1 – </a:t>
            </a:r>
            <a:r>
              <a:rPr lang="en-GB" sz="1900" dirty="0">
                <a:latin typeface="Arial Nova" panose="020B0504020202020204" pitchFamily="34" charset="0"/>
              </a:rPr>
              <a:t>Develop ideas through investigations, demonstrating critical understanding of sources</a:t>
            </a:r>
          </a:p>
          <a:p>
            <a:pPr marL="0" indent="0">
              <a:buNone/>
            </a:pPr>
            <a:r>
              <a:rPr lang="en-GB" sz="1900" b="1" dirty="0">
                <a:latin typeface="Arial Nova" panose="020B0504020202020204" pitchFamily="34" charset="0"/>
              </a:rPr>
              <a:t>AO2 – </a:t>
            </a:r>
            <a:r>
              <a:rPr lang="en-GB" sz="1900" dirty="0">
                <a:latin typeface="Arial Nova" panose="020B0504020202020204" pitchFamily="34" charset="0"/>
              </a:rPr>
              <a:t>Refine work by exploring practical ideas safely. Develop independence and skill across thermo-reactive fabric manipulation techniques, image transfer, couching, quilting, and wet felting. Link these experiments to the work of professionals</a:t>
            </a:r>
          </a:p>
          <a:p>
            <a:pPr marL="0" indent="0">
              <a:buNone/>
            </a:pPr>
            <a:r>
              <a:rPr lang="en-GB" sz="1900" b="1" dirty="0">
                <a:latin typeface="Arial Nova" panose="020B0504020202020204" pitchFamily="34" charset="0"/>
              </a:rPr>
              <a:t>AO3 – </a:t>
            </a:r>
            <a:r>
              <a:rPr lang="en-GB" sz="1900" dirty="0">
                <a:latin typeface="Arial Nova" panose="020B0504020202020204" pitchFamily="34" charset="0"/>
              </a:rPr>
              <a:t>Record observational studies using explorative approaches when accurately capturing shape, form, tone, texture, and colour. Use a broad range of specialist Art and Textile media such as weaving, laser cutting, slashing, and fabric manipulation techniques such as pleating. Work as a designer using colour-</a:t>
            </a:r>
            <a:r>
              <a:rPr lang="en-GB" sz="1900" dirty="0" err="1">
                <a:latin typeface="Arial Nova" panose="020B0504020202020204" pitchFamily="34" charset="0"/>
              </a:rPr>
              <a:t>swatching</a:t>
            </a:r>
            <a:r>
              <a:rPr lang="en-GB" sz="1900" dirty="0">
                <a:latin typeface="Arial Nova" panose="020B0504020202020204" pitchFamily="34" charset="0"/>
              </a:rPr>
              <a:t> accurately</a:t>
            </a:r>
          </a:p>
          <a:p>
            <a:pPr marL="0" indent="0">
              <a:buNone/>
            </a:pPr>
            <a:r>
              <a:rPr lang="en-GB" sz="1900" b="1" dirty="0">
                <a:latin typeface="Arial Nova" panose="020B0504020202020204" pitchFamily="34" charset="0"/>
              </a:rPr>
              <a:t>AO4 – </a:t>
            </a:r>
            <a:r>
              <a:rPr lang="en-GB" sz="1900" dirty="0">
                <a:latin typeface="Arial Nova" panose="020B0504020202020204" pitchFamily="34" charset="0"/>
              </a:rPr>
              <a:t>Present a personal and meaningful response that realises intentions and demonstrates understanding of visual language</a:t>
            </a:r>
            <a:endParaRPr lang="en-GB" sz="1900" b="1" dirty="0">
              <a:latin typeface="Arial Nova" panose="020B0504020202020204" pitchFamily="34" charset="0"/>
            </a:endParaRPr>
          </a:p>
          <a:p>
            <a:pPr marL="0" indent="0">
              <a:buNone/>
            </a:pPr>
            <a:r>
              <a:rPr lang="en-GB" sz="1900" b="1" u="sng" dirty="0">
                <a:latin typeface="Arial Nova" panose="020B0504020202020204" pitchFamily="34" charset="0"/>
              </a:rPr>
              <a:t>Links to Previous Study:</a:t>
            </a:r>
          </a:p>
          <a:p>
            <a:pPr marL="0" indent="0">
              <a:buNone/>
            </a:pPr>
            <a:r>
              <a:rPr lang="en-GB" sz="1900" dirty="0">
                <a:latin typeface="Arial Nova" panose="020B0604020202020204" pitchFamily="34" charset="0"/>
              </a:rPr>
              <a:t>During KS3, pupils will have developed a wide range of specialist ADT skills such as research, analysis, development, experimentation, refinement, planning, and a host of 2D, 3D, traditional, and more current practical skills. They will have developed confidence, independence, interest, and an ability to follow ADT working structures. ADT GCSE projects at Limehurst aim to build accomplished young creatives who are confident in their emerging style, and have a passion for their subject area, This particular project has an emphasis on exploring and responding to the work of professionals, combining Textiles techniques, and AO3 as areas often noted as needing a boost. As we by now know pupils strengths and areas for development thoroughly, we are able to provide further stretch and challenge with a targeted approach, and offer support for a personal and independent journey through their chosen GCSE specialism.</a:t>
            </a:r>
          </a:p>
          <a:p>
            <a:pPr marL="0" indent="0">
              <a:buNone/>
            </a:pPr>
            <a:r>
              <a:rPr lang="en-GB" sz="1900" b="1" u="sng" dirty="0">
                <a:latin typeface="Arial Nova" panose="020B0504020202020204" pitchFamily="34" charset="0"/>
              </a:rPr>
              <a:t>Links to Future Study and the Wider World: </a:t>
            </a:r>
          </a:p>
          <a:p>
            <a:pPr marL="0" indent="0">
              <a:buNone/>
            </a:pPr>
            <a:r>
              <a:rPr lang="en-GB" sz="1900" dirty="0">
                <a:latin typeface="Arial Nova" panose="020B0504020202020204" pitchFamily="34" charset="0"/>
              </a:rPr>
              <a:t>After learning how to work on a sustained project, having furthered their independence and cemented specialist areas of strength, pupils move on to their Portfolio Project (which is worth 60%) of their GCSE grade. They showcase their skillset in response to an independently chosen theme (often using the previous years exam stimulus to aid in transition later on) Key employability / transferable skills include:  Emotional awareness, communication, and self-awareness. Pupils will also study a range of independently chosen ADT professionals during this project and link them to their own practice using in-depth analytical skills. We visit the Sealife Centre in </a:t>
            </a:r>
            <a:r>
              <a:rPr lang="en-GB" sz="1900" dirty="0" err="1">
                <a:latin typeface="Arial Nova" panose="020B0504020202020204" pitchFamily="34" charset="0"/>
              </a:rPr>
              <a:t>Birmingahm</a:t>
            </a:r>
            <a:r>
              <a:rPr lang="en-GB" sz="1900" dirty="0">
                <a:latin typeface="Arial Nova" panose="020B0504020202020204" pitchFamily="34" charset="0"/>
              </a:rPr>
              <a:t> to provide valuable first-hand visuals for observational accuracy. </a:t>
            </a:r>
          </a:p>
          <a:p>
            <a:pPr marL="0" indent="0" algn="ctr">
              <a:buNone/>
            </a:pPr>
            <a:endParaRPr lang="en-GB" sz="300" b="1" dirty="0">
              <a:latin typeface="Arial Nova" panose="020B0504020202020204" pitchFamily="34" charset="0"/>
            </a:endParaRPr>
          </a:p>
          <a:p>
            <a:pPr marL="0" indent="0" algn="ctr">
              <a:buNone/>
            </a:pPr>
            <a:endParaRPr lang="en-GB" sz="300" b="1" dirty="0">
              <a:latin typeface="Arial Nova" panose="020B0504020202020204" pitchFamily="34" charset="0"/>
            </a:endParaRPr>
          </a:p>
          <a:p>
            <a:pPr marL="0" indent="0" algn="ctr">
              <a:buNone/>
            </a:pPr>
            <a:r>
              <a:rPr lang="en-GB" sz="2200" dirty="0">
                <a:latin typeface="Impact" panose="020B0806030902050204" pitchFamily="34" charset="0"/>
              </a:rPr>
              <a:t>Under The Sea: Implementation </a:t>
            </a:r>
          </a:p>
          <a:p>
            <a:pPr marL="0" indent="0">
              <a:buNone/>
            </a:pPr>
            <a:r>
              <a:rPr lang="en-GB" sz="1900" b="1" u="sng" dirty="0">
                <a:latin typeface="Arial Nova" panose="020B0504020202020204" pitchFamily="34" charset="0"/>
              </a:rPr>
              <a:t>Number of Lessons:</a:t>
            </a:r>
            <a:r>
              <a:rPr lang="en-GB" sz="1900" dirty="0">
                <a:solidFill>
                  <a:srgbClr val="FF0000"/>
                </a:solidFill>
                <a:latin typeface="Arial Nova" panose="020B0504020202020204" pitchFamily="34" charset="0"/>
              </a:rPr>
              <a:t> </a:t>
            </a:r>
            <a:r>
              <a:rPr lang="en-GB" sz="1900" dirty="0">
                <a:latin typeface="Arial Nova" panose="020B0504020202020204" pitchFamily="34" charset="0"/>
              </a:rPr>
              <a:t>84 lessons / 28 weeks</a:t>
            </a:r>
          </a:p>
          <a:p>
            <a:pPr marL="0" indent="0">
              <a:buNone/>
            </a:pPr>
            <a:r>
              <a:rPr lang="en-GB" sz="1900" b="1" u="sng" dirty="0">
                <a:latin typeface="Arial Nova" panose="020B0504020202020204" pitchFamily="34" charset="0"/>
              </a:rPr>
              <a:t>Sequence of Lessons </a:t>
            </a:r>
          </a:p>
          <a:p>
            <a:pPr marL="0" indent="0">
              <a:buNone/>
            </a:pPr>
            <a:endParaRPr lang="en-GB" sz="1900" b="1" u="sng" dirty="0">
              <a:latin typeface="Arial Nova" panose="020B0504020202020204" pitchFamily="34" charset="0"/>
            </a:endParaRPr>
          </a:p>
          <a:p>
            <a:pPr marL="0" indent="0">
              <a:buNone/>
            </a:pPr>
            <a:endParaRPr lang="en-GB" sz="1900" b="1" u="sng" dirty="0">
              <a:latin typeface="Arial Nova" panose="020B0504020202020204" pitchFamily="34" charset="0"/>
            </a:endParaRPr>
          </a:p>
          <a:p>
            <a:pPr marL="0" indent="0">
              <a:buNone/>
            </a:pPr>
            <a:endParaRPr lang="en-GB" sz="1900" b="1" u="sng" dirty="0">
              <a:latin typeface="Arial Nova" panose="020B0504020202020204" pitchFamily="34" charset="0"/>
            </a:endParaRPr>
          </a:p>
          <a:p>
            <a:pPr marL="0" indent="0">
              <a:buNone/>
            </a:pPr>
            <a:endParaRPr lang="en-GB" sz="1900" b="1" u="sng" dirty="0">
              <a:latin typeface="Arial Nova" panose="020B0504020202020204" pitchFamily="34" charset="0"/>
            </a:endParaRPr>
          </a:p>
          <a:p>
            <a:pPr marL="0" indent="0">
              <a:buNone/>
            </a:pPr>
            <a:endParaRPr lang="en-GB" sz="1900" b="1" u="sng" dirty="0">
              <a:latin typeface="Arial Nova" panose="020B0504020202020204" pitchFamily="34" charset="0"/>
            </a:endParaRPr>
          </a:p>
          <a:p>
            <a:pPr marL="0" indent="0">
              <a:buNone/>
            </a:pPr>
            <a:endParaRPr lang="en-GB" sz="1900" b="1" u="sng" dirty="0">
              <a:latin typeface="Arial Nova" panose="020B0504020202020204" pitchFamily="34" charset="0"/>
            </a:endParaRPr>
          </a:p>
          <a:p>
            <a:pPr marL="0" indent="0">
              <a:buNone/>
            </a:pPr>
            <a:endParaRPr lang="en-GB" sz="1900" b="1" u="sng" dirty="0">
              <a:latin typeface="Arial Nova" panose="020B0504020202020204" pitchFamily="34" charset="0"/>
            </a:endParaRPr>
          </a:p>
          <a:p>
            <a:pPr marL="0" indent="0">
              <a:buNone/>
            </a:pPr>
            <a:endParaRPr lang="en-GB" sz="1900" b="1" u="sng" dirty="0">
              <a:latin typeface="Arial Nova" panose="020B0504020202020204" pitchFamily="34" charset="0"/>
            </a:endParaRPr>
          </a:p>
          <a:p>
            <a:pPr marL="0" indent="0">
              <a:buNone/>
            </a:pPr>
            <a:endParaRPr lang="en-GB" sz="1900" b="1" u="sng" dirty="0">
              <a:latin typeface="Arial Nova" panose="020B0504020202020204" pitchFamily="34" charset="0"/>
            </a:endParaRPr>
          </a:p>
          <a:p>
            <a:pPr marL="0" indent="0">
              <a:buNone/>
            </a:pPr>
            <a:endParaRPr lang="en-GB" sz="1900" b="1" u="sng" dirty="0">
              <a:latin typeface="Arial Nova" panose="020B0504020202020204" pitchFamily="34" charset="0"/>
            </a:endParaRPr>
          </a:p>
          <a:p>
            <a:pPr marL="0" indent="0">
              <a:buNone/>
            </a:pPr>
            <a:endParaRPr lang="en-GB" sz="1900" b="1" u="sng" dirty="0">
              <a:latin typeface="Arial Nova" panose="020B0504020202020204" pitchFamily="34" charset="0"/>
            </a:endParaRPr>
          </a:p>
          <a:p>
            <a:pPr marL="0" indent="0">
              <a:buNone/>
            </a:pPr>
            <a:endParaRPr lang="en-GB" sz="1900" b="1" u="sng" dirty="0">
              <a:latin typeface="Arial Nova" panose="020B0504020202020204" pitchFamily="34" charset="0"/>
            </a:endParaRPr>
          </a:p>
          <a:p>
            <a:pPr marL="0" indent="0">
              <a:buNone/>
            </a:pPr>
            <a:endParaRPr lang="en-GB" sz="1900" b="1" u="sng" dirty="0">
              <a:latin typeface="Arial Nova" panose="020B0504020202020204" pitchFamily="34" charset="0"/>
            </a:endParaRPr>
          </a:p>
          <a:p>
            <a:pPr marL="0" indent="0">
              <a:buNone/>
            </a:pPr>
            <a:endParaRPr lang="en-GB" sz="1900" b="1" u="sng" dirty="0">
              <a:latin typeface="Arial Nova" panose="020B0504020202020204" pitchFamily="34" charset="0"/>
            </a:endParaRPr>
          </a:p>
          <a:p>
            <a:pPr marL="0" indent="0">
              <a:buNone/>
            </a:pPr>
            <a:endParaRPr lang="en-GB" sz="1900" b="1" u="sng" dirty="0">
              <a:latin typeface="Arial Nova" panose="020B0504020202020204" pitchFamily="34" charset="0"/>
            </a:endParaRPr>
          </a:p>
          <a:p>
            <a:pPr marL="0" indent="0">
              <a:buNone/>
            </a:pPr>
            <a:endParaRPr lang="en-GB" sz="1900" b="1" u="sng" dirty="0">
              <a:latin typeface="Arial Nova" panose="020B0504020202020204" pitchFamily="34" charset="0"/>
            </a:endParaRPr>
          </a:p>
          <a:p>
            <a:pPr marL="0" indent="0">
              <a:buNone/>
            </a:pPr>
            <a:endParaRPr lang="en-GB" sz="1900" b="1" u="sng" dirty="0">
              <a:latin typeface="Arial Nova" panose="020B0504020202020204" pitchFamily="34" charset="0"/>
            </a:endParaRPr>
          </a:p>
          <a:p>
            <a:pPr marL="0" indent="0">
              <a:buNone/>
            </a:pPr>
            <a:endParaRPr lang="en-GB" sz="1900" b="1" u="sng" dirty="0">
              <a:latin typeface="Arial Nova" panose="020B0504020202020204" pitchFamily="34" charset="0"/>
            </a:endParaRPr>
          </a:p>
          <a:p>
            <a:pPr marL="0" indent="0">
              <a:buNone/>
            </a:pPr>
            <a:endParaRPr lang="en-GB" sz="1900" b="1" u="sng" dirty="0">
              <a:latin typeface="Arial Nova" panose="020B0504020202020204" pitchFamily="34" charset="0"/>
            </a:endParaRPr>
          </a:p>
          <a:p>
            <a:pPr marL="0" indent="0">
              <a:buNone/>
            </a:pPr>
            <a:endParaRPr lang="en-GB" sz="1900" b="1" u="sng" dirty="0">
              <a:latin typeface="Arial Nova" panose="020B0504020202020204" pitchFamily="34" charset="0"/>
            </a:endParaRPr>
          </a:p>
          <a:p>
            <a:pPr marL="0" indent="0">
              <a:buNone/>
            </a:pPr>
            <a:endParaRPr lang="en-GB" sz="1900" b="1" u="sng" dirty="0">
              <a:latin typeface="Arial Nova" panose="020B0504020202020204" pitchFamily="34" charset="0"/>
            </a:endParaRPr>
          </a:p>
          <a:p>
            <a:pPr marL="0" indent="0">
              <a:buNone/>
            </a:pPr>
            <a:endParaRPr lang="en-GB" sz="1900" b="1" u="sng" dirty="0">
              <a:latin typeface="Arial Nova" panose="020B0504020202020204" pitchFamily="34" charset="0"/>
            </a:endParaRPr>
          </a:p>
          <a:p>
            <a:pPr marL="0" indent="0">
              <a:buNone/>
            </a:pPr>
            <a:r>
              <a:rPr lang="en-GB" sz="1900" b="1" u="sng" dirty="0">
                <a:latin typeface="Arial Nova" panose="020B0504020202020204" pitchFamily="34" charset="0"/>
              </a:rPr>
              <a:t>Main Resources:</a:t>
            </a:r>
          </a:p>
          <a:p>
            <a:pPr marL="0" indent="0">
              <a:buNone/>
            </a:pPr>
            <a:r>
              <a:rPr lang="en-GB" sz="1900" dirty="0">
                <a:latin typeface="Arial Nova" panose="020B0504020202020204" pitchFamily="34" charset="0"/>
              </a:rPr>
              <a:t>PowerPoint / Exemplar work (Teacher and Peer – Various levels) / Analysis Frame / Artist laminates / Observational study laminates / Evaluation support / Birmingham trip / shells collection </a:t>
            </a:r>
          </a:p>
          <a:p>
            <a:pPr marL="0" indent="0">
              <a:buNone/>
            </a:pPr>
            <a:r>
              <a:rPr lang="en-GB" sz="1900" b="1" u="sng" dirty="0">
                <a:latin typeface="Arial Nova" panose="020B0504020202020204" pitchFamily="34" charset="0"/>
              </a:rPr>
              <a:t>Methods of Assessment:</a:t>
            </a:r>
          </a:p>
          <a:p>
            <a:pPr marL="0" indent="0">
              <a:buNone/>
            </a:pPr>
            <a:r>
              <a:rPr lang="en-GB" sz="1900" dirty="0">
                <a:latin typeface="Arial Nova" panose="020B0504020202020204" pitchFamily="34" charset="0"/>
              </a:rPr>
              <a:t>A3 grey front sheet with grading, feedback, targets, built in DIRT, and re-grades – This is a mixture of Teacher / Self / Peer assessment with plenty of 1:1 opportunities mirroring KS4 / 5 ‘Critique’ style tutor appointments </a:t>
            </a:r>
          </a:p>
          <a:p>
            <a:pPr marL="0" indent="0">
              <a:buNone/>
            </a:pPr>
            <a:r>
              <a:rPr lang="en-GB" sz="1900" b="1" u="sng" dirty="0">
                <a:latin typeface="Arial Nova" panose="020B0504020202020204" pitchFamily="34" charset="0"/>
              </a:rPr>
              <a:t>Use of assessment Results:</a:t>
            </a:r>
          </a:p>
          <a:p>
            <a:pPr marL="0" indent="0">
              <a:buNone/>
            </a:pPr>
            <a:r>
              <a:rPr lang="en-GB" sz="1900" dirty="0">
                <a:latin typeface="Arial Nova" panose="020B0504020202020204" pitchFamily="34" charset="0"/>
              </a:rPr>
              <a:t>Updated on Go4Schools / Recorded on above sheet for pupil use / Added on class RAG tracker to pin-point areas of most impact / Pin-Pointing key areas of development and strength for future study / Added to folder which rotates as progress record </a:t>
            </a:r>
          </a:p>
        </p:txBody>
      </p:sp>
      <p:sp>
        <p:nvSpPr>
          <p:cNvPr id="6" name="TextBox 5">
            <a:extLst>
              <a:ext uri="{FF2B5EF4-FFF2-40B4-BE49-F238E27FC236}">
                <a16:creationId xmlns:a16="http://schemas.microsoft.com/office/drawing/2014/main" id="{100D8A88-E9F7-433E-890B-C37DCFEE1EC1}"/>
              </a:ext>
            </a:extLst>
          </p:cNvPr>
          <p:cNvSpPr txBox="1"/>
          <p:nvPr/>
        </p:nvSpPr>
        <p:spPr>
          <a:xfrm>
            <a:off x="-299148" y="15367405"/>
            <a:ext cx="2448964" cy="748795"/>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Navigating ADT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black"/>
                </a:solidFill>
                <a:effectLst/>
                <a:uLnTx/>
                <a:uFillTx/>
                <a:latin typeface="Impact" panose="020B0806030902050204" pitchFamily="34" charset="0"/>
                <a:ea typeface="+mn-ea"/>
                <a:cs typeface="+mn-cs"/>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3"/>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4"/>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5"/>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6"/>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7"/>
          <a:srcRect t="16701" b="12155"/>
          <a:stretch/>
        </p:blipFill>
        <p:spPr>
          <a:xfrm rot="5400000">
            <a:off x="7304876" y="2664952"/>
            <a:ext cx="7519735" cy="2254512"/>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8">
            <a:clrChange>
              <a:clrFrom>
                <a:srgbClr val="FFFFFF"/>
              </a:clrFrom>
              <a:clrTo>
                <a:srgbClr val="FFFFFF">
                  <a:alpha val="0"/>
                </a:srgbClr>
              </a:clrTo>
            </a:clrChange>
          </a:blip>
          <a:srcRect b="9167"/>
          <a:stretch/>
        </p:blipFill>
        <p:spPr>
          <a:xfrm>
            <a:off x="11064743" y="709177"/>
            <a:ext cx="707095" cy="621065"/>
          </a:xfrm>
          <a:prstGeom prst="rect">
            <a:avLst/>
          </a:prstGeom>
        </p:spPr>
      </p:pic>
      <p:pic>
        <p:nvPicPr>
          <p:cNvPr id="22" name="Picture 21">
            <a:extLst>
              <a:ext uri="{FF2B5EF4-FFF2-40B4-BE49-F238E27FC236}">
                <a16:creationId xmlns:a16="http://schemas.microsoft.com/office/drawing/2014/main" id="{CB729412-91D3-4745-8116-A56E12BD3D42}"/>
              </a:ext>
            </a:extLst>
          </p:cNvPr>
          <p:cNvPicPr>
            <a:picLocks noChangeAspect="1"/>
          </p:cNvPicPr>
          <p:nvPr/>
        </p:nvPicPr>
        <p:blipFill rotWithShape="1">
          <a:blip r:embed="rId7"/>
          <a:srcRect t="16701" b="12155"/>
          <a:stretch/>
        </p:blipFill>
        <p:spPr>
          <a:xfrm rot="16200000" flipV="1">
            <a:off x="7188828" y="10279850"/>
            <a:ext cx="7751833" cy="2254511"/>
          </a:xfrm>
          <a:prstGeom prst="rect">
            <a:avLst/>
          </a:prstGeom>
        </p:spPr>
      </p:pic>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1061112" y="13798387"/>
            <a:ext cx="831764" cy="730566"/>
          </a:xfrm>
          <a:prstGeom prst="rect">
            <a:avLst/>
          </a:prstGeom>
        </p:spPr>
      </p:pic>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11261957" y="7268284"/>
            <a:ext cx="831764" cy="730566"/>
          </a:xfrm>
          <a:prstGeom prst="rect">
            <a:avLst/>
          </a:prstGeom>
        </p:spPr>
      </p:pic>
      <p:pic>
        <p:nvPicPr>
          <p:cNvPr id="2" name="Picture 1">
            <a:extLst>
              <a:ext uri="{FF2B5EF4-FFF2-40B4-BE49-F238E27FC236}">
                <a16:creationId xmlns:a16="http://schemas.microsoft.com/office/drawing/2014/main" id="{05F681E9-C3CD-4F3F-91F2-6141AE937BE5}"/>
              </a:ext>
            </a:extLst>
          </p:cNvPr>
          <p:cNvPicPr>
            <a:picLocks noChangeAspect="1"/>
          </p:cNvPicPr>
          <p:nvPr/>
        </p:nvPicPr>
        <p:blipFill>
          <a:blip r:embed="rId11"/>
          <a:stretch>
            <a:fillRect/>
          </a:stretch>
        </p:blipFill>
        <p:spPr>
          <a:xfrm>
            <a:off x="8706182" y="127798"/>
            <a:ext cx="1492303" cy="1492303"/>
          </a:xfrm>
          <a:prstGeom prst="rect">
            <a:avLst/>
          </a:prstGeom>
        </p:spPr>
      </p:pic>
      <p:graphicFrame>
        <p:nvGraphicFramePr>
          <p:cNvPr id="23" name="Table 22">
            <a:extLst>
              <a:ext uri="{FF2B5EF4-FFF2-40B4-BE49-F238E27FC236}">
                <a16:creationId xmlns:a16="http://schemas.microsoft.com/office/drawing/2014/main" id="{A7ED88EF-F214-44B9-B63F-05288A8A11BC}"/>
              </a:ext>
            </a:extLst>
          </p:cNvPr>
          <p:cNvGraphicFramePr>
            <a:graphicFrameLocks noGrp="1"/>
          </p:cNvGraphicFramePr>
          <p:nvPr>
            <p:extLst>
              <p:ext uri="{D42A27DB-BD31-4B8C-83A1-F6EECF244321}">
                <p14:modId xmlns:p14="http://schemas.microsoft.com/office/powerpoint/2010/main" val="1201385039"/>
              </p:ext>
            </p:extLst>
          </p:nvPr>
        </p:nvGraphicFramePr>
        <p:xfrm>
          <a:off x="574365" y="6779052"/>
          <a:ext cx="11010844" cy="6248400"/>
        </p:xfrm>
        <a:graphic>
          <a:graphicData uri="http://schemas.openxmlformats.org/drawingml/2006/table">
            <a:tbl>
              <a:tblPr firstRow="1" bandRow="1">
                <a:tableStyleId>{5940675A-B579-460E-94D1-54222C63F5DA}</a:tableStyleId>
              </a:tblPr>
              <a:tblGrid>
                <a:gridCol w="2752711">
                  <a:extLst>
                    <a:ext uri="{9D8B030D-6E8A-4147-A177-3AD203B41FA5}">
                      <a16:colId xmlns:a16="http://schemas.microsoft.com/office/drawing/2014/main" val="860903560"/>
                    </a:ext>
                  </a:extLst>
                </a:gridCol>
                <a:gridCol w="2752711">
                  <a:extLst>
                    <a:ext uri="{9D8B030D-6E8A-4147-A177-3AD203B41FA5}">
                      <a16:colId xmlns:a16="http://schemas.microsoft.com/office/drawing/2014/main" val="966298568"/>
                    </a:ext>
                  </a:extLst>
                </a:gridCol>
                <a:gridCol w="2752711">
                  <a:extLst>
                    <a:ext uri="{9D8B030D-6E8A-4147-A177-3AD203B41FA5}">
                      <a16:colId xmlns:a16="http://schemas.microsoft.com/office/drawing/2014/main" val="3462729128"/>
                    </a:ext>
                  </a:extLst>
                </a:gridCol>
                <a:gridCol w="2752711">
                  <a:extLst>
                    <a:ext uri="{9D8B030D-6E8A-4147-A177-3AD203B41FA5}">
                      <a16:colId xmlns:a16="http://schemas.microsoft.com/office/drawing/2014/main" val="3955469802"/>
                    </a:ext>
                  </a:extLst>
                </a:gridCol>
              </a:tblGrid>
              <a:tr h="334971">
                <a:tc>
                  <a:txBody>
                    <a:bodyPr/>
                    <a:lstStyle/>
                    <a:p>
                      <a:r>
                        <a:rPr lang="en-GB" sz="1600" b="1"/>
                        <a:t>AO1 – Develop </a:t>
                      </a:r>
                    </a:p>
                  </a:txBody>
                  <a:tcPr>
                    <a:solidFill>
                      <a:schemeClr val="bg1">
                        <a:lumMod val="65000"/>
                      </a:schemeClr>
                    </a:solidFill>
                  </a:tcPr>
                </a:tc>
                <a:tc>
                  <a:txBody>
                    <a:bodyPr/>
                    <a:lstStyle/>
                    <a:p>
                      <a:r>
                        <a:rPr lang="en-GB" sz="1600" b="1"/>
                        <a:t>AO2 – Refine</a:t>
                      </a:r>
                    </a:p>
                  </a:txBody>
                  <a:tcPr>
                    <a:solidFill>
                      <a:schemeClr val="bg1">
                        <a:lumMod val="65000"/>
                      </a:schemeClr>
                    </a:solidFill>
                  </a:tcPr>
                </a:tc>
                <a:tc>
                  <a:txBody>
                    <a:bodyPr/>
                    <a:lstStyle/>
                    <a:p>
                      <a:r>
                        <a:rPr lang="en-GB" sz="1600" b="1"/>
                        <a:t>AO3 – Record </a:t>
                      </a:r>
                    </a:p>
                  </a:txBody>
                  <a:tcPr>
                    <a:solidFill>
                      <a:schemeClr val="bg1">
                        <a:lumMod val="65000"/>
                      </a:schemeClr>
                    </a:solidFill>
                  </a:tcPr>
                </a:tc>
                <a:tc>
                  <a:txBody>
                    <a:bodyPr/>
                    <a:lstStyle/>
                    <a:p>
                      <a:r>
                        <a:rPr lang="en-GB" sz="1600" b="1"/>
                        <a:t>AO4 – Present </a:t>
                      </a:r>
                    </a:p>
                  </a:txBody>
                  <a:tcPr>
                    <a:solidFill>
                      <a:schemeClr val="bg1">
                        <a:lumMod val="65000"/>
                      </a:schemeClr>
                    </a:solidFill>
                  </a:tcPr>
                </a:tc>
                <a:extLst>
                  <a:ext uri="{0D108BD9-81ED-4DB2-BD59-A6C34878D82A}">
                    <a16:rowId xmlns:a16="http://schemas.microsoft.com/office/drawing/2014/main" val="2939849063"/>
                  </a:ext>
                </a:extLst>
              </a:tr>
              <a:tr h="334971">
                <a:tc>
                  <a:txBody>
                    <a:bodyPr/>
                    <a:lstStyle/>
                    <a:p>
                      <a:r>
                        <a:rPr lang="en-GB" sz="1600"/>
                        <a:t>Mind-Map</a:t>
                      </a:r>
                    </a:p>
                  </a:txBody>
                  <a:tcPr>
                    <a:solidFill>
                      <a:schemeClr val="bg1">
                        <a:lumMod val="85000"/>
                      </a:schemeClr>
                    </a:solidFill>
                  </a:tcPr>
                </a:tc>
                <a:tc rowSpan="8">
                  <a:txBody>
                    <a:bodyPr/>
                    <a:lstStyle/>
                    <a:p>
                      <a:endParaRPr lang="en-GB" sz="1600" dirty="0"/>
                    </a:p>
                  </a:txBody>
                  <a:tcPr>
                    <a:solidFill>
                      <a:schemeClr val="bg1"/>
                    </a:solidFill>
                  </a:tcPr>
                </a:tc>
                <a:tc rowSpan="3">
                  <a:txBody>
                    <a:bodyPr/>
                    <a:lstStyle/>
                    <a:p>
                      <a:endParaRPr lang="en-GB" sz="1600"/>
                    </a:p>
                  </a:txBody>
                  <a:tcPr>
                    <a:solidFill>
                      <a:schemeClr val="bg1"/>
                    </a:solidFill>
                  </a:tcPr>
                </a:tc>
                <a:tc rowSpan="12">
                  <a:txBody>
                    <a:bodyPr/>
                    <a:lstStyle/>
                    <a:p>
                      <a:endParaRPr lang="en-GB" sz="1600"/>
                    </a:p>
                  </a:txBody>
                  <a:tcPr>
                    <a:solidFill>
                      <a:schemeClr val="bg1"/>
                    </a:solidFill>
                  </a:tcPr>
                </a:tc>
                <a:extLst>
                  <a:ext uri="{0D108BD9-81ED-4DB2-BD59-A6C34878D82A}">
                    <a16:rowId xmlns:a16="http://schemas.microsoft.com/office/drawing/2014/main" val="68643681"/>
                  </a:ext>
                </a:extLst>
              </a:tr>
              <a:tr h="315787">
                <a:tc>
                  <a:txBody>
                    <a:bodyPr/>
                    <a:lstStyle/>
                    <a:p>
                      <a:r>
                        <a:rPr lang="en-GB" sz="1600"/>
                        <a:t>Mood-Board </a:t>
                      </a:r>
                    </a:p>
                  </a:txBody>
                  <a:tcPr>
                    <a:solidFill>
                      <a:schemeClr val="bg1">
                        <a:lumMod val="85000"/>
                      </a:schemeClr>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1043870497"/>
                  </a:ext>
                </a:extLst>
              </a:tr>
              <a:tr h="315787">
                <a:tc>
                  <a:txBody>
                    <a:bodyPr/>
                    <a:lstStyle/>
                    <a:p>
                      <a:r>
                        <a:rPr lang="en-GB" sz="1600"/>
                        <a:t>Artist Analysis </a:t>
                      </a:r>
                    </a:p>
                  </a:txBody>
                  <a:tcPr>
                    <a:solidFill>
                      <a:schemeClr val="bg1">
                        <a:lumMod val="85000"/>
                      </a:schemeClr>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701246790"/>
                  </a:ext>
                </a:extLst>
              </a:tr>
              <a:tr h="334971">
                <a:tc rowSpan="11">
                  <a:txBody>
                    <a:bodyPr/>
                    <a:lstStyle/>
                    <a:p>
                      <a:endParaRPr lang="en-GB" sz="1600" dirty="0"/>
                    </a:p>
                  </a:txBody>
                  <a:tcPr>
                    <a:solidFill>
                      <a:schemeClr val="bg1"/>
                    </a:solidFill>
                  </a:tcPr>
                </a:tc>
                <a:tc vMerge="1">
                  <a:txBody>
                    <a:bodyPr/>
                    <a:lstStyle/>
                    <a:p>
                      <a:endParaRPr lang="en-GB" sz="1600"/>
                    </a:p>
                  </a:txBody>
                  <a:tcPr>
                    <a:solidFill>
                      <a:schemeClr val="bg1"/>
                    </a:solidFill>
                  </a:tcPr>
                </a:tc>
                <a:tc>
                  <a:txBody>
                    <a:bodyPr/>
                    <a:lstStyle/>
                    <a:p>
                      <a:r>
                        <a:rPr lang="en-GB" sz="1600" dirty="0"/>
                        <a:t>Beach colours with Jackie Gale</a:t>
                      </a:r>
                    </a:p>
                  </a:txBody>
                  <a:tcPr>
                    <a:solidFill>
                      <a:schemeClr val="bg1">
                        <a:lumMod val="85000"/>
                      </a:schemeClr>
                    </a:solidFill>
                  </a:tcPr>
                </a:tc>
                <a:tc vMerge="1">
                  <a:txBody>
                    <a:bodyPr/>
                    <a:lstStyle/>
                    <a:p>
                      <a:endParaRPr lang="en-GB" sz="1600"/>
                    </a:p>
                  </a:txBody>
                  <a:tcPr>
                    <a:solidFill>
                      <a:schemeClr val="bg1"/>
                    </a:solidFill>
                  </a:tcPr>
                </a:tc>
                <a:extLst>
                  <a:ext uri="{0D108BD9-81ED-4DB2-BD59-A6C34878D82A}">
                    <a16:rowId xmlns:a16="http://schemas.microsoft.com/office/drawing/2014/main" val="918417443"/>
                  </a:ext>
                </a:extLst>
              </a:tr>
              <a:tr h="545449">
                <a:tc vMerge="1">
                  <a:txBody>
                    <a:bodyPr/>
                    <a:lstStyle/>
                    <a:p>
                      <a:endParaRPr lang="en-GB" sz="1600"/>
                    </a:p>
                  </a:txBody>
                  <a:tcPr>
                    <a:solidFill>
                      <a:schemeClr val="bg1"/>
                    </a:solidFill>
                  </a:tcPr>
                </a:tc>
                <a:tc vMerge="1">
                  <a:txBody>
                    <a:bodyPr/>
                    <a:lstStyle/>
                    <a:p>
                      <a:endParaRPr lang="en-GB" sz="1600"/>
                    </a:p>
                  </a:txBody>
                  <a:tcPr>
                    <a:solidFill>
                      <a:schemeClr val="bg1"/>
                    </a:solidFill>
                  </a:tcPr>
                </a:tc>
                <a:tc>
                  <a:txBody>
                    <a:bodyPr/>
                    <a:lstStyle/>
                    <a:p>
                      <a:r>
                        <a:rPr lang="en-GB" sz="1600" dirty="0"/>
                        <a:t>Corals &amp; Shells with Ernst Haeckel</a:t>
                      </a:r>
                    </a:p>
                  </a:txBody>
                  <a:tcPr>
                    <a:solidFill>
                      <a:schemeClr val="bg1">
                        <a:lumMod val="85000"/>
                      </a:schemeClr>
                    </a:solidFill>
                  </a:tcPr>
                </a:tc>
                <a:tc vMerge="1">
                  <a:txBody>
                    <a:bodyPr/>
                    <a:lstStyle/>
                    <a:p>
                      <a:endParaRPr lang="en-GB" sz="1600"/>
                    </a:p>
                  </a:txBody>
                  <a:tcPr>
                    <a:solidFill>
                      <a:schemeClr val="bg1"/>
                    </a:solidFill>
                  </a:tcPr>
                </a:tc>
                <a:extLst>
                  <a:ext uri="{0D108BD9-81ED-4DB2-BD59-A6C34878D82A}">
                    <a16:rowId xmlns:a16="http://schemas.microsoft.com/office/drawing/2014/main" val="907884241"/>
                  </a:ext>
                </a:extLst>
              </a:tr>
              <a:tr h="545449">
                <a:tc vMerge="1">
                  <a:txBody>
                    <a:bodyPr/>
                    <a:lstStyle/>
                    <a:p>
                      <a:endParaRPr lang="en-GB" sz="1600"/>
                    </a:p>
                  </a:txBody>
                  <a:tcPr>
                    <a:solidFill>
                      <a:schemeClr val="bg1"/>
                    </a:solidFill>
                  </a:tcPr>
                </a:tc>
                <a:tc vMerge="1">
                  <a:txBody>
                    <a:bodyPr/>
                    <a:lstStyle/>
                    <a:p>
                      <a:endParaRPr lang="en-GB" sz="1600"/>
                    </a:p>
                  </a:txBody>
                  <a:tcPr>
                    <a:solidFill>
                      <a:schemeClr val="bg1"/>
                    </a:solidFill>
                  </a:tcPr>
                </a:tc>
                <a:tc>
                  <a:txBody>
                    <a:bodyPr/>
                    <a:lstStyle/>
                    <a:p>
                      <a:r>
                        <a:rPr lang="en-GB" sz="1600" dirty="0"/>
                        <a:t>Fish with Yellena James &amp; Duncan Cameron</a:t>
                      </a:r>
                    </a:p>
                  </a:txBody>
                  <a:tcPr>
                    <a:solidFill>
                      <a:schemeClr val="bg1">
                        <a:lumMod val="85000"/>
                      </a:schemeClr>
                    </a:solidFill>
                  </a:tcPr>
                </a:tc>
                <a:tc vMerge="1">
                  <a:txBody>
                    <a:bodyPr/>
                    <a:lstStyle/>
                    <a:p>
                      <a:endParaRPr lang="en-GB" sz="1600"/>
                    </a:p>
                  </a:txBody>
                  <a:tcPr>
                    <a:solidFill>
                      <a:schemeClr val="bg1"/>
                    </a:solidFill>
                  </a:tcPr>
                </a:tc>
                <a:extLst>
                  <a:ext uri="{0D108BD9-81ED-4DB2-BD59-A6C34878D82A}">
                    <a16:rowId xmlns:a16="http://schemas.microsoft.com/office/drawing/2014/main" val="1390075441"/>
                  </a:ext>
                </a:extLst>
              </a:tr>
              <a:tr h="545449">
                <a:tc vMerge="1">
                  <a:txBody>
                    <a:bodyPr/>
                    <a:lstStyle/>
                    <a:p>
                      <a:endParaRPr lang="en-GB" sz="1600"/>
                    </a:p>
                  </a:txBody>
                  <a:tcPr>
                    <a:solidFill>
                      <a:schemeClr val="bg1"/>
                    </a:solidFill>
                  </a:tcPr>
                </a:tc>
                <a:tc vMerge="1">
                  <a:txBody>
                    <a:bodyPr/>
                    <a:lstStyle/>
                    <a:p>
                      <a:endParaRPr lang="en-GB" sz="1600"/>
                    </a:p>
                  </a:txBody>
                  <a:tcPr>
                    <a:solidFill>
                      <a:schemeClr val="bg1"/>
                    </a:solidFill>
                  </a:tcPr>
                </a:tc>
                <a:tc>
                  <a:txBody>
                    <a:bodyPr/>
                    <a:lstStyle/>
                    <a:p>
                      <a:r>
                        <a:rPr lang="en-GB" sz="1600" dirty="0"/>
                        <a:t>Sand ripples &amp; Waves  with Sandra Meech</a:t>
                      </a:r>
                    </a:p>
                  </a:txBody>
                  <a:tcPr>
                    <a:solidFill>
                      <a:schemeClr val="bg1">
                        <a:lumMod val="85000"/>
                      </a:schemeClr>
                    </a:solidFill>
                  </a:tcPr>
                </a:tc>
                <a:tc vMerge="1">
                  <a:txBody>
                    <a:bodyPr/>
                    <a:lstStyle/>
                    <a:p>
                      <a:endParaRPr lang="en-GB" sz="1600"/>
                    </a:p>
                  </a:txBody>
                  <a:tcPr>
                    <a:solidFill>
                      <a:schemeClr val="bg1"/>
                    </a:solidFill>
                  </a:tcPr>
                </a:tc>
                <a:extLst>
                  <a:ext uri="{0D108BD9-81ED-4DB2-BD59-A6C34878D82A}">
                    <a16:rowId xmlns:a16="http://schemas.microsoft.com/office/drawing/2014/main" val="2811369258"/>
                  </a:ext>
                </a:extLst>
              </a:tr>
              <a:tr h="334971">
                <a:tc vMerge="1">
                  <a:txBody>
                    <a:bodyPr/>
                    <a:lstStyle/>
                    <a:p>
                      <a:endParaRPr lang="en-GB" sz="1600"/>
                    </a:p>
                  </a:txBody>
                  <a:tcPr>
                    <a:solidFill>
                      <a:schemeClr val="bg1"/>
                    </a:solidFill>
                  </a:tcPr>
                </a:tc>
                <a:tc vMerge="1">
                  <a:txBody>
                    <a:bodyPr/>
                    <a:lstStyle/>
                    <a:p>
                      <a:endParaRPr lang="en-GB" sz="1600"/>
                    </a:p>
                  </a:txBody>
                  <a:tcPr>
                    <a:solidFill>
                      <a:schemeClr val="bg1"/>
                    </a:solidFill>
                  </a:tcPr>
                </a:tc>
                <a:tc>
                  <a:txBody>
                    <a:bodyPr/>
                    <a:lstStyle/>
                    <a:p>
                      <a:r>
                        <a:rPr lang="en-GB" sz="1600" dirty="0"/>
                        <a:t>Write up Trip </a:t>
                      </a:r>
                    </a:p>
                  </a:txBody>
                  <a:tcPr>
                    <a:solidFill>
                      <a:schemeClr val="bg1">
                        <a:lumMod val="85000"/>
                      </a:schemeClr>
                    </a:solidFill>
                  </a:tcPr>
                </a:tc>
                <a:tc vMerge="1">
                  <a:txBody>
                    <a:bodyPr/>
                    <a:lstStyle/>
                    <a:p>
                      <a:endParaRPr lang="en-GB" sz="1600"/>
                    </a:p>
                  </a:txBody>
                  <a:tcPr>
                    <a:solidFill>
                      <a:schemeClr val="bg1"/>
                    </a:solidFill>
                  </a:tcPr>
                </a:tc>
                <a:extLst>
                  <a:ext uri="{0D108BD9-81ED-4DB2-BD59-A6C34878D82A}">
                    <a16:rowId xmlns:a16="http://schemas.microsoft.com/office/drawing/2014/main" val="2127122663"/>
                  </a:ext>
                </a:extLst>
              </a:tr>
              <a:tr h="545449">
                <a:tc vMerge="1">
                  <a:txBody>
                    <a:bodyPr/>
                    <a:lstStyle/>
                    <a:p>
                      <a:endParaRPr lang="en-GB" sz="1600"/>
                    </a:p>
                  </a:txBody>
                  <a:tcPr>
                    <a:solidFill>
                      <a:schemeClr val="bg1"/>
                    </a:solidFill>
                  </a:tcPr>
                </a:tc>
                <a:tc>
                  <a:txBody>
                    <a:bodyPr/>
                    <a:lstStyle/>
                    <a:p>
                      <a:r>
                        <a:rPr lang="en-GB" sz="1600" dirty="0"/>
                        <a:t>Padded Shell with Jan Kilpatrick </a:t>
                      </a:r>
                    </a:p>
                  </a:txBody>
                  <a:tcPr>
                    <a:solidFill>
                      <a:schemeClr val="bg1">
                        <a:lumMod val="85000"/>
                      </a:schemeClr>
                    </a:solidFill>
                  </a:tcPr>
                </a:tc>
                <a:tc rowSpan="6">
                  <a:txBody>
                    <a:bodyPr/>
                    <a:lstStyle/>
                    <a:p>
                      <a:endParaRPr lang="en-GB" sz="1600" dirty="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4284838449"/>
                  </a:ext>
                </a:extLst>
              </a:tr>
              <a:tr h="334971">
                <a:tc vMerge="1">
                  <a:txBody>
                    <a:bodyPr/>
                    <a:lstStyle/>
                    <a:p>
                      <a:endParaRPr lang="en-GB" sz="1600"/>
                    </a:p>
                  </a:txBody>
                  <a:tcPr>
                    <a:solidFill>
                      <a:schemeClr val="bg1"/>
                    </a:solidFill>
                  </a:tcPr>
                </a:tc>
                <a:tc>
                  <a:txBody>
                    <a:bodyPr/>
                    <a:lstStyle/>
                    <a:p>
                      <a:r>
                        <a:rPr lang="en-GB" sz="1600" dirty="0"/>
                        <a:t>Jellyfish with Carolyn Saxby</a:t>
                      </a:r>
                    </a:p>
                  </a:txBody>
                  <a:tcPr>
                    <a:solidFill>
                      <a:schemeClr val="bg1">
                        <a:lumMod val="85000"/>
                      </a:schemeClr>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3599240034"/>
                  </a:ext>
                </a:extLst>
              </a:tr>
              <a:tr h="545449">
                <a:tc vMerge="1">
                  <a:txBody>
                    <a:bodyPr/>
                    <a:lstStyle/>
                    <a:p>
                      <a:endParaRPr lang="en-GB" sz="1600"/>
                    </a:p>
                  </a:txBody>
                  <a:tcPr>
                    <a:solidFill>
                      <a:schemeClr val="bg1"/>
                    </a:solidFill>
                  </a:tcPr>
                </a:tc>
                <a:tc>
                  <a:txBody>
                    <a:bodyPr/>
                    <a:lstStyle/>
                    <a:p>
                      <a:r>
                        <a:rPr lang="en-GB" sz="1600" dirty="0"/>
                        <a:t>Seaweed with Jennifer </a:t>
                      </a:r>
                      <a:r>
                        <a:rPr lang="en-GB" sz="1600" dirty="0" err="1"/>
                        <a:t>Bencharsky</a:t>
                      </a:r>
                      <a:r>
                        <a:rPr lang="en-GB" sz="1600" dirty="0"/>
                        <a:t> </a:t>
                      </a:r>
                    </a:p>
                  </a:txBody>
                  <a:tcPr>
                    <a:solidFill>
                      <a:schemeClr val="bg1">
                        <a:lumMod val="85000"/>
                      </a:schemeClr>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1095556603"/>
                  </a:ext>
                </a:extLst>
              </a:tr>
              <a:tr h="334971">
                <a:tc vMerge="1">
                  <a:txBody>
                    <a:bodyPr/>
                    <a:lstStyle/>
                    <a:p>
                      <a:endParaRPr lang="en-GB" sz="1600"/>
                    </a:p>
                  </a:txBody>
                  <a:tcPr>
                    <a:solidFill>
                      <a:schemeClr val="bg1"/>
                    </a:solidFill>
                  </a:tcPr>
                </a:tc>
                <a:tc>
                  <a:txBody>
                    <a:bodyPr/>
                    <a:lstStyle/>
                    <a:p>
                      <a:r>
                        <a:rPr lang="en-GB" sz="1600" dirty="0"/>
                        <a:t>Final Piece plan </a:t>
                      </a:r>
                    </a:p>
                  </a:txBody>
                  <a:tcPr>
                    <a:solidFill>
                      <a:schemeClr val="bg1">
                        <a:lumMod val="85000"/>
                      </a:schemeClr>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3313932169"/>
                  </a:ext>
                </a:extLst>
              </a:tr>
              <a:tr h="334971">
                <a:tc vMerge="1">
                  <a:txBody>
                    <a:bodyPr/>
                    <a:lstStyle/>
                    <a:p>
                      <a:endParaRPr lang="en-GB" sz="1600"/>
                    </a:p>
                  </a:txBody>
                  <a:tcPr>
                    <a:solidFill>
                      <a:schemeClr val="bg1"/>
                    </a:solidFill>
                  </a:tcPr>
                </a:tc>
                <a:tc rowSpan="2">
                  <a:txBody>
                    <a:bodyPr/>
                    <a:lstStyle/>
                    <a:p>
                      <a:endParaRPr lang="en-GB" sz="1600"/>
                    </a:p>
                  </a:txBody>
                  <a:tcPr>
                    <a:solidFill>
                      <a:schemeClr val="bg1"/>
                    </a:solidFill>
                  </a:tcPr>
                </a:tc>
                <a:tc vMerge="1">
                  <a:txBody>
                    <a:bodyPr/>
                    <a:lstStyle/>
                    <a:p>
                      <a:endParaRPr lang="en-GB" sz="1600"/>
                    </a:p>
                  </a:txBody>
                  <a:tcPr>
                    <a:solidFill>
                      <a:schemeClr val="bg1"/>
                    </a:solidFill>
                  </a:tcPr>
                </a:tc>
                <a:tc>
                  <a:txBody>
                    <a:bodyPr/>
                    <a:lstStyle/>
                    <a:p>
                      <a:r>
                        <a:rPr lang="en-GB" sz="1600"/>
                        <a:t>Masterpiece </a:t>
                      </a:r>
                    </a:p>
                  </a:txBody>
                  <a:tcPr>
                    <a:solidFill>
                      <a:schemeClr val="bg1">
                        <a:lumMod val="85000"/>
                      </a:schemeClr>
                    </a:solidFill>
                  </a:tcPr>
                </a:tc>
                <a:extLst>
                  <a:ext uri="{0D108BD9-81ED-4DB2-BD59-A6C34878D82A}">
                    <a16:rowId xmlns:a16="http://schemas.microsoft.com/office/drawing/2014/main" val="3767449915"/>
                  </a:ext>
                </a:extLst>
              </a:tr>
              <a:tr h="334971">
                <a:tc vMerge="1">
                  <a:txBody>
                    <a:bodyPr/>
                    <a:lstStyle/>
                    <a:p>
                      <a:endParaRPr lang="en-GB" sz="1600"/>
                    </a:p>
                  </a:txBody>
                  <a:tcPr>
                    <a:solidFill>
                      <a:schemeClr val="bg1"/>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tc>
                  <a:txBody>
                    <a:bodyPr/>
                    <a:lstStyle/>
                    <a:p>
                      <a:r>
                        <a:rPr lang="en-GB" sz="1600" dirty="0"/>
                        <a:t>Evaluation </a:t>
                      </a:r>
                    </a:p>
                  </a:txBody>
                  <a:tcPr>
                    <a:solidFill>
                      <a:schemeClr val="bg1">
                        <a:lumMod val="85000"/>
                      </a:schemeClr>
                    </a:solidFill>
                  </a:tcPr>
                </a:tc>
                <a:extLst>
                  <a:ext uri="{0D108BD9-81ED-4DB2-BD59-A6C34878D82A}">
                    <a16:rowId xmlns:a16="http://schemas.microsoft.com/office/drawing/2014/main" val="328840837"/>
                  </a:ext>
                </a:extLst>
              </a:tr>
            </a:tbl>
          </a:graphicData>
        </a:graphic>
      </p:graphicFrame>
      <p:pic>
        <p:nvPicPr>
          <p:cNvPr id="41" name="Graphic 40" descr="Sign Language">
            <a:extLst>
              <a:ext uri="{FF2B5EF4-FFF2-40B4-BE49-F238E27FC236}">
                <a16:creationId xmlns:a16="http://schemas.microsoft.com/office/drawing/2014/main" id="{54D1A562-0D49-434D-A30E-9978464D0603}"/>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rot="20080906">
            <a:off x="3876264" y="7913630"/>
            <a:ext cx="1500915" cy="1500915"/>
          </a:xfrm>
          <a:prstGeom prst="rect">
            <a:avLst/>
          </a:prstGeom>
        </p:spPr>
      </p:pic>
      <p:pic>
        <p:nvPicPr>
          <p:cNvPr id="47" name="Graphic 46" descr="Head with gears">
            <a:extLst>
              <a:ext uri="{FF2B5EF4-FFF2-40B4-BE49-F238E27FC236}">
                <a16:creationId xmlns:a16="http://schemas.microsoft.com/office/drawing/2014/main" id="{88FF5273-AF38-48C8-9FD5-45A6B7DAF0DA}"/>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1233832" y="9877852"/>
            <a:ext cx="1385125" cy="1385125"/>
          </a:xfrm>
          <a:prstGeom prst="rect">
            <a:avLst/>
          </a:prstGeom>
        </p:spPr>
      </p:pic>
      <p:pic>
        <p:nvPicPr>
          <p:cNvPr id="43" name="Graphic 42" descr="Eye">
            <a:extLst>
              <a:ext uri="{FF2B5EF4-FFF2-40B4-BE49-F238E27FC236}">
                <a16:creationId xmlns:a16="http://schemas.microsoft.com/office/drawing/2014/main" id="{25D2D1AB-A971-4CEC-90DB-2AEEE6F922E4}"/>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6639926" y="10912818"/>
            <a:ext cx="1649801" cy="1649801"/>
          </a:xfrm>
          <a:prstGeom prst="rect">
            <a:avLst/>
          </a:prstGeom>
        </p:spPr>
      </p:pic>
      <p:pic>
        <p:nvPicPr>
          <p:cNvPr id="45" name="Graphic 44" descr="Puzzle pieces">
            <a:extLst>
              <a:ext uri="{FF2B5EF4-FFF2-40B4-BE49-F238E27FC236}">
                <a16:creationId xmlns:a16="http://schemas.microsoft.com/office/drawing/2014/main" id="{80E75684-27AD-4447-807C-03645CD920E5}"/>
              </a:ext>
            </a:extLst>
          </p:cNvPr>
          <p:cNvPicPr>
            <a:picLocks noChangeAspect="1"/>
          </p:cNvPicPr>
          <p:nvPr/>
        </p:nvPicPr>
        <p:blipFill>
          <a:blip r:embed="rId18">
            <a:extLst>
              <a:ext uri="{28A0092B-C50C-407E-A947-70E740481C1C}">
                <a14:useLocalDpi xmlns:a14="http://schemas.microsoft.com/office/drawing/2010/main" val="0"/>
              </a:ext>
              <a:ext uri="{96DAC541-7B7A-43D3-8B79-37D633B846F1}">
                <asvg:svgBlip xmlns:asvg="http://schemas.microsoft.com/office/drawing/2016/SVG/main" r:embed="rId19"/>
              </a:ext>
            </a:extLst>
          </a:blip>
          <a:stretch>
            <a:fillRect/>
          </a:stretch>
        </p:blipFill>
        <p:spPr>
          <a:xfrm>
            <a:off x="9391184" y="8690127"/>
            <a:ext cx="1946529" cy="1946529"/>
          </a:xfrm>
          <a:prstGeom prst="rect">
            <a:avLst/>
          </a:prstGeom>
        </p:spPr>
      </p:pic>
      <p:sp>
        <p:nvSpPr>
          <p:cNvPr id="4" name="TextBox 3">
            <a:extLst>
              <a:ext uri="{FF2B5EF4-FFF2-40B4-BE49-F238E27FC236}">
                <a16:creationId xmlns:a16="http://schemas.microsoft.com/office/drawing/2014/main" id="{C9CA788F-17FD-76CB-5D53-97DE04BC9BFB}"/>
              </a:ext>
            </a:extLst>
          </p:cNvPr>
          <p:cNvSpPr txBox="1"/>
          <p:nvPr/>
        </p:nvSpPr>
        <p:spPr>
          <a:xfrm>
            <a:off x="2000092" y="15326303"/>
            <a:ext cx="1746952" cy="830997"/>
          </a:xfrm>
          <a:prstGeom prst="rect">
            <a:avLst/>
          </a:prstGeom>
          <a:noFill/>
        </p:spPr>
        <p:txBody>
          <a:bodyPr wrap="square" rtlCol="0">
            <a:spAutoFit/>
          </a:bodyPr>
          <a:lstStyle/>
          <a:p>
            <a:r>
              <a:rPr lang="en-GB" sz="1200" dirty="0">
                <a:latin typeface="Arial Nova" panose="020B0504020202020204" pitchFamily="34" charset="0"/>
              </a:rPr>
              <a:t>#FineArt</a:t>
            </a:r>
          </a:p>
          <a:p>
            <a:r>
              <a:rPr lang="en-GB" sz="1200" dirty="0">
                <a:latin typeface="Arial Nova" panose="020B0504020202020204" pitchFamily="34" charset="0"/>
              </a:rPr>
              <a:t>#TextileDesign</a:t>
            </a:r>
          </a:p>
          <a:p>
            <a:r>
              <a:rPr lang="en-GB" sz="1200" dirty="0">
                <a:latin typeface="Arial Nova" panose="020B0504020202020204" pitchFamily="34" charset="0"/>
              </a:rPr>
              <a:t>#3DDesign</a:t>
            </a:r>
          </a:p>
          <a:p>
            <a:r>
              <a:rPr lang="en-GB" sz="1200" dirty="0">
                <a:latin typeface="Arial Nova" panose="020B0504020202020204" pitchFamily="34" charset="0"/>
              </a:rPr>
              <a:t>#Hospitality&amp;Catering</a:t>
            </a:r>
          </a:p>
        </p:txBody>
      </p:sp>
    </p:spTree>
    <p:extLst>
      <p:ext uri="{BB962C8B-B14F-4D97-AF65-F5344CB8AC3E}">
        <p14:creationId xmlns:p14="http://schemas.microsoft.com/office/powerpoint/2010/main" val="4097062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9943BB2C-229E-4D77-A9B2-D3AECDC9BC61}"/>
              </a:ext>
            </a:extLst>
          </p:cNvPr>
          <p:cNvSpPr/>
          <p:nvPr/>
        </p:nvSpPr>
        <p:spPr>
          <a:xfrm>
            <a:off x="408562" y="350201"/>
            <a:ext cx="11342451" cy="14923063"/>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450717" y="380321"/>
            <a:ext cx="11342451" cy="15166502"/>
          </a:xfrm>
        </p:spPr>
        <p:txBody>
          <a:bodyPr>
            <a:normAutofit/>
          </a:bodyPr>
          <a:lstStyle/>
          <a:p>
            <a:pPr marL="0" indent="0" algn="ctr">
              <a:buNone/>
            </a:pPr>
            <a:r>
              <a:rPr lang="en-GB" sz="2000" dirty="0">
                <a:latin typeface="Impact" panose="020B0806030902050204" pitchFamily="34" charset="0"/>
              </a:rPr>
              <a:t>Under The Sea: Scheme of Learning </a:t>
            </a:r>
          </a:p>
        </p:txBody>
      </p:sp>
      <p:sp>
        <p:nvSpPr>
          <p:cNvPr id="6" name="TextBox 5">
            <a:extLst>
              <a:ext uri="{FF2B5EF4-FFF2-40B4-BE49-F238E27FC236}">
                <a16:creationId xmlns:a16="http://schemas.microsoft.com/office/drawing/2014/main" id="{100D8A88-E9F7-433E-890B-C37DCFEE1EC1}"/>
              </a:ext>
            </a:extLst>
          </p:cNvPr>
          <p:cNvSpPr txBox="1"/>
          <p:nvPr/>
        </p:nvSpPr>
        <p:spPr>
          <a:xfrm>
            <a:off x="-299148" y="15367405"/>
            <a:ext cx="2448964" cy="748795"/>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Navigating ADT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black"/>
                </a:solidFill>
                <a:effectLst/>
                <a:uLnTx/>
                <a:uFillTx/>
                <a:latin typeface="Impact" panose="020B0806030902050204" pitchFamily="34" charset="0"/>
                <a:ea typeface="+mn-ea"/>
                <a:cs typeface="+mn-cs"/>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3"/>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4"/>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5"/>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6"/>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7"/>
          <a:srcRect t="16701" b="12155"/>
          <a:stretch/>
        </p:blipFill>
        <p:spPr>
          <a:xfrm rot="5400000">
            <a:off x="7304876" y="2664952"/>
            <a:ext cx="7519735" cy="2254512"/>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8">
            <a:clrChange>
              <a:clrFrom>
                <a:srgbClr val="FFFFFF"/>
              </a:clrFrom>
              <a:clrTo>
                <a:srgbClr val="FFFFFF">
                  <a:alpha val="0"/>
                </a:srgbClr>
              </a:clrTo>
            </a:clrChange>
          </a:blip>
          <a:srcRect b="9167"/>
          <a:stretch/>
        </p:blipFill>
        <p:spPr>
          <a:xfrm>
            <a:off x="11064743" y="709177"/>
            <a:ext cx="707095" cy="621065"/>
          </a:xfrm>
          <a:prstGeom prst="rect">
            <a:avLst/>
          </a:prstGeom>
        </p:spPr>
      </p:pic>
      <p:pic>
        <p:nvPicPr>
          <p:cNvPr id="22" name="Picture 21">
            <a:extLst>
              <a:ext uri="{FF2B5EF4-FFF2-40B4-BE49-F238E27FC236}">
                <a16:creationId xmlns:a16="http://schemas.microsoft.com/office/drawing/2014/main" id="{CB729412-91D3-4745-8116-A56E12BD3D42}"/>
              </a:ext>
            </a:extLst>
          </p:cNvPr>
          <p:cNvPicPr>
            <a:picLocks noChangeAspect="1"/>
          </p:cNvPicPr>
          <p:nvPr/>
        </p:nvPicPr>
        <p:blipFill rotWithShape="1">
          <a:blip r:embed="rId7"/>
          <a:srcRect t="16701" b="12155"/>
          <a:stretch/>
        </p:blipFill>
        <p:spPr>
          <a:xfrm rot="16200000" flipV="1">
            <a:off x="7188828" y="10279850"/>
            <a:ext cx="7751833" cy="2254511"/>
          </a:xfrm>
          <a:prstGeom prst="rect">
            <a:avLst/>
          </a:prstGeom>
        </p:spPr>
      </p:pic>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1061112" y="13798387"/>
            <a:ext cx="831764" cy="730566"/>
          </a:xfrm>
          <a:prstGeom prst="rect">
            <a:avLst/>
          </a:prstGeom>
        </p:spPr>
      </p:pic>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11160820" y="6626632"/>
            <a:ext cx="831764" cy="730566"/>
          </a:xfrm>
          <a:prstGeom prst="rect">
            <a:avLst/>
          </a:prstGeom>
        </p:spPr>
      </p:pic>
      <p:graphicFrame>
        <p:nvGraphicFramePr>
          <p:cNvPr id="18" name="Table 17">
            <a:extLst>
              <a:ext uri="{FF2B5EF4-FFF2-40B4-BE49-F238E27FC236}">
                <a16:creationId xmlns:a16="http://schemas.microsoft.com/office/drawing/2014/main" id="{CF6300EF-DA81-4F86-A4A7-24C95A447BBB}"/>
              </a:ext>
            </a:extLst>
          </p:cNvPr>
          <p:cNvGraphicFramePr>
            <a:graphicFrameLocks noGrp="1"/>
          </p:cNvGraphicFramePr>
          <p:nvPr>
            <p:extLst>
              <p:ext uri="{D42A27DB-BD31-4B8C-83A1-F6EECF244321}">
                <p14:modId xmlns:p14="http://schemas.microsoft.com/office/powerpoint/2010/main" val="2862886032"/>
              </p:ext>
            </p:extLst>
          </p:nvPr>
        </p:nvGraphicFramePr>
        <p:xfrm>
          <a:off x="698529" y="972978"/>
          <a:ext cx="10344884" cy="14077945"/>
        </p:xfrm>
        <a:graphic>
          <a:graphicData uri="http://schemas.openxmlformats.org/drawingml/2006/table">
            <a:tbl>
              <a:tblPr firstRow="1" bandRow="1">
                <a:tableStyleId>{5940675A-B579-460E-94D1-54222C63F5DA}</a:tableStyleId>
              </a:tblPr>
              <a:tblGrid>
                <a:gridCol w="2586221">
                  <a:extLst>
                    <a:ext uri="{9D8B030D-6E8A-4147-A177-3AD203B41FA5}">
                      <a16:colId xmlns:a16="http://schemas.microsoft.com/office/drawing/2014/main" val="860903560"/>
                    </a:ext>
                  </a:extLst>
                </a:gridCol>
                <a:gridCol w="2586221">
                  <a:extLst>
                    <a:ext uri="{9D8B030D-6E8A-4147-A177-3AD203B41FA5}">
                      <a16:colId xmlns:a16="http://schemas.microsoft.com/office/drawing/2014/main" val="966298568"/>
                    </a:ext>
                  </a:extLst>
                </a:gridCol>
                <a:gridCol w="2586221">
                  <a:extLst>
                    <a:ext uri="{9D8B030D-6E8A-4147-A177-3AD203B41FA5}">
                      <a16:colId xmlns:a16="http://schemas.microsoft.com/office/drawing/2014/main" val="3462729128"/>
                    </a:ext>
                  </a:extLst>
                </a:gridCol>
                <a:gridCol w="2586221">
                  <a:extLst>
                    <a:ext uri="{9D8B030D-6E8A-4147-A177-3AD203B41FA5}">
                      <a16:colId xmlns:a16="http://schemas.microsoft.com/office/drawing/2014/main" val="3955469802"/>
                    </a:ext>
                  </a:extLst>
                </a:gridCol>
              </a:tblGrid>
              <a:tr h="402246">
                <a:tc>
                  <a:txBody>
                    <a:bodyPr/>
                    <a:lstStyle/>
                    <a:p>
                      <a:r>
                        <a:rPr lang="en-GB" sz="1400" b="1"/>
                        <a:t>AO1 – Develop </a:t>
                      </a:r>
                    </a:p>
                  </a:txBody>
                  <a:tcPr>
                    <a:solidFill>
                      <a:schemeClr val="bg1">
                        <a:lumMod val="65000"/>
                      </a:schemeClr>
                    </a:solidFill>
                  </a:tcPr>
                </a:tc>
                <a:tc>
                  <a:txBody>
                    <a:bodyPr/>
                    <a:lstStyle/>
                    <a:p>
                      <a:r>
                        <a:rPr lang="en-GB" sz="1400" b="1"/>
                        <a:t>AO2 – Refine</a:t>
                      </a:r>
                    </a:p>
                  </a:txBody>
                  <a:tcPr>
                    <a:solidFill>
                      <a:schemeClr val="bg1">
                        <a:lumMod val="65000"/>
                      </a:schemeClr>
                    </a:solidFill>
                  </a:tcPr>
                </a:tc>
                <a:tc>
                  <a:txBody>
                    <a:bodyPr/>
                    <a:lstStyle/>
                    <a:p>
                      <a:r>
                        <a:rPr lang="en-GB" sz="1400" b="1"/>
                        <a:t>AO3 – Record </a:t>
                      </a:r>
                    </a:p>
                  </a:txBody>
                  <a:tcPr>
                    <a:solidFill>
                      <a:schemeClr val="bg1">
                        <a:lumMod val="65000"/>
                      </a:schemeClr>
                    </a:solidFill>
                  </a:tcPr>
                </a:tc>
                <a:tc>
                  <a:txBody>
                    <a:bodyPr/>
                    <a:lstStyle/>
                    <a:p>
                      <a:r>
                        <a:rPr lang="en-GB" sz="1400" b="1"/>
                        <a:t>AO4 – Present </a:t>
                      </a:r>
                    </a:p>
                  </a:txBody>
                  <a:tcPr>
                    <a:solidFill>
                      <a:schemeClr val="bg1">
                        <a:lumMod val="65000"/>
                      </a:schemeClr>
                    </a:solidFill>
                  </a:tcPr>
                </a:tc>
                <a:extLst>
                  <a:ext uri="{0D108BD9-81ED-4DB2-BD59-A6C34878D82A}">
                    <a16:rowId xmlns:a16="http://schemas.microsoft.com/office/drawing/2014/main" val="2939849063"/>
                  </a:ext>
                </a:extLst>
              </a:tr>
              <a:tr h="811693">
                <a:tc>
                  <a:txBody>
                    <a:bodyPr/>
                    <a:lstStyle/>
                    <a:p>
                      <a:r>
                        <a:rPr lang="en-GB" sz="1050" b="1" dirty="0"/>
                        <a:t>Mind-Map </a:t>
                      </a:r>
                    </a:p>
                    <a:p>
                      <a:r>
                        <a:rPr lang="en-GB" sz="1050" dirty="0"/>
                        <a:t>Written / doodles A3 map of theme: ‘Under The Sea’ – consider how this could be interpreted / what is the focus?</a:t>
                      </a:r>
                    </a:p>
                  </a:txBody>
                  <a:tcPr>
                    <a:solidFill>
                      <a:schemeClr val="bg1">
                        <a:lumMod val="85000"/>
                      </a:schemeClr>
                    </a:solidFill>
                  </a:tcPr>
                </a:tc>
                <a:tc rowSpan="9">
                  <a:txBody>
                    <a:bodyPr/>
                    <a:lstStyle/>
                    <a:p>
                      <a:endParaRPr lang="en-GB" sz="1050" dirty="0"/>
                    </a:p>
                  </a:txBody>
                  <a:tcPr>
                    <a:solidFill>
                      <a:schemeClr val="bg1"/>
                    </a:solidFill>
                  </a:tcPr>
                </a:tc>
                <a:tc rowSpan="4">
                  <a:txBody>
                    <a:bodyPr/>
                    <a:lstStyle/>
                    <a:p>
                      <a:endParaRPr lang="en-GB" sz="1050"/>
                    </a:p>
                  </a:txBody>
                  <a:tcPr>
                    <a:solidFill>
                      <a:schemeClr val="bg1"/>
                    </a:solidFill>
                  </a:tcPr>
                </a:tc>
                <a:tc rowSpan="14">
                  <a:txBody>
                    <a:bodyPr/>
                    <a:lstStyle/>
                    <a:p>
                      <a:endParaRPr lang="en-GB" sz="1050" dirty="0"/>
                    </a:p>
                  </a:txBody>
                  <a:tcPr>
                    <a:solidFill>
                      <a:schemeClr val="bg1"/>
                    </a:solidFill>
                  </a:tcPr>
                </a:tc>
                <a:extLst>
                  <a:ext uri="{0D108BD9-81ED-4DB2-BD59-A6C34878D82A}">
                    <a16:rowId xmlns:a16="http://schemas.microsoft.com/office/drawing/2014/main" val="68643681"/>
                  </a:ext>
                </a:extLst>
              </a:tr>
              <a:tr h="1135005">
                <a:tc>
                  <a:txBody>
                    <a:bodyPr/>
                    <a:lstStyle/>
                    <a:p>
                      <a:r>
                        <a:rPr lang="en-GB" sz="1050" b="1" dirty="0"/>
                        <a:t>Mood-Board </a:t>
                      </a:r>
                    </a:p>
                    <a:p>
                      <a:r>
                        <a:rPr lang="en-GB" sz="1050" dirty="0"/>
                        <a:t>Secondary and Primary source A3 visual map of theme: ‘Under The Sea’. Consider how this could be interpreted – what is the focus? Also add  fabric and paint swatches / keywords</a:t>
                      </a:r>
                    </a:p>
                  </a:txBody>
                  <a:tcPr>
                    <a:solidFill>
                      <a:schemeClr val="bg1">
                        <a:lumMod val="85000"/>
                      </a:schemeClr>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1043870497"/>
                  </a:ext>
                </a:extLst>
              </a:tr>
              <a:tr h="795410">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050" b="1" dirty="0"/>
                        <a:t>Artist description and analysis </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dirty="0"/>
                        <a:t>A3 page including images / description / opinion and  theme links / analysis – focus in on in-depth personal response </a:t>
                      </a:r>
                    </a:p>
                  </a:txBody>
                  <a:tcPr>
                    <a:solidFill>
                      <a:schemeClr val="bg1">
                        <a:lumMod val="85000"/>
                      </a:schemeClr>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701246790"/>
                  </a:ext>
                </a:extLst>
              </a:tr>
              <a:tr h="189888">
                <a:tc rowSpan="13">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050"/>
                    </a:p>
                  </a:txBody>
                  <a:tcPr>
                    <a:solidFill>
                      <a:schemeClr val="bg1"/>
                    </a:solidFill>
                  </a:tcPr>
                </a:tc>
                <a:tc vMerge="1">
                  <a:txBody>
                    <a:bodyPr/>
                    <a:lstStyle/>
                    <a:p>
                      <a:endParaRPr lang="en-GB"/>
                    </a:p>
                  </a:txBody>
                  <a:tcPr/>
                </a:tc>
                <a:tc vMerge="1">
                  <a:txBody>
                    <a:bodyPr/>
                    <a:lstStyle/>
                    <a:p>
                      <a:endParaRPr lang="en-GB" sz="1100"/>
                    </a:p>
                  </a:txBody>
                  <a:tcPr>
                    <a:solidFill>
                      <a:schemeClr val="bg1"/>
                    </a:solidFill>
                  </a:tcPr>
                </a:tc>
                <a:tc vMerge="1">
                  <a:txBody>
                    <a:bodyPr/>
                    <a:lstStyle/>
                    <a:p>
                      <a:endParaRPr lang="en-GB"/>
                    </a:p>
                  </a:txBody>
                  <a:tcPr/>
                </a:tc>
                <a:extLst>
                  <a:ext uri="{0D108BD9-81ED-4DB2-BD59-A6C34878D82A}">
                    <a16:rowId xmlns:a16="http://schemas.microsoft.com/office/drawing/2014/main" val="3097279608"/>
                  </a:ext>
                </a:extLst>
              </a:tr>
              <a:tr h="996226">
                <a:tc vMerge="1">
                  <a:txBody>
                    <a:bodyPr/>
                    <a:lstStyle/>
                    <a:p>
                      <a:endParaRPr lang="en-GB" sz="1100"/>
                    </a:p>
                  </a:txBody>
                  <a:tcPr>
                    <a:solidFill>
                      <a:schemeClr val="bg1"/>
                    </a:solidFill>
                  </a:tcPr>
                </a:tc>
                <a:tc vMerge="1">
                  <a:txBody>
                    <a:bodyPr/>
                    <a:lstStyle/>
                    <a:p>
                      <a:endParaRPr lang="en-GB" sz="1600"/>
                    </a:p>
                  </a:txBody>
                  <a:tcPr>
                    <a:solidFill>
                      <a:schemeClr val="bg1"/>
                    </a:solidFill>
                  </a:tcPr>
                </a:tc>
                <a:tc>
                  <a:txBody>
                    <a:bodyPr/>
                    <a:lstStyle/>
                    <a:p>
                      <a:r>
                        <a:rPr lang="en-GB" sz="1050" b="1" dirty="0"/>
                        <a:t>Beach colours with Jackie Gale</a:t>
                      </a:r>
                    </a:p>
                    <a:p>
                      <a:r>
                        <a:rPr lang="en-GB" sz="1050" dirty="0"/>
                        <a:t>Mixed page of observational studies using fabric collage / weaving / online colour </a:t>
                      </a:r>
                      <a:r>
                        <a:rPr lang="en-GB" sz="1050" dirty="0" err="1"/>
                        <a:t>swatching</a:t>
                      </a:r>
                      <a:r>
                        <a:rPr lang="en-GB" sz="1050" dirty="0"/>
                        <a:t>. Focusing on  fundamentals of colour palate selection / mixing / blending </a:t>
                      </a:r>
                    </a:p>
                  </a:txBody>
                  <a:tcPr>
                    <a:solidFill>
                      <a:schemeClr val="bg1">
                        <a:lumMod val="85000"/>
                      </a:schemeClr>
                    </a:solidFill>
                  </a:tcPr>
                </a:tc>
                <a:tc vMerge="1">
                  <a:txBody>
                    <a:bodyPr/>
                    <a:lstStyle/>
                    <a:p>
                      <a:endParaRPr lang="en-GB" sz="1600"/>
                    </a:p>
                  </a:txBody>
                  <a:tcPr>
                    <a:solidFill>
                      <a:schemeClr val="bg1"/>
                    </a:solidFill>
                  </a:tcPr>
                </a:tc>
                <a:extLst>
                  <a:ext uri="{0D108BD9-81ED-4DB2-BD59-A6C34878D82A}">
                    <a16:rowId xmlns:a16="http://schemas.microsoft.com/office/drawing/2014/main" val="918417443"/>
                  </a:ext>
                </a:extLst>
              </a:tr>
              <a:tr h="985299">
                <a:tc vMerge="1">
                  <a:txBody>
                    <a:bodyPr/>
                    <a:lstStyle/>
                    <a:p>
                      <a:endParaRPr lang="en-GB" sz="1600"/>
                    </a:p>
                  </a:txBody>
                  <a:tcPr>
                    <a:solidFill>
                      <a:schemeClr val="bg1"/>
                    </a:solidFill>
                  </a:tcPr>
                </a:tc>
                <a:tc vMerge="1">
                  <a:txBody>
                    <a:bodyPr/>
                    <a:lstStyle/>
                    <a:p>
                      <a:endParaRPr lang="en-GB" sz="1600"/>
                    </a:p>
                  </a:txBody>
                  <a:tcPr>
                    <a:solidFill>
                      <a:schemeClr val="bg1"/>
                    </a:solidFill>
                  </a:tcPr>
                </a:tc>
                <a:tc>
                  <a:txBody>
                    <a:bodyPr/>
                    <a:lstStyle/>
                    <a:p>
                      <a:r>
                        <a:rPr lang="en-GB" sz="1050" b="1" dirty="0"/>
                        <a:t>Corals &amp; Shells with Ernst Haeckel</a:t>
                      </a:r>
                    </a:p>
                    <a:p>
                      <a:r>
                        <a:rPr lang="en-GB" sz="1050" dirty="0"/>
                        <a:t>Observational study using the laser cutter, and a blended paint background. Focussing on use of 2D design program and paint effects</a:t>
                      </a:r>
                    </a:p>
                  </a:txBody>
                  <a:tcPr>
                    <a:solidFill>
                      <a:schemeClr val="bg1">
                        <a:lumMod val="85000"/>
                      </a:schemeClr>
                    </a:solidFill>
                  </a:tcPr>
                </a:tc>
                <a:tc vMerge="1">
                  <a:txBody>
                    <a:bodyPr/>
                    <a:lstStyle/>
                    <a:p>
                      <a:endParaRPr lang="en-GB" sz="1600"/>
                    </a:p>
                  </a:txBody>
                  <a:tcPr>
                    <a:solidFill>
                      <a:schemeClr val="bg1"/>
                    </a:solidFill>
                  </a:tcPr>
                </a:tc>
                <a:extLst>
                  <a:ext uri="{0D108BD9-81ED-4DB2-BD59-A6C34878D82A}">
                    <a16:rowId xmlns:a16="http://schemas.microsoft.com/office/drawing/2014/main" val="907884241"/>
                  </a:ext>
                </a:extLst>
              </a:tr>
              <a:tr h="1135005">
                <a:tc vMerge="1">
                  <a:txBody>
                    <a:bodyPr/>
                    <a:lstStyle/>
                    <a:p>
                      <a:endParaRPr lang="en-GB" sz="1600"/>
                    </a:p>
                  </a:txBody>
                  <a:tcPr>
                    <a:solidFill>
                      <a:schemeClr val="bg1"/>
                    </a:solidFill>
                  </a:tcPr>
                </a:tc>
                <a:tc vMerge="1">
                  <a:txBody>
                    <a:bodyPr/>
                    <a:lstStyle/>
                    <a:p>
                      <a:endParaRPr lang="en-GB" sz="1600"/>
                    </a:p>
                  </a:txBody>
                  <a:tcPr>
                    <a:solidFill>
                      <a:schemeClr val="bg1"/>
                    </a:solidFill>
                  </a:tcPr>
                </a:tc>
                <a:tc>
                  <a:txBody>
                    <a:bodyPr/>
                    <a:lstStyle/>
                    <a:p>
                      <a:r>
                        <a:rPr lang="en-GB" sz="1050" b="1" dirty="0"/>
                        <a:t>Fish with Yellena James &amp; Duncan Cameron</a:t>
                      </a:r>
                    </a:p>
                    <a:p>
                      <a:r>
                        <a:rPr lang="en-GB" sz="1050" dirty="0"/>
                        <a:t>Artist inspired  mixed-media response including ink and mono-print. Focussing on drawing fundamentals of shape / tone / form / texture / pattern </a:t>
                      </a:r>
                    </a:p>
                  </a:txBody>
                  <a:tcPr>
                    <a:solidFill>
                      <a:schemeClr val="bg1">
                        <a:lumMod val="85000"/>
                      </a:schemeClr>
                    </a:solidFill>
                  </a:tcPr>
                </a:tc>
                <a:tc vMerge="1">
                  <a:txBody>
                    <a:bodyPr/>
                    <a:lstStyle/>
                    <a:p>
                      <a:endParaRPr lang="en-GB" sz="1600"/>
                    </a:p>
                  </a:txBody>
                  <a:tcPr>
                    <a:solidFill>
                      <a:schemeClr val="bg1"/>
                    </a:solidFill>
                  </a:tcPr>
                </a:tc>
                <a:extLst>
                  <a:ext uri="{0D108BD9-81ED-4DB2-BD59-A6C34878D82A}">
                    <a16:rowId xmlns:a16="http://schemas.microsoft.com/office/drawing/2014/main" val="1390075441"/>
                  </a:ext>
                </a:extLst>
              </a:tr>
              <a:tr h="946205">
                <a:tc vMerge="1">
                  <a:txBody>
                    <a:bodyPr/>
                    <a:lstStyle/>
                    <a:p>
                      <a:endParaRPr lang="en-GB" sz="1600"/>
                    </a:p>
                  </a:txBody>
                  <a:tcPr>
                    <a:solidFill>
                      <a:schemeClr val="bg1"/>
                    </a:solidFill>
                  </a:tcPr>
                </a:tc>
                <a:tc vMerge="1">
                  <a:txBody>
                    <a:bodyPr/>
                    <a:lstStyle/>
                    <a:p>
                      <a:endParaRPr lang="en-GB" sz="1600"/>
                    </a:p>
                  </a:txBody>
                  <a:tcPr>
                    <a:solidFill>
                      <a:schemeClr val="bg1"/>
                    </a:solidFill>
                  </a:tcPr>
                </a:tc>
                <a:tc>
                  <a:txBody>
                    <a:bodyPr/>
                    <a:lstStyle/>
                    <a:p>
                      <a:r>
                        <a:rPr lang="en-GB" sz="1050" b="1" dirty="0"/>
                        <a:t>Trip write-up</a:t>
                      </a:r>
                    </a:p>
                    <a:p>
                      <a:r>
                        <a:rPr lang="en-GB" sz="1050" dirty="0"/>
                        <a:t>Sea-Life Centre Birmingham visit findings and images – focus on ‘how will this support your project?’ a chance for observational study from first hand sources</a:t>
                      </a:r>
                    </a:p>
                  </a:txBody>
                  <a:tcPr>
                    <a:solidFill>
                      <a:schemeClr val="bg1">
                        <a:lumMod val="85000"/>
                      </a:schemeClr>
                    </a:solidFill>
                  </a:tcPr>
                </a:tc>
                <a:tc vMerge="1">
                  <a:txBody>
                    <a:bodyPr/>
                    <a:lstStyle/>
                    <a:p>
                      <a:endParaRPr lang="en-GB" sz="1600"/>
                    </a:p>
                  </a:txBody>
                  <a:tcPr>
                    <a:solidFill>
                      <a:schemeClr val="bg1"/>
                    </a:solidFill>
                  </a:tcPr>
                </a:tc>
                <a:extLst>
                  <a:ext uri="{0D108BD9-81ED-4DB2-BD59-A6C34878D82A}">
                    <a16:rowId xmlns:a16="http://schemas.microsoft.com/office/drawing/2014/main" val="2811369258"/>
                  </a:ext>
                </a:extLst>
              </a:tr>
              <a:tr h="1625531">
                <a:tc vMerge="1">
                  <a:txBody>
                    <a:bodyPr/>
                    <a:lstStyle/>
                    <a:p>
                      <a:endParaRPr lang="en-GB" sz="1600"/>
                    </a:p>
                  </a:txBody>
                  <a:tcPr>
                    <a:solidFill>
                      <a:schemeClr val="bg1"/>
                    </a:solidFill>
                  </a:tcPr>
                </a:tc>
                <a:tc vMerge="1">
                  <a:txBody>
                    <a:bodyPr/>
                    <a:lstStyle/>
                    <a:p>
                      <a:endParaRPr lang="en-GB" sz="1600"/>
                    </a:p>
                  </a:txBody>
                  <a:tcPr>
                    <a:solidFill>
                      <a:schemeClr val="bg1"/>
                    </a:solidFill>
                  </a:tcPr>
                </a:tc>
                <a:tc>
                  <a:txBody>
                    <a:bodyPr/>
                    <a:lstStyle/>
                    <a:p>
                      <a:r>
                        <a:rPr lang="en-GB" sz="1050" b="1" dirty="0"/>
                        <a:t>Sand ripples &amp; Waves  with Sandra Meech</a:t>
                      </a:r>
                    </a:p>
                    <a:p>
                      <a:r>
                        <a:rPr lang="en-GB" sz="1050" dirty="0"/>
                        <a:t>Observational studies using  fabric surface and structural manipulation. Focusing of creating interlocking forms and shape alteration. Also including a slashing experiment with a focus on texture and embellishment techniques. Then dyeing experiments such as tie, free-form batik, and ice to explore surface effects</a:t>
                      </a:r>
                    </a:p>
                  </a:txBody>
                  <a:tcPr>
                    <a:solidFill>
                      <a:schemeClr val="bg1">
                        <a:lumMod val="85000"/>
                      </a:schemeClr>
                    </a:solidFill>
                  </a:tcPr>
                </a:tc>
                <a:tc vMerge="1">
                  <a:txBody>
                    <a:bodyPr/>
                    <a:lstStyle/>
                    <a:p>
                      <a:endParaRPr lang="en-GB" sz="1600"/>
                    </a:p>
                  </a:txBody>
                  <a:tcPr>
                    <a:solidFill>
                      <a:schemeClr val="bg1"/>
                    </a:solidFill>
                  </a:tcPr>
                </a:tc>
                <a:extLst>
                  <a:ext uri="{0D108BD9-81ED-4DB2-BD59-A6C34878D82A}">
                    <a16:rowId xmlns:a16="http://schemas.microsoft.com/office/drawing/2014/main" val="442226753"/>
                  </a:ext>
                </a:extLst>
              </a:tr>
              <a:tr h="1116036">
                <a:tc vMerge="1">
                  <a:txBody>
                    <a:bodyPr/>
                    <a:lstStyle/>
                    <a:p>
                      <a:endParaRPr lang="en-GB" sz="1600"/>
                    </a:p>
                  </a:txBody>
                  <a:tcPr>
                    <a:solidFill>
                      <a:schemeClr val="bg1"/>
                    </a:solidFill>
                  </a:tcPr>
                </a:tc>
                <a:tc>
                  <a:txBody>
                    <a:bodyPr/>
                    <a:lstStyle/>
                    <a:p>
                      <a:r>
                        <a:rPr lang="en-GB" sz="1050" b="1" dirty="0"/>
                        <a:t>Jellyfish with Carolyn Saxby</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dirty="0"/>
                        <a:t>Workshop with technique notes exploring heat manipulation. Including thread layering, heat gun / iron manipulation on organza, Angelina, fusible film, and plastic encapsulation</a:t>
                      </a:r>
                    </a:p>
                  </a:txBody>
                  <a:tcPr>
                    <a:solidFill>
                      <a:schemeClr val="bg1">
                        <a:lumMod val="85000"/>
                      </a:schemeClr>
                    </a:solidFill>
                  </a:tcPr>
                </a:tc>
                <a:tc rowSpan="7">
                  <a:txBody>
                    <a:bodyPr/>
                    <a:lstStyle/>
                    <a:p>
                      <a:endParaRPr lang="en-GB" sz="1050" dirty="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4284838449"/>
                  </a:ext>
                </a:extLst>
              </a:tr>
              <a:tr h="1116036">
                <a:tc vMerge="1">
                  <a:txBody>
                    <a:bodyPr/>
                    <a:lstStyle/>
                    <a:p>
                      <a:endParaRPr lang="en-GB" sz="1600"/>
                    </a:p>
                  </a:txBody>
                  <a:tcPr>
                    <a:solidFill>
                      <a:schemeClr val="bg1"/>
                    </a:solidFill>
                  </a:tcPr>
                </a:tc>
                <a:tc>
                  <a:txBody>
                    <a:bodyPr/>
                    <a:lstStyle/>
                    <a:p>
                      <a:r>
                        <a:rPr lang="en-GB" sz="1050" b="1" dirty="0"/>
                        <a:t>Padded Shell with Jan Kilpatrick </a:t>
                      </a:r>
                    </a:p>
                    <a:p>
                      <a:r>
                        <a:rPr lang="en-GB" sz="1050" dirty="0"/>
                        <a:t>Artist inspired workshop with technique notes exploring the use of shells image transfer, with wadding and machine couching and beading to embellish shell structure and texture</a:t>
                      </a:r>
                    </a:p>
                  </a:txBody>
                  <a:tcPr>
                    <a:solidFill>
                      <a:schemeClr val="bg1">
                        <a:lumMod val="85000"/>
                      </a:schemeClr>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3599240034"/>
                  </a:ext>
                </a:extLst>
              </a:tr>
              <a:tr h="789569">
                <a:tc vMerge="1">
                  <a:txBody>
                    <a:bodyPr/>
                    <a:lstStyle/>
                    <a:p>
                      <a:endParaRPr lang="en-GB" sz="1600"/>
                    </a:p>
                  </a:txBody>
                  <a:tcPr>
                    <a:solidFill>
                      <a:schemeClr val="bg1"/>
                    </a:solidFill>
                  </a:tcPr>
                </a:tc>
                <a:tc>
                  <a:txBody>
                    <a:bodyPr/>
                    <a:lstStyle/>
                    <a:p>
                      <a:r>
                        <a:rPr lang="en-GB" sz="1050" b="1" dirty="0"/>
                        <a:t>Seaweed with Jennifer </a:t>
                      </a:r>
                      <a:r>
                        <a:rPr lang="en-GB" sz="1050" b="1" dirty="0" err="1"/>
                        <a:t>Bencharsky</a:t>
                      </a:r>
                      <a:r>
                        <a:rPr lang="en-GB" sz="1050" b="1" dirty="0"/>
                        <a:t> </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dirty="0"/>
                        <a:t>Artist inspired workshop with technique notes exploring wet and dry (needle) felting techniques to create seaweed surfaces</a:t>
                      </a:r>
                    </a:p>
                  </a:txBody>
                  <a:tcPr>
                    <a:solidFill>
                      <a:schemeClr val="bg1">
                        <a:lumMod val="85000"/>
                      </a:schemeClr>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637763402"/>
                  </a:ext>
                </a:extLst>
              </a:tr>
              <a:tr h="616851">
                <a:tc vMerge="1">
                  <a:txBody>
                    <a:bodyPr/>
                    <a:lstStyle/>
                    <a:p>
                      <a:endParaRPr lang="en-GB" sz="1600"/>
                    </a:p>
                  </a:txBody>
                  <a:tcPr>
                    <a:solidFill>
                      <a:schemeClr val="bg1"/>
                    </a:solidFill>
                  </a:tcPr>
                </a:tc>
                <a:tc>
                  <a:txBody>
                    <a:bodyPr/>
                    <a:lstStyle/>
                    <a:p>
                      <a:r>
                        <a:rPr lang="en-GB" sz="1050" b="1" dirty="0"/>
                        <a:t>Final Piece Plan </a:t>
                      </a:r>
                    </a:p>
                    <a:p>
                      <a:r>
                        <a:rPr lang="en-GB" sz="1050" dirty="0"/>
                        <a:t>Detailed method / kit list / drawn and labelled plan to aid final outcome </a:t>
                      </a:r>
                    </a:p>
                  </a:txBody>
                  <a:tcPr>
                    <a:solidFill>
                      <a:schemeClr val="bg1">
                        <a:lumMod val="85000"/>
                      </a:schemeClr>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3313932169"/>
                  </a:ext>
                </a:extLst>
              </a:tr>
              <a:tr h="193552">
                <a:tc vMerge="1">
                  <a:txBody>
                    <a:bodyPr/>
                    <a:lstStyle/>
                    <a:p>
                      <a:endParaRPr lang="en-GB"/>
                    </a:p>
                  </a:txBody>
                  <a:tcPr/>
                </a:tc>
                <a:tc rowSpan="3">
                  <a:txBody>
                    <a:bodyPr/>
                    <a:lstStyle/>
                    <a:p>
                      <a:endParaRPr lang="en-GB" sz="1050" dirty="0"/>
                    </a:p>
                  </a:txBody>
                  <a:tcPr>
                    <a:solidFill>
                      <a:schemeClr val="bg1"/>
                    </a:solidFill>
                  </a:tcPr>
                </a:tc>
                <a:tc vMerge="1">
                  <a:txBody>
                    <a:bodyPr/>
                    <a:lstStyle/>
                    <a:p>
                      <a:endParaRPr lang="en-GB"/>
                    </a:p>
                  </a:txBody>
                  <a:tcPr/>
                </a:tc>
                <a:tc vMerge="1">
                  <a:txBody>
                    <a:bodyPr/>
                    <a:lstStyle/>
                    <a:p>
                      <a:endParaRPr lang="en-GB" sz="1100"/>
                    </a:p>
                  </a:txBody>
                  <a:tcPr>
                    <a:solidFill>
                      <a:schemeClr val="bg1"/>
                    </a:solidFill>
                  </a:tcPr>
                </a:tc>
                <a:extLst>
                  <a:ext uri="{0D108BD9-81ED-4DB2-BD59-A6C34878D82A}">
                    <a16:rowId xmlns:a16="http://schemas.microsoft.com/office/drawing/2014/main" val="592076666"/>
                  </a:ext>
                </a:extLst>
              </a:tr>
              <a:tr h="606542">
                <a:tc vMerge="1">
                  <a:txBody>
                    <a:bodyPr/>
                    <a:lstStyle/>
                    <a:p>
                      <a:endParaRPr lang="en-GB" sz="1600"/>
                    </a:p>
                  </a:txBody>
                  <a:tcPr>
                    <a:solidFill>
                      <a:schemeClr val="bg1"/>
                    </a:solidFill>
                  </a:tcPr>
                </a:tc>
                <a:tc vMerge="1">
                  <a:txBody>
                    <a:bodyPr/>
                    <a:lstStyle/>
                    <a:p>
                      <a:endParaRPr lang="en-GB" sz="1100"/>
                    </a:p>
                  </a:txBody>
                  <a:tcPr>
                    <a:solidFill>
                      <a:schemeClr val="bg1"/>
                    </a:solidFill>
                  </a:tcPr>
                </a:tc>
                <a:tc vMerge="1">
                  <a:txBody>
                    <a:bodyPr/>
                    <a:lstStyle/>
                    <a:p>
                      <a:endParaRPr lang="en-GB" sz="1600"/>
                    </a:p>
                  </a:txBody>
                  <a:tcPr>
                    <a:solidFill>
                      <a:schemeClr val="bg1"/>
                    </a:solidFill>
                  </a:tcPr>
                </a:tc>
                <a:tc>
                  <a:txBody>
                    <a:bodyPr/>
                    <a:lstStyle/>
                    <a:p>
                      <a:r>
                        <a:rPr lang="en-GB" sz="1050" b="1" dirty="0"/>
                        <a:t>Final Piece</a:t>
                      </a:r>
                    </a:p>
                    <a:p>
                      <a:r>
                        <a:rPr lang="en-GB" sz="1050" dirty="0"/>
                        <a:t>‘Port-Hole’ embroidery hoop made using chosen skills from project</a:t>
                      </a:r>
                    </a:p>
                  </a:txBody>
                  <a:tcPr>
                    <a:solidFill>
                      <a:schemeClr val="bg1">
                        <a:lumMod val="85000"/>
                      </a:schemeClr>
                    </a:solidFill>
                  </a:tcPr>
                </a:tc>
                <a:extLst>
                  <a:ext uri="{0D108BD9-81ED-4DB2-BD59-A6C34878D82A}">
                    <a16:rowId xmlns:a16="http://schemas.microsoft.com/office/drawing/2014/main" val="3767449915"/>
                  </a:ext>
                </a:extLst>
              </a:tr>
              <a:tr h="616851">
                <a:tc vMerge="1">
                  <a:txBody>
                    <a:bodyPr/>
                    <a:lstStyle/>
                    <a:p>
                      <a:endParaRPr lang="en-GB" sz="1600"/>
                    </a:p>
                  </a:txBody>
                  <a:tcPr>
                    <a:solidFill>
                      <a:schemeClr val="bg1"/>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tc>
                  <a:txBody>
                    <a:bodyPr/>
                    <a:lstStyle/>
                    <a:p>
                      <a:r>
                        <a:rPr lang="en-GB" sz="1050" b="1" dirty="0"/>
                        <a:t>Evaluation </a:t>
                      </a:r>
                    </a:p>
                    <a:p>
                      <a:r>
                        <a:rPr lang="en-GB" sz="1050" dirty="0"/>
                        <a:t>Written account of the project detailing tasks and learning </a:t>
                      </a:r>
                    </a:p>
                  </a:txBody>
                  <a:tcPr>
                    <a:solidFill>
                      <a:schemeClr val="bg1">
                        <a:lumMod val="85000"/>
                      </a:schemeClr>
                    </a:solidFill>
                  </a:tcPr>
                </a:tc>
                <a:extLst>
                  <a:ext uri="{0D108BD9-81ED-4DB2-BD59-A6C34878D82A}">
                    <a16:rowId xmlns:a16="http://schemas.microsoft.com/office/drawing/2014/main" val="328840837"/>
                  </a:ext>
                </a:extLst>
              </a:tr>
            </a:tbl>
          </a:graphicData>
        </a:graphic>
      </p:graphicFrame>
      <p:pic>
        <p:nvPicPr>
          <p:cNvPr id="19" name="Picture 18">
            <a:extLst>
              <a:ext uri="{FF2B5EF4-FFF2-40B4-BE49-F238E27FC236}">
                <a16:creationId xmlns:a16="http://schemas.microsoft.com/office/drawing/2014/main" id="{2963FA19-6C2A-4337-B417-9C97DA06E532}"/>
              </a:ext>
            </a:extLst>
          </p:cNvPr>
          <p:cNvPicPr>
            <a:picLocks noChangeAspect="1"/>
          </p:cNvPicPr>
          <p:nvPr/>
        </p:nvPicPr>
        <p:blipFill>
          <a:blip r:embed="rId11"/>
          <a:stretch>
            <a:fillRect/>
          </a:stretch>
        </p:blipFill>
        <p:spPr>
          <a:xfrm>
            <a:off x="9373024" y="1239259"/>
            <a:ext cx="1492303" cy="1492303"/>
          </a:xfrm>
          <a:prstGeom prst="rect">
            <a:avLst/>
          </a:prstGeom>
        </p:spPr>
      </p:pic>
      <p:cxnSp>
        <p:nvCxnSpPr>
          <p:cNvPr id="20" name="Straight Arrow Connector 19">
            <a:extLst>
              <a:ext uri="{FF2B5EF4-FFF2-40B4-BE49-F238E27FC236}">
                <a16:creationId xmlns:a16="http://schemas.microsoft.com/office/drawing/2014/main" id="{992D6E26-8460-4F6C-9398-7BAE26568CD8}"/>
              </a:ext>
            </a:extLst>
          </p:cNvPr>
          <p:cNvCxnSpPr>
            <a:cxnSpLocks/>
          </p:cNvCxnSpPr>
          <p:nvPr/>
        </p:nvCxnSpPr>
        <p:spPr>
          <a:xfrm>
            <a:off x="3336758" y="2731562"/>
            <a:ext cx="2470484" cy="5145112"/>
          </a:xfrm>
          <a:prstGeom prst="straightConnector1">
            <a:avLst/>
          </a:prstGeom>
          <a:ln w="381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F3519CEF-59F6-1502-B58C-CCC97EC775E0}"/>
              </a:ext>
            </a:extLst>
          </p:cNvPr>
          <p:cNvSpPr txBox="1"/>
          <p:nvPr/>
        </p:nvSpPr>
        <p:spPr>
          <a:xfrm>
            <a:off x="2000092" y="15326303"/>
            <a:ext cx="1746952" cy="830997"/>
          </a:xfrm>
          <a:prstGeom prst="rect">
            <a:avLst/>
          </a:prstGeom>
          <a:noFill/>
        </p:spPr>
        <p:txBody>
          <a:bodyPr wrap="square" rtlCol="0">
            <a:spAutoFit/>
          </a:bodyPr>
          <a:lstStyle/>
          <a:p>
            <a:r>
              <a:rPr lang="en-GB" sz="1200" dirty="0">
                <a:latin typeface="Arial Nova" panose="020B0504020202020204" pitchFamily="34" charset="0"/>
              </a:rPr>
              <a:t>#FineArt</a:t>
            </a:r>
          </a:p>
          <a:p>
            <a:r>
              <a:rPr lang="en-GB" sz="1200" dirty="0">
                <a:latin typeface="Arial Nova" panose="020B0504020202020204" pitchFamily="34" charset="0"/>
              </a:rPr>
              <a:t>#TextileDesign</a:t>
            </a:r>
          </a:p>
          <a:p>
            <a:r>
              <a:rPr lang="en-GB" sz="1200" dirty="0">
                <a:latin typeface="Arial Nova" panose="020B0504020202020204" pitchFamily="34" charset="0"/>
              </a:rPr>
              <a:t>#3DDesign</a:t>
            </a:r>
          </a:p>
          <a:p>
            <a:r>
              <a:rPr lang="en-GB" sz="1200" dirty="0">
                <a:latin typeface="Arial Nova" panose="020B0504020202020204" pitchFamily="34" charset="0"/>
              </a:rPr>
              <a:t>#Hospitality&amp;Catering</a:t>
            </a:r>
          </a:p>
        </p:txBody>
      </p:sp>
      <p:sp>
        <p:nvSpPr>
          <p:cNvPr id="23" name="Arrow: Right 22">
            <a:extLst>
              <a:ext uri="{FF2B5EF4-FFF2-40B4-BE49-F238E27FC236}">
                <a16:creationId xmlns:a16="http://schemas.microsoft.com/office/drawing/2014/main" id="{4431D7C3-0BD2-DA9F-AD76-89EA73043601}"/>
              </a:ext>
            </a:extLst>
          </p:cNvPr>
          <p:cNvSpPr/>
          <p:nvPr/>
        </p:nvSpPr>
        <p:spPr>
          <a:xfrm>
            <a:off x="8725586" y="2282383"/>
            <a:ext cx="802105" cy="898358"/>
          </a:xfrm>
          <a:prstGeom prst="rightArrow">
            <a:avLst/>
          </a:prstGeom>
          <a:solidFill>
            <a:schemeClr val="bg1">
              <a:lumMod val="95000"/>
            </a:schemeClr>
          </a:solidFill>
          <a:ln w="38100">
            <a:solidFill>
              <a:schemeClr val="tx1"/>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Arrow: Right 23">
            <a:extLst>
              <a:ext uri="{FF2B5EF4-FFF2-40B4-BE49-F238E27FC236}">
                <a16:creationId xmlns:a16="http://schemas.microsoft.com/office/drawing/2014/main" id="{F9D0B066-7891-2C44-2A43-8E4FFD8C9C87}"/>
              </a:ext>
            </a:extLst>
          </p:cNvPr>
          <p:cNvSpPr/>
          <p:nvPr/>
        </p:nvSpPr>
        <p:spPr>
          <a:xfrm rot="10800000">
            <a:off x="3607040" y="2291483"/>
            <a:ext cx="802105" cy="898358"/>
          </a:xfrm>
          <a:prstGeom prst="rightArrow">
            <a:avLst/>
          </a:prstGeom>
          <a:solidFill>
            <a:schemeClr val="bg1">
              <a:lumMod val="95000"/>
            </a:schemeClr>
          </a:solidFill>
          <a:ln w="38100">
            <a:solidFill>
              <a:schemeClr val="tx1"/>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DE62DF14-E2D9-CDB2-4553-D7BDBBEF053F}"/>
              </a:ext>
            </a:extLst>
          </p:cNvPr>
          <p:cNvSpPr txBox="1"/>
          <p:nvPr/>
        </p:nvSpPr>
        <p:spPr>
          <a:xfrm>
            <a:off x="4193930" y="1782430"/>
            <a:ext cx="4780261" cy="2123658"/>
          </a:xfrm>
          <a:prstGeom prst="rect">
            <a:avLst/>
          </a:prstGeom>
          <a:solidFill>
            <a:schemeClr val="bg1">
              <a:lumMod val="95000"/>
            </a:schemeClr>
          </a:solidFill>
          <a:ln w="28575">
            <a:solidFill>
              <a:schemeClr val="tx1"/>
            </a:solidFill>
            <a:prstDash val="sysDash"/>
          </a:ln>
        </p:spPr>
        <p:txBody>
          <a:bodyPr wrap="square" rtlCol="0">
            <a:spAutoFit/>
          </a:bodyPr>
          <a:lstStyle/>
          <a:p>
            <a:r>
              <a:rPr lang="en-GB" sz="1200" b="1" i="1" dirty="0"/>
              <a:t>Practitioners covered in-depth across all AOs:</a:t>
            </a:r>
          </a:p>
          <a:p>
            <a:endParaRPr lang="en-GB" sz="1200" i="1" dirty="0"/>
          </a:p>
          <a:p>
            <a:pPr marL="285750" indent="-285750">
              <a:buFont typeface="Arial" panose="020B0604020202020204" pitchFamily="34" charset="0"/>
              <a:buChar char="•"/>
            </a:pPr>
            <a:r>
              <a:rPr lang="en-GB" sz="1200" i="1" dirty="0"/>
              <a:t>Jackie Gale</a:t>
            </a:r>
          </a:p>
          <a:p>
            <a:pPr marL="285750" indent="-285750">
              <a:buFont typeface="Arial" panose="020B0604020202020204" pitchFamily="34" charset="0"/>
              <a:buChar char="•"/>
            </a:pPr>
            <a:r>
              <a:rPr lang="en-GB" sz="1200" i="1" dirty="0"/>
              <a:t>Ernst </a:t>
            </a:r>
            <a:r>
              <a:rPr lang="en-GB" sz="1200" i="1" dirty="0" err="1"/>
              <a:t>Haeckle</a:t>
            </a:r>
            <a:endParaRPr lang="en-GB" sz="1200" i="1" dirty="0"/>
          </a:p>
          <a:p>
            <a:pPr marL="285750" indent="-285750">
              <a:buFont typeface="Arial" panose="020B0604020202020204" pitchFamily="34" charset="0"/>
              <a:buChar char="•"/>
            </a:pPr>
            <a:r>
              <a:rPr lang="en-GB" sz="1200" i="1" dirty="0"/>
              <a:t>Yellena James </a:t>
            </a:r>
          </a:p>
          <a:p>
            <a:pPr marL="285750" indent="-285750">
              <a:buFont typeface="Arial" panose="020B0604020202020204" pitchFamily="34" charset="0"/>
              <a:buChar char="•"/>
            </a:pPr>
            <a:r>
              <a:rPr lang="en-GB" sz="1200" i="1" dirty="0"/>
              <a:t>Duncan Cameron</a:t>
            </a:r>
          </a:p>
          <a:p>
            <a:pPr marL="285750" indent="-285750">
              <a:buFont typeface="Arial" panose="020B0604020202020204" pitchFamily="34" charset="0"/>
              <a:buChar char="•"/>
            </a:pPr>
            <a:r>
              <a:rPr lang="en-GB" sz="1200" i="1" dirty="0"/>
              <a:t>Sandra Meech</a:t>
            </a:r>
          </a:p>
          <a:p>
            <a:pPr marL="285750" indent="-285750">
              <a:buFont typeface="Arial" panose="020B0604020202020204" pitchFamily="34" charset="0"/>
              <a:buChar char="•"/>
            </a:pPr>
            <a:r>
              <a:rPr lang="en-GB" sz="1200" i="1" dirty="0"/>
              <a:t>Jan Kilpatrick</a:t>
            </a:r>
          </a:p>
          <a:p>
            <a:pPr marL="285750" indent="-285750">
              <a:buFont typeface="Arial" panose="020B0604020202020204" pitchFamily="34" charset="0"/>
              <a:buChar char="•"/>
            </a:pPr>
            <a:r>
              <a:rPr lang="en-GB" sz="1200" i="1" dirty="0"/>
              <a:t>Carolyn Saxby</a:t>
            </a:r>
          </a:p>
          <a:p>
            <a:pPr marL="285750" indent="-285750">
              <a:buFont typeface="Arial" panose="020B0604020202020204" pitchFamily="34" charset="0"/>
              <a:buChar char="•"/>
            </a:pPr>
            <a:r>
              <a:rPr lang="en-GB" sz="1200" i="1" dirty="0"/>
              <a:t>Jennifer </a:t>
            </a:r>
            <a:r>
              <a:rPr lang="en-GB" sz="1200" i="1" dirty="0" err="1"/>
              <a:t>Bencharsky</a:t>
            </a:r>
            <a:r>
              <a:rPr lang="en-GB" sz="1200" i="1" dirty="0"/>
              <a:t> </a:t>
            </a:r>
          </a:p>
          <a:p>
            <a:pPr marL="285750" indent="-285750">
              <a:buFont typeface="Arial" panose="020B0604020202020204" pitchFamily="34" charset="0"/>
              <a:buChar char="•"/>
            </a:pPr>
            <a:endParaRPr lang="en-GB" sz="1200" i="1" dirty="0"/>
          </a:p>
        </p:txBody>
      </p:sp>
    </p:spTree>
    <p:extLst>
      <p:ext uri="{BB962C8B-B14F-4D97-AF65-F5344CB8AC3E}">
        <p14:creationId xmlns:p14="http://schemas.microsoft.com/office/powerpoint/2010/main" val="7758801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3903C0A2-C801-4116-9732-DDC795FE048E}"/>
              </a:ext>
            </a:extLst>
          </p:cNvPr>
          <p:cNvSpPr/>
          <p:nvPr/>
        </p:nvSpPr>
        <p:spPr>
          <a:xfrm>
            <a:off x="408562" y="5968374"/>
            <a:ext cx="11374876" cy="927945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9943BB2C-229E-4D77-A9B2-D3AECDC9BC61}"/>
              </a:ext>
            </a:extLst>
          </p:cNvPr>
          <p:cNvSpPr/>
          <p:nvPr/>
        </p:nvSpPr>
        <p:spPr>
          <a:xfrm>
            <a:off x="408562" y="350202"/>
            <a:ext cx="11342451" cy="5396562"/>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401963" y="412283"/>
            <a:ext cx="9528925" cy="14835546"/>
          </a:xfrm>
        </p:spPr>
        <p:txBody>
          <a:bodyPr>
            <a:noAutofit/>
          </a:bodyPr>
          <a:lstStyle/>
          <a:p>
            <a:pPr marL="0" indent="0" algn="ctr">
              <a:buNone/>
            </a:pPr>
            <a:r>
              <a:rPr lang="en-GB" sz="1400" dirty="0">
                <a:latin typeface="Impact" panose="020B0806030902050204" pitchFamily="34" charset="0"/>
              </a:rPr>
              <a:t>Year 10/11: Portfolio: Intent</a:t>
            </a:r>
          </a:p>
          <a:p>
            <a:pPr marL="0" indent="0">
              <a:buNone/>
            </a:pPr>
            <a:r>
              <a:rPr lang="en-GB" sz="1200" b="1" u="sng" dirty="0">
                <a:latin typeface="Arial Nova" panose="020B0504020202020204" pitchFamily="34" charset="0"/>
              </a:rPr>
              <a:t>Specialist Subject:</a:t>
            </a:r>
            <a:r>
              <a:rPr lang="en-GB" sz="1200" b="1" dirty="0">
                <a:latin typeface="Arial Nova" panose="020B0504020202020204" pitchFamily="34" charset="0"/>
              </a:rPr>
              <a:t> Textiles</a:t>
            </a:r>
          </a:p>
          <a:p>
            <a:pPr marL="0" indent="0">
              <a:buNone/>
            </a:pPr>
            <a:r>
              <a:rPr lang="en-GB" sz="1200" b="1" u="sng" dirty="0">
                <a:latin typeface="Arial Nova" panose="020B0504020202020204" pitchFamily="34" charset="0"/>
              </a:rPr>
              <a:t>Knowledge / Skills / Understanding Acquired:</a:t>
            </a:r>
          </a:p>
          <a:p>
            <a:pPr marL="0" indent="0">
              <a:buNone/>
            </a:pPr>
            <a:r>
              <a:rPr lang="en-GB" sz="1200" b="1" dirty="0">
                <a:latin typeface="Arial Nova" panose="020B0504020202020204" pitchFamily="34" charset="0"/>
              </a:rPr>
              <a:t>AO1 – </a:t>
            </a:r>
            <a:r>
              <a:rPr lang="en-GB" sz="1200" dirty="0">
                <a:latin typeface="Arial Nova" panose="020B0504020202020204" pitchFamily="34" charset="0"/>
              </a:rPr>
              <a:t>Develop ideas through investigations, demonstrating critical understanding of sources</a:t>
            </a:r>
          </a:p>
          <a:p>
            <a:pPr marL="0" indent="0">
              <a:buNone/>
            </a:pPr>
            <a:r>
              <a:rPr lang="en-GB" sz="1200" b="1" dirty="0">
                <a:latin typeface="Arial Nova" panose="020B0504020202020204" pitchFamily="34" charset="0"/>
              </a:rPr>
              <a:t>AO2 – </a:t>
            </a:r>
            <a:r>
              <a:rPr lang="en-GB" sz="1200" dirty="0">
                <a:latin typeface="Arial Nova" panose="020B0504020202020204" pitchFamily="34" charset="0"/>
              </a:rPr>
              <a:t>Refine work by exploring ideas, selecting and experimenting with appropriate media, materials, techniques and processes</a:t>
            </a:r>
          </a:p>
          <a:p>
            <a:pPr marL="0" indent="0">
              <a:buNone/>
            </a:pPr>
            <a:r>
              <a:rPr lang="en-GB" sz="1200" b="1" dirty="0">
                <a:latin typeface="Arial Nova" panose="020B0504020202020204" pitchFamily="34" charset="0"/>
              </a:rPr>
              <a:t>AO3 – </a:t>
            </a:r>
            <a:r>
              <a:rPr lang="en-GB" sz="1200" dirty="0">
                <a:latin typeface="Arial Nova" panose="020B0504020202020204" pitchFamily="34" charset="0"/>
              </a:rPr>
              <a:t>Record ideas, observations and insights relevant to intentions as work progresses</a:t>
            </a:r>
            <a:endParaRPr lang="en-GB" sz="1200" b="1" dirty="0">
              <a:latin typeface="Arial Nova" panose="020B0504020202020204" pitchFamily="34" charset="0"/>
            </a:endParaRPr>
          </a:p>
          <a:p>
            <a:pPr marL="0" indent="0">
              <a:buNone/>
            </a:pPr>
            <a:r>
              <a:rPr lang="en-GB" sz="1200" b="1" dirty="0">
                <a:latin typeface="Arial Nova" panose="020B0504020202020204" pitchFamily="34" charset="0"/>
              </a:rPr>
              <a:t>AO4 – </a:t>
            </a:r>
            <a:r>
              <a:rPr lang="en-GB" sz="1200" dirty="0">
                <a:latin typeface="Arial Nova" panose="020B0504020202020204" pitchFamily="34" charset="0"/>
              </a:rPr>
              <a:t>Present a personal and meaningful response that realises intentions and demonstrates understanding of visual language</a:t>
            </a:r>
            <a:endParaRPr lang="en-GB" sz="1200" b="1" dirty="0">
              <a:latin typeface="Arial Nova" panose="020B0504020202020204" pitchFamily="34" charset="0"/>
            </a:endParaRPr>
          </a:p>
          <a:p>
            <a:pPr marL="0" indent="0">
              <a:buNone/>
            </a:pPr>
            <a:r>
              <a:rPr lang="en-GB" sz="1200" b="1" u="sng" dirty="0">
                <a:latin typeface="Arial Nova" panose="020B0504020202020204" pitchFamily="34" charset="0"/>
              </a:rPr>
              <a:t>Links to Previous Study:</a:t>
            </a:r>
          </a:p>
          <a:p>
            <a:pPr marL="0" indent="0">
              <a:buNone/>
            </a:pPr>
            <a:r>
              <a:rPr lang="en-GB" sz="1200" dirty="0">
                <a:latin typeface="Arial Nova" panose="020B0604020202020204" pitchFamily="34" charset="0"/>
              </a:rPr>
              <a:t>During their first GCSE Textiles project pupils will have built confidence in sustained working practices across a wide range of specialist skills. ADT GCSE projects at Limehurst aim to build accomplished young creatives who are confident in their emerging style, and have a passion for their subject area. They should feel prepared for undertaking </a:t>
            </a:r>
            <a:r>
              <a:rPr lang="en-GB" sz="1200" dirty="0">
                <a:latin typeface="Arial Nova" panose="020B0504020202020204" pitchFamily="34" charset="0"/>
              </a:rPr>
              <a:t>their Portfolio Project (which is worth 60%) of their GCSE grade, during which they showcase their skillset in response to an independently chosen theme (often using the previous years exam stimulus to aid in transition later on)</a:t>
            </a:r>
            <a:r>
              <a:rPr lang="en-GB" sz="1200" dirty="0">
                <a:latin typeface="Arial Nova" panose="020B0604020202020204" pitchFamily="34" charset="0"/>
              </a:rPr>
              <a:t> As we by now know pupils strengths and areas for development thoroughly, we are able to provide further stretch and challenge with a targeted approach, and offer support for a personal and independent journey through their chosen GCSE specialism.</a:t>
            </a:r>
          </a:p>
          <a:p>
            <a:pPr marL="0" indent="0">
              <a:buNone/>
            </a:pPr>
            <a:r>
              <a:rPr lang="en-GB" sz="1200" b="1" u="sng" dirty="0">
                <a:latin typeface="Arial Nova" panose="020B0504020202020204" pitchFamily="34" charset="0"/>
              </a:rPr>
              <a:t>Links to Future Study and the Wider World: </a:t>
            </a:r>
          </a:p>
          <a:p>
            <a:pPr marL="0" indent="0">
              <a:buNone/>
            </a:pPr>
            <a:r>
              <a:rPr lang="en-GB" sz="1200" dirty="0">
                <a:latin typeface="Arial Nova" panose="020B0504020202020204" pitchFamily="34" charset="0"/>
              </a:rPr>
              <a:t>After learning how to work on a sustained project, having furthered their independence and cemented specialist areas of strength, pupils have been well prepared to move on to their Externally Set Task (which is worth 40%) of their GCSE grade, during which they showcase their skillset in response to an independently chosen theme set by OCR. This concludes the GCSE course and ends in preparation, curation, and execution of an exhibition of their work. Key employability / transferable skills include:  Self-Promotion, stamina, and advanced fine-motor skill. Pupils will also study a range of independently chosen ADT professionals during this project and link them to their own practice using in-depth analytical skills.</a:t>
            </a:r>
          </a:p>
          <a:p>
            <a:pPr marL="0" indent="0">
              <a:buNone/>
            </a:pPr>
            <a:endParaRPr lang="en-GB" sz="800" b="1" dirty="0">
              <a:latin typeface="Arial Nova" panose="020B0504020202020204" pitchFamily="34" charset="0"/>
            </a:endParaRPr>
          </a:p>
          <a:p>
            <a:pPr marL="0" indent="0" algn="ctr">
              <a:buNone/>
            </a:pPr>
            <a:r>
              <a:rPr lang="en-GB" sz="1400" dirty="0">
                <a:latin typeface="Impact" panose="020B0806030902050204" pitchFamily="34" charset="0"/>
              </a:rPr>
              <a:t>Portfolio: Implementation </a:t>
            </a:r>
          </a:p>
          <a:p>
            <a:pPr marL="0" indent="0">
              <a:buNone/>
            </a:pPr>
            <a:r>
              <a:rPr lang="en-GB" sz="1100" b="1" u="sng" dirty="0">
                <a:latin typeface="Arial Nova" panose="020B0504020202020204" pitchFamily="34" charset="0"/>
              </a:rPr>
              <a:t>Number of Lessons:</a:t>
            </a:r>
            <a:r>
              <a:rPr lang="en-GB" sz="1100" dirty="0">
                <a:solidFill>
                  <a:srgbClr val="FF0000"/>
                </a:solidFill>
                <a:latin typeface="Arial Nova" panose="020B0504020202020204" pitchFamily="34" charset="0"/>
              </a:rPr>
              <a:t> </a:t>
            </a:r>
            <a:r>
              <a:rPr lang="en-GB" sz="1100" dirty="0">
                <a:latin typeface="Arial Nova" panose="020B0504020202020204" pitchFamily="34" charset="0"/>
              </a:rPr>
              <a:t>81 lessons / 27 weeks</a:t>
            </a:r>
          </a:p>
          <a:p>
            <a:pPr marL="0" indent="0">
              <a:buNone/>
            </a:pPr>
            <a:r>
              <a:rPr lang="en-GB" sz="1100" b="1" u="sng" dirty="0">
                <a:latin typeface="Arial Nova" panose="020B0504020202020204" pitchFamily="34" charset="0"/>
              </a:rPr>
              <a:t>Sequence of Lessons </a:t>
            </a:r>
          </a:p>
          <a:p>
            <a:pPr marL="0" indent="0">
              <a:buNone/>
            </a:pPr>
            <a:endParaRPr lang="en-GB" sz="1100" b="1" u="sng" dirty="0">
              <a:latin typeface="Arial Nova" panose="020B0504020202020204" pitchFamily="34" charset="0"/>
            </a:endParaRPr>
          </a:p>
          <a:p>
            <a:pPr marL="0" indent="0">
              <a:buNone/>
            </a:pPr>
            <a:endParaRPr lang="en-GB" sz="1100" b="1" u="sng" dirty="0">
              <a:latin typeface="Arial Nova" panose="020B0504020202020204" pitchFamily="34" charset="0"/>
            </a:endParaRPr>
          </a:p>
          <a:p>
            <a:pPr marL="0" indent="0">
              <a:buNone/>
            </a:pPr>
            <a:endParaRPr lang="en-GB" sz="1100" b="1" u="sng" dirty="0">
              <a:latin typeface="Arial Nova" panose="020B0504020202020204" pitchFamily="34" charset="0"/>
            </a:endParaRPr>
          </a:p>
          <a:p>
            <a:pPr marL="0" indent="0">
              <a:buNone/>
            </a:pPr>
            <a:endParaRPr lang="en-GB" sz="1100" b="1" u="sng" dirty="0">
              <a:latin typeface="Arial Nova" panose="020B0504020202020204" pitchFamily="34" charset="0"/>
            </a:endParaRPr>
          </a:p>
          <a:p>
            <a:pPr marL="0" indent="0">
              <a:buNone/>
            </a:pPr>
            <a:endParaRPr lang="en-GB" sz="1100" b="1" u="sng" dirty="0">
              <a:latin typeface="Arial Nova" panose="020B0504020202020204" pitchFamily="34" charset="0"/>
            </a:endParaRPr>
          </a:p>
          <a:p>
            <a:pPr marL="0" indent="0">
              <a:buNone/>
            </a:pPr>
            <a:endParaRPr lang="en-GB" sz="1100" b="1" u="sng" dirty="0">
              <a:latin typeface="Arial Nova" panose="020B0504020202020204" pitchFamily="34" charset="0"/>
            </a:endParaRPr>
          </a:p>
          <a:p>
            <a:pPr marL="0" indent="0">
              <a:buNone/>
            </a:pPr>
            <a:endParaRPr lang="en-GB" sz="1100" b="1" u="sng" dirty="0">
              <a:latin typeface="Arial Nova" panose="020B0504020202020204" pitchFamily="34" charset="0"/>
            </a:endParaRPr>
          </a:p>
          <a:p>
            <a:pPr marL="0" indent="0">
              <a:buNone/>
            </a:pPr>
            <a:endParaRPr lang="en-GB" sz="1100" b="1" u="sng" dirty="0">
              <a:latin typeface="Arial Nova" panose="020B0504020202020204" pitchFamily="34" charset="0"/>
            </a:endParaRPr>
          </a:p>
          <a:p>
            <a:pPr marL="0" indent="0">
              <a:buNone/>
            </a:pPr>
            <a:endParaRPr lang="en-GB" sz="1100" b="1" u="sng" dirty="0">
              <a:latin typeface="Arial Nova" panose="020B0504020202020204" pitchFamily="34" charset="0"/>
            </a:endParaRPr>
          </a:p>
          <a:p>
            <a:pPr marL="0" indent="0">
              <a:buNone/>
            </a:pPr>
            <a:endParaRPr lang="en-GB" sz="1100" b="1" u="sng" dirty="0">
              <a:latin typeface="Arial Nova" panose="020B0504020202020204" pitchFamily="34" charset="0"/>
            </a:endParaRPr>
          </a:p>
          <a:p>
            <a:pPr marL="0" indent="0">
              <a:buNone/>
            </a:pPr>
            <a:endParaRPr lang="en-GB" sz="1100" b="1" u="sng" dirty="0">
              <a:latin typeface="Arial Nova" panose="020B0504020202020204" pitchFamily="34" charset="0"/>
            </a:endParaRPr>
          </a:p>
          <a:p>
            <a:pPr marL="0" indent="0">
              <a:buNone/>
            </a:pPr>
            <a:endParaRPr lang="en-GB" sz="1100" b="1" u="sng" dirty="0">
              <a:latin typeface="Arial Nova" panose="020B0504020202020204" pitchFamily="34" charset="0"/>
            </a:endParaRPr>
          </a:p>
          <a:p>
            <a:pPr marL="0" indent="0">
              <a:buNone/>
            </a:pPr>
            <a:endParaRPr lang="en-GB" sz="1100" b="1" u="sng" dirty="0">
              <a:latin typeface="Arial Nova" panose="020B0504020202020204" pitchFamily="34" charset="0"/>
            </a:endParaRPr>
          </a:p>
          <a:p>
            <a:pPr marL="0" indent="0">
              <a:buNone/>
            </a:pPr>
            <a:endParaRPr lang="en-GB" sz="1100" b="1" u="sng" dirty="0">
              <a:latin typeface="Arial Nova" panose="020B0504020202020204" pitchFamily="34" charset="0"/>
            </a:endParaRPr>
          </a:p>
          <a:p>
            <a:pPr marL="0" indent="0">
              <a:buNone/>
            </a:pPr>
            <a:endParaRPr lang="en-GB" sz="1100" b="1" u="sng" dirty="0">
              <a:latin typeface="Arial Nova" panose="020B0504020202020204" pitchFamily="34" charset="0"/>
            </a:endParaRPr>
          </a:p>
          <a:p>
            <a:pPr marL="0" indent="0">
              <a:buNone/>
            </a:pPr>
            <a:endParaRPr lang="en-GB" sz="1100" b="1" u="sng" dirty="0">
              <a:latin typeface="Arial Nova" panose="020B0504020202020204" pitchFamily="34" charset="0"/>
            </a:endParaRPr>
          </a:p>
          <a:p>
            <a:pPr marL="0" indent="0">
              <a:buNone/>
            </a:pPr>
            <a:endParaRPr lang="en-GB" sz="1100" b="1" u="sng" dirty="0">
              <a:latin typeface="Arial Nova" panose="020B0504020202020204" pitchFamily="34" charset="0"/>
            </a:endParaRPr>
          </a:p>
          <a:p>
            <a:pPr marL="0" indent="0">
              <a:buNone/>
            </a:pPr>
            <a:endParaRPr lang="en-GB" sz="1100" b="1" u="sng" dirty="0">
              <a:latin typeface="Arial Nova" panose="020B0504020202020204" pitchFamily="34" charset="0"/>
            </a:endParaRPr>
          </a:p>
          <a:p>
            <a:pPr marL="0" indent="0">
              <a:buNone/>
            </a:pPr>
            <a:endParaRPr lang="en-GB" sz="1100" b="1" u="sng" dirty="0">
              <a:latin typeface="Arial Nova" panose="020B0504020202020204" pitchFamily="34" charset="0"/>
            </a:endParaRPr>
          </a:p>
          <a:p>
            <a:pPr marL="0" indent="0">
              <a:buNone/>
            </a:pPr>
            <a:endParaRPr lang="en-GB" sz="1100" b="1" u="sng" dirty="0">
              <a:latin typeface="Arial Nova" panose="020B0504020202020204" pitchFamily="34" charset="0"/>
            </a:endParaRPr>
          </a:p>
          <a:p>
            <a:pPr marL="0" indent="0">
              <a:buNone/>
            </a:pPr>
            <a:r>
              <a:rPr lang="en-GB" sz="1100" b="1" u="sng" dirty="0">
                <a:latin typeface="Arial Nova" panose="020B0504020202020204" pitchFamily="34" charset="0"/>
              </a:rPr>
              <a:t>Main Resources:</a:t>
            </a:r>
          </a:p>
          <a:p>
            <a:pPr marL="0" indent="0">
              <a:buNone/>
            </a:pPr>
            <a:r>
              <a:rPr lang="en-GB" sz="1100" dirty="0">
                <a:latin typeface="Arial Nova" panose="020B0504020202020204" pitchFamily="34" charset="0"/>
              </a:rPr>
              <a:t>PowerPoint / ‘Look Book’ (Teacher and Peer exemplars from a wide range of inspiring stimuli) </a:t>
            </a:r>
          </a:p>
          <a:p>
            <a:pPr marL="0" indent="0">
              <a:buNone/>
            </a:pPr>
            <a:r>
              <a:rPr lang="en-GB" sz="1100" b="1" u="sng" dirty="0">
                <a:latin typeface="Arial Nova" panose="020B0504020202020204" pitchFamily="34" charset="0"/>
              </a:rPr>
              <a:t>Methods of Assessment:</a:t>
            </a:r>
          </a:p>
          <a:p>
            <a:pPr marL="0" indent="0">
              <a:buNone/>
            </a:pPr>
            <a:r>
              <a:rPr lang="en-GB" sz="1100" dirty="0">
                <a:latin typeface="Arial Nova" panose="020B0504020202020204" pitchFamily="34" charset="0"/>
              </a:rPr>
              <a:t>A3 grey front sheet with generic feedback</a:t>
            </a:r>
          </a:p>
          <a:p>
            <a:pPr marL="0" indent="0">
              <a:buNone/>
            </a:pPr>
            <a:r>
              <a:rPr lang="en-GB" sz="1100" b="1" u="sng" dirty="0">
                <a:latin typeface="Arial Nova" panose="020B0504020202020204" pitchFamily="34" charset="0"/>
              </a:rPr>
              <a:t>Use of assessment Results:</a:t>
            </a:r>
          </a:p>
          <a:p>
            <a:pPr marL="0" indent="0">
              <a:buNone/>
            </a:pPr>
            <a:r>
              <a:rPr lang="en-GB" sz="1100" dirty="0">
                <a:latin typeface="Arial Nova" panose="020B0504020202020204" pitchFamily="34" charset="0"/>
              </a:rPr>
              <a:t>Updated on Go4Schools / Recorded on above sheet / Added on class RAG tracker / Added to folder which rotates as progress record </a:t>
            </a:r>
          </a:p>
        </p:txBody>
      </p:sp>
      <p:sp>
        <p:nvSpPr>
          <p:cNvPr id="6" name="TextBox 5">
            <a:extLst>
              <a:ext uri="{FF2B5EF4-FFF2-40B4-BE49-F238E27FC236}">
                <a16:creationId xmlns:a16="http://schemas.microsoft.com/office/drawing/2014/main" id="{100D8A88-E9F7-433E-890B-C37DCFEE1EC1}"/>
              </a:ext>
            </a:extLst>
          </p:cNvPr>
          <p:cNvSpPr txBox="1"/>
          <p:nvPr/>
        </p:nvSpPr>
        <p:spPr>
          <a:xfrm>
            <a:off x="-299148" y="15367405"/>
            <a:ext cx="2448964" cy="748795"/>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Navigating ADT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black"/>
                </a:solidFill>
                <a:effectLst/>
                <a:uLnTx/>
                <a:uFillTx/>
                <a:latin typeface="Impact" panose="020B0806030902050204" pitchFamily="34" charset="0"/>
                <a:ea typeface="+mn-ea"/>
                <a:cs typeface="+mn-cs"/>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3"/>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4"/>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5"/>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6"/>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7"/>
          <a:srcRect t="16701" b="12155"/>
          <a:stretch/>
        </p:blipFill>
        <p:spPr>
          <a:xfrm rot="5400000">
            <a:off x="7304876" y="2664952"/>
            <a:ext cx="7519735" cy="2254512"/>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8">
            <a:clrChange>
              <a:clrFrom>
                <a:srgbClr val="FFFFFF"/>
              </a:clrFrom>
              <a:clrTo>
                <a:srgbClr val="FFFFFF">
                  <a:alpha val="0"/>
                </a:srgbClr>
              </a:clrTo>
            </a:clrChange>
          </a:blip>
          <a:srcRect b="9167"/>
          <a:stretch/>
        </p:blipFill>
        <p:spPr>
          <a:xfrm>
            <a:off x="11064743" y="709177"/>
            <a:ext cx="707095" cy="621065"/>
          </a:xfrm>
          <a:prstGeom prst="rect">
            <a:avLst/>
          </a:prstGeom>
        </p:spPr>
      </p:pic>
      <p:pic>
        <p:nvPicPr>
          <p:cNvPr id="22" name="Picture 21">
            <a:extLst>
              <a:ext uri="{FF2B5EF4-FFF2-40B4-BE49-F238E27FC236}">
                <a16:creationId xmlns:a16="http://schemas.microsoft.com/office/drawing/2014/main" id="{CB729412-91D3-4745-8116-A56E12BD3D42}"/>
              </a:ext>
            </a:extLst>
          </p:cNvPr>
          <p:cNvPicPr>
            <a:picLocks noChangeAspect="1"/>
          </p:cNvPicPr>
          <p:nvPr/>
        </p:nvPicPr>
        <p:blipFill rotWithShape="1">
          <a:blip r:embed="rId7"/>
          <a:srcRect t="16701" b="12155"/>
          <a:stretch/>
        </p:blipFill>
        <p:spPr>
          <a:xfrm rot="16200000" flipV="1">
            <a:off x="7146636" y="10322040"/>
            <a:ext cx="7836216" cy="2254511"/>
          </a:xfrm>
          <a:prstGeom prst="rect">
            <a:avLst/>
          </a:prstGeom>
        </p:spPr>
      </p:pic>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1061112" y="13798387"/>
            <a:ext cx="831764" cy="730566"/>
          </a:xfrm>
          <a:prstGeom prst="rect">
            <a:avLst/>
          </a:prstGeom>
        </p:spPr>
      </p:pic>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11179957" y="6653466"/>
            <a:ext cx="831764" cy="730566"/>
          </a:xfrm>
          <a:prstGeom prst="rect">
            <a:avLst/>
          </a:prstGeom>
        </p:spPr>
      </p:pic>
      <p:pic>
        <p:nvPicPr>
          <p:cNvPr id="2" name="Picture 1">
            <a:extLst>
              <a:ext uri="{FF2B5EF4-FFF2-40B4-BE49-F238E27FC236}">
                <a16:creationId xmlns:a16="http://schemas.microsoft.com/office/drawing/2014/main" id="{05F681E9-C3CD-4F3F-91F2-6141AE937BE5}"/>
              </a:ext>
            </a:extLst>
          </p:cNvPr>
          <p:cNvPicPr>
            <a:picLocks noChangeAspect="1"/>
          </p:cNvPicPr>
          <p:nvPr/>
        </p:nvPicPr>
        <p:blipFill>
          <a:blip r:embed="rId11"/>
          <a:stretch>
            <a:fillRect/>
          </a:stretch>
        </p:blipFill>
        <p:spPr>
          <a:xfrm>
            <a:off x="8706182" y="127798"/>
            <a:ext cx="1492303" cy="1492303"/>
          </a:xfrm>
          <a:prstGeom prst="rect">
            <a:avLst/>
          </a:prstGeom>
        </p:spPr>
      </p:pic>
      <p:graphicFrame>
        <p:nvGraphicFramePr>
          <p:cNvPr id="24" name="Table 23">
            <a:extLst>
              <a:ext uri="{FF2B5EF4-FFF2-40B4-BE49-F238E27FC236}">
                <a16:creationId xmlns:a16="http://schemas.microsoft.com/office/drawing/2014/main" id="{F48B5CE5-9A76-45BA-A91E-B1A298DD59B7}"/>
              </a:ext>
            </a:extLst>
          </p:cNvPr>
          <p:cNvGraphicFramePr>
            <a:graphicFrameLocks noGrp="1"/>
          </p:cNvGraphicFramePr>
          <p:nvPr/>
        </p:nvGraphicFramePr>
        <p:xfrm>
          <a:off x="600462" y="7069532"/>
          <a:ext cx="11010844" cy="6096000"/>
        </p:xfrm>
        <a:graphic>
          <a:graphicData uri="http://schemas.openxmlformats.org/drawingml/2006/table">
            <a:tbl>
              <a:tblPr firstRow="1" bandRow="1">
                <a:tableStyleId>{5940675A-B579-460E-94D1-54222C63F5DA}</a:tableStyleId>
              </a:tblPr>
              <a:tblGrid>
                <a:gridCol w="2752711">
                  <a:extLst>
                    <a:ext uri="{9D8B030D-6E8A-4147-A177-3AD203B41FA5}">
                      <a16:colId xmlns:a16="http://schemas.microsoft.com/office/drawing/2014/main" val="860903560"/>
                    </a:ext>
                  </a:extLst>
                </a:gridCol>
                <a:gridCol w="2752711">
                  <a:extLst>
                    <a:ext uri="{9D8B030D-6E8A-4147-A177-3AD203B41FA5}">
                      <a16:colId xmlns:a16="http://schemas.microsoft.com/office/drawing/2014/main" val="966298568"/>
                    </a:ext>
                  </a:extLst>
                </a:gridCol>
                <a:gridCol w="2752711">
                  <a:extLst>
                    <a:ext uri="{9D8B030D-6E8A-4147-A177-3AD203B41FA5}">
                      <a16:colId xmlns:a16="http://schemas.microsoft.com/office/drawing/2014/main" val="3462729128"/>
                    </a:ext>
                  </a:extLst>
                </a:gridCol>
                <a:gridCol w="2752711">
                  <a:extLst>
                    <a:ext uri="{9D8B030D-6E8A-4147-A177-3AD203B41FA5}">
                      <a16:colId xmlns:a16="http://schemas.microsoft.com/office/drawing/2014/main" val="3955469802"/>
                    </a:ext>
                  </a:extLst>
                </a:gridCol>
              </a:tblGrid>
              <a:tr h="300004">
                <a:tc>
                  <a:txBody>
                    <a:bodyPr/>
                    <a:lstStyle/>
                    <a:p>
                      <a:r>
                        <a:rPr lang="en-GB" sz="1400" b="1"/>
                        <a:t>AO1 – Develop </a:t>
                      </a:r>
                    </a:p>
                  </a:txBody>
                  <a:tcPr>
                    <a:solidFill>
                      <a:schemeClr val="bg1">
                        <a:lumMod val="65000"/>
                      </a:schemeClr>
                    </a:solidFill>
                  </a:tcPr>
                </a:tc>
                <a:tc>
                  <a:txBody>
                    <a:bodyPr/>
                    <a:lstStyle/>
                    <a:p>
                      <a:r>
                        <a:rPr lang="en-GB" sz="1400" b="1"/>
                        <a:t>AO2 – Refine</a:t>
                      </a:r>
                    </a:p>
                  </a:txBody>
                  <a:tcPr>
                    <a:solidFill>
                      <a:schemeClr val="bg1">
                        <a:lumMod val="65000"/>
                      </a:schemeClr>
                    </a:solidFill>
                  </a:tcPr>
                </a:tc>
                <a:tc>
                  <a:txBody>
                    <a:bodyPr/>
                    <a:lstStyle/>
                    <a:p>
                      <a:r>
                        <a:rPr lang="en-GB" sz="1400" b="1"/>
                        <a:t>AO3 – Record </a:t>
                      </a:r>
                    </a:p>
                  </a:txBody>
                  <a:tcPr>
                    <a:solidFill>
                      <a:schemeClr val="bg1">
                        <a:lumMod val="65000"/>
                      </a:schemeClr>
                    </a:solidFill>
                  </a:tcPr>
                </a:tc>
                <a:tc>
                  <a:txBody>
                    <a:bodyPr/>
                    <a:lstStyle/>
                    <a:p>
                      <a:r>
                        <a:rPr lang="en-GB" sz="1400" b="1"/>
                        <a:t>AO4 – Present </a:t>
                      </a:r>
                    </a:p>
                  </a:txBody>
                  <a:tcPr>
                    <a:solidFill>
                      <a:schemeClr val="bg1">
                        <a:lumMod val="65000"/>
                      </a:schemeClr>
                    </a:solidFill>
                  </a:tcPr>
                </a:tc>
                <a:extLst>
                  <a:ext uri="{0D108BD9-81ED-4DB2-BD59-A6C34878D82A}">
                    <a16:rowId xmlns:a16="http://schemas.microsoft.com/office/drawing/2014/main" val="2939849063"/>
                  </a:ext>
                </a:extLst>
              </a:tr>
              <a:tr h="300004">
                <a:tc gridSpan="4">
                  <a:txBody>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a:ln>
                            <a:noFill/>
                          </a:ln>
                          <a:solidFill>
                            <a:prstClr val="black"/>
                          </a:solidFill>
                          <a:effectLst/>
                          <a:uLnTx/>
                          <a:uFillTx/>
                          <a:latin typeface="+mn-lt"/>
                          <a:ea typeface="+mn-ea"/>
                          <a:cs typeface="+mn-cs"/>
                        </a:rPr>
                        <a:t>Minimum expectations below – Themes and journey are independently chosen and often include additional / variations</a:t>
                      </a:r>
                    </a:p>
                  </a:txBody>
                  <a:tcPr>
                    <a:solidFill>
                      <a:schemeClr val="bg1">
                        <a:lumMod val="95000"/>
                      </a:schemeClr>
                    </a:solidFill>
                  </a:tcPr>
                </a:tc>
                <a:tc hMerge="1">
                  <a:txBody>
                    <a:bodyPr/>
                    <a:lstStyle/>
                    <a:p>
                      <a:endParaRPr lang="en-GB" sz="1600"/>
                    </a:p>
                  </a:txBody>
                  <a:tcPr>
                    <a:solidFill>
                      <a:schemeClr val="bg1"/>
                    </a:solidFill>
                  </a:tcPr>
                </a:tc>
                <a:tc hMerge="1">
                  <a:txBody>
                    <a:bodyPr/>
                    <a:lstStyle/>
                    <a:p>
                      <a:endParaRPr lang="en-GB" sz="1600"/>
                    </a:p>
                  </a:txBody>
                  <a:tcPr>
                    <a:solidFill>
                      <a:schemeClr val="bg1"/>
                    </a:solidFill>
                  </a:tcPr>
                </a:tc>
                <a:tc hMerge="1">
                  <a:txBody>
                    <a:bodyPr/>
                    <a:lstStyle/>
                    <a:p>
                      <a:endParaRPr lang="en-GB" sz="1600"/>
                    </a:p>
                  </a:txBody>
                  <a:tcPr>
                    <a:solidFill>
                      <a:schemeClr val="bg1"/>
                    </a:solidFill>
                  </a:tcPr>
                </a:tc>
                <a:extLst>
                  <a:ext uri="{0D108BD9-81ED-4DB2-BD59-A6C34878D82A}">
                    <a16:rowId xmlns:a16="http://schemas.microsoft.com/office/drawing/2014/main" val="68643681"/>
                  </a:ext>
                </a:extLst>
              </a:tr>
              <a:tr h="300004">
                <a:tc>
                  <a:txBody>
                    <a:bodyPr/>
                    <a:lstStyle/>
                    <a:p>
                      <a:r>
                        <a:rPr lang="en-GB" sz="1400"/>
                        <a:t>Mind-Map</a:t>
                      </a:r>
                    </a:p>
                  </a:txBody>
                  <a:tcPr>
                    <a:solidFill>
                      <a:schemeClr val="bg1">
                        <a:lumMod val="85000"/>
                      </a:schemeClr>
                    </a:solidFill>
                  </a:tcPr>
                </a:tc>
                <a:tc rowSpan="10">
                  <a:txBody>
                    <a:bodyPr/>
                    <a:lstStyle/>
                    <a:p>
                      <a:endParaRPr lang="en-GB" sz="1400" dirty="0"/>
                    </a:p>
                  </a:txBody>
                  <a:tcPr>
                    <a:solidFill>
                      <a:schemeClr val="bg1"/>
                    </a:solidFill>
                  </a:tcPr>
                </a:tc>
                <a:tc rowSpan="4">
                  <a:txBody>
                    <a:bodyPr/>
                    <a:lstStyle/>
                    <a:p>
                      <a:endParaRPr lang="en-GB" sz="1400"/>
                    </a:p>
                  </a:txBody>
                  <a:tcPr>
                    <a:solidFill>
                      <a:schemeClr val="bg1"/>
                    </a:solidFill>
                  </a:tcPr>
                </a:tc>
                <a:tc rowSpan="16">
                  <a:txBody>
                    <a:bodyPr/>
                    <a:lstStyle/>
                    <a:p>
                      <a:endParaRPr lang="en-GB" sz="1400" dirty="0"/>
                    </a:p>
                  </a:txBody>
                  <a:tcPr>
                    <a:solidFill>
                      <a:schemeClr val="bg1"/>
                    </a:solidFill>
                  </a:tcPr>
                </a:tc>
                <a:extLst>
                  <a:ext uri="{0D108BD9-81ED-4DB2-BD59-A6C34878D82A}">
                    <a16:rowId xmlns:a16="http://schemas.microsoft.com/office/drawing/2014/main" val="1043870497"/>
                  </a:ext>
                </a:extLst>
              </a:tr>
              <a:tr h="300004">
                <a:tc>
                  <a:txBody>
                    <a:bodyPr/>
                    <a:lstStyle/>
                    <a:p>
                      <a:r>
                        <a:rPr lang="en-GB" sz="1400"/>
                        <a:t>Mood-Board</a:t>
                      </a:r>
                    </a:p>
                  </a:txBody>
                  <a:tcPr>
                    <a:solidFill>
                      <a:schemeClr val="bg1">
                        <a:lumMod val="85000"/>
                      </a:schemeClr>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701246790"/>
                  </a:ext>
                </a:extLst>
              </a:tr>
              <a:tr h="300004">
                <a:tc>
                  <a:txBody>
                    <a:bodyPr/>
                    <a:lstStyle/>
                    <a:p>
                      <a:r>
                        <a:rPr lang="en-GB" sz="1400"/>
                        <a:t>Initial Primary Sources</a:t>
                      </a:r>
                    </a:p>
                  </a:txBody>
                  <a:tcPr>
                    <a:solidFill>
                      <a:schemeClr val="bg1">
                        <a:lumMod val="85000"/>
                      </a:schemeClr>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918417443"/>
                  </a:ext>
                </a:extLst>
              </a:tr>
              <a:tr h="300004">
                <a:tc>
                  <a:txBody>
                    <a:bodyPr/>
                    <a:lstStyle/>
                    <a:p>
                      <a:r>
                        <a:rPr lang="en-GB" sz="1400"/>
                        <a:t>Artist Analysis and Research 1 </a:t>
                      </a:r>
                    </a:p>
                  </a:txBody>
                  <a:tcPr>
                    <a:solidFill>
                      <a:schemeClr val="bg1">
                        <a:lumMod val="85000"/>
                      </a:schemeClr>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907884241"/>
                  </a:ext>
                </a:extLst>
              </a:tr>
              <a:tr h="300004">
                <a:tc rowSpan="3">
                  <a:txBody>
                    <a:bodyPr/>
                    <a:lstStyle/>
                    <a:p>
                      <a:endParaRPr lang="en-GB" sz="1400"/>
                    </a:p>
                  </a:txBody>
                  <a:tcPr>
                    <a:solidFill>
                      <a:schemeClr val="bg1"/>
                    </a:solidFill>
                  </a:tcPr>
                </a:tc>
                <a:tc vMerge="1">
                  <a:txBody>
                    <a:bodyPr/>
                    <a:lstStyle/>
                    <a:p>
                      <a:endParaRPr lang="en-GB" sz="1600"/>
                    </a:p>
                  </a:txBody>
                  <a:tcPr>
                    <a:solidFill>
                      <a:schemeClr val="bg1"/>
                    </a:solidFill>
                  </a:tcPr>
                </a:tc>
                <a:tc>
                  <a:txBody>
                    <a:bodyPr/>
                    <a:lstStyle/>
                    <a:p>
                      <a:r>
                        <a:rPr lang="en-GB" sz="1400"/>
                        <a:t>Artist Copy 1 </a:t>
                      </a:r>
                    </a:p>
                  </a:txBody>
                  <a:tcPr>
                    <a:solidFill>
                      <a:schemeClr val="bg1">
                        <a:lumMod val="85000"/>
                      </a:schemeClr>
                    </a:solidFill>
                  </a:tcPr>
                </a:tc>
                <a:tc vMerge="1">
                  <a:txBody>
                    <a:bodyPr/>
                    <a:lstStyle/>
                    <a:p>
                      <a:endParaRPr lang="en-GB" sz="1600"/>
                    </a:p>
                  </a:txBody>
                  <a:tcPr>
                    <a:solidFill>
                      <a:schemeClr val="bg1"/>
                    </a:solidFill>
                  </a:tcPr>
                </a:tc>
                <a:extLst>
                  <a:ext uri="{0D108BD9-81ED-4DB2-BD59-A6C34878D82A}">
                    <a16:rowId xmlns:a16="http://schemas.microsoft.com/office/drawing/2014/main" val="1390075441"/>
                  </a:ext>
                </a:extLst>
              </a:tr>
              <a:tr h="300004">
                <a:tc vMerge="1">
                  <a:txBody>
                    <a:bodyPr/>
                    <a:lstStyle/>
                    <a:p>
                      <a:endParaRPr lang="en-GB" sz="1600"/>
                    </a:p>
                  </a:txBody>
                  <a:tcPr>
                    <a:solidFill>
                      <a:schemeClr val="bg1"/>
                    </a:solidFill>
                  </a:tcPr>
                </a:tc>
                <a:tc vMerge="1">
                  <a:txBody>
                    <a:bodyPr/>
                    <a:lstStyle/>
                    <a:p>
                      <a:endParaRPr lang="en-GB" sz="1600"/>
                    </a:p>
                  </a:txBody>
                  <a:tcPr>
                    <a:solidFill>
                      <a:schemeClr val="bg1"/>
                    </a:solidFill>
                  </a:tcPr>
                </a:tc>
                <a:tc>
                  <a:txBody>
                    <a:bodyPr/>
                    <a:lstStyle/>
                    <a:p>
                      <a:r>
                        <a:rPr lang="en-GB" sz="1400"/>
                        <a:t>Refined Primary Sources</a:t>
                      </a:r>
                    </a:p>
                  </a:txBody>
                  <a:tcPr>
                    <a:solidFill>
                      <a:schemeClr val="bg1">
                        <a:lumMod val="85000"/>
                      </a:schemeClr>
                    </a:solidFill>
                  </a:tcPr>
                </a:tc>
                <a:tc vMerge="1">
                  <a:txBody>
                    <a:bodyPr/>
                    <a:lstStyle/>
                    <a:p>
                      <a:endParaRPr lang="en-GB" sz="1600"/>
                    </a:p>
                  </a:txBody>
                  <a:tcPr>
                    <a:solidFill>
                      <a:schemeClr val="bg1"/>
                    </a:solidFill>
                  </a:tcPr>
                </a:tc>
                <a:extLst>
                  <a:ext uri="{0D108BD9-81ED-4DB2-BD59-A6C34878D82A}">
                    <a16:rowId xmlns:a16="http://schemas.microsoft.com/office/drawing/2014/main" val="2811369258"/>
                  </a:ext>
                </a:extLst>
              </a:tr>
              <a:tr h="300004">
                <a:tc vMerge="1">
                  <a:txBody>
                    <a:bodyPr/>
                    <a:lstStyle/>
                    <a:p>
                      <a:endParaRPr lang="en-GB" sz="1600"/>
                    </a:p>
                  </a:txBody>
                  <a:tcPr>
                    <a:solidFill>
                      <a:schemeClr val="bg1"/>
                    </a:solidFill>
                  </a:tcPr>
                </a:tc>
                <a:tc vMerge="1">
                  <a:txBody>
                    <a:bodyPr/>
                    <a:lstStyle/>
                    <a:p>
                      <a:endParaRPr lang="en-GB" sz="16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400"/>
                        <a:t>Observational Study 1 </a:t>
                      </a:r>
                    </a:p>
                  </a:txBody>
                  <a:tcPr>
                    <a:solidFill>
                      <a:schemeClr val="bg1">
                        <a:lumMod val="85000"/>
                      </a:schemeClr>
                    </a:solidFill>
                  </a:tcPr>
                </a:tc>
                <a:tc vMerge="1">
                  <a:txBody>
                    <a:bodyPr/>
                    <a:lstStyle/>
                    <a:p>
                      <a:endParaRPr lang="en-GB" sz="1600"/>
                    </a:p>
                  </a:txBody>
                  <a:tcPr>
                    <a:solidFill>
                      <a:schemeClr val="bg1"/>
                    </a:solidFill>
                  </a:tcPr>
                </a:tc>
                <a:extLst>
                  <a:ext uri="{0D108BD9-81ED-4DB2-BD59-A6C34878D82A}">
                    <a16:rowId xmlns:a16="http://schemas.microsoft.com/office/drawing/2014/main" val="2127122663"/>
                  </a:ext>
                </a:extLst>
              </a:tr>
              <a:tr h="300004">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400"/>
                        <a:t>Artist Analysis and Research 2 </a:t>
                      </a:r>
                    </a:p>
                  </a:txBody>
                  <a:tcPr>
                    <a:solidFill>
                      <a:schemeClr val="bg1">
                        <a:lumMod val="85000"/>
                      </a:schemeClr>
                    </a:solidFill>
                  </a:tcPr>
                </a:tc>
                <a:tc vMerge="1">
                  <a:txBody>
                    <a:bodyPr/>
                    <a:lstStyle/>
                    <a:p>
                      <a:endParaRPr lang="en-GB" sz="1600"/>
                    </a:p>
                  </a:txBody>
                  <a:tcPr>
                    <a:solidFill>
                      <a:schemeClr val="bg1"/>
                    </a:solidFill>
                  </a:tcPr>
                </a:tc>
                <a:tc>
                  <a:txBody>
                    <a:bodyPr/>
                    <a:lstStyle/>
                    <a:p>
                      <a:endParaRPr lang="en-GB" sz="14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442226753"/>
                  </a:ext>
                </a:extLst>
              </a:tr>
              <a:tr h="300004">
                <a:tc rowSpan="10">
                  <a:txBody>
                    <a:bodyPr/>
                    <a:lstStyle/>
                    <a:p>
                      <a:endParaRPr lang="en-GB" sz="1400" dirty="0"/>
                    </a:p>
                  </a:txBody>
                  <a:tcPr>
                    <a:solidFill>
                      <a:schemeClr val="bg1"/>
                    </a:solidFill>
                  </a:tcPr>
                </a:tc>
                <a:tc vMerge="1">
                  <a:txBody>
                    <a:bodyPr/>
                    <a:lstStyle/>
                    <a:p>
                      <a:endParaRPr lang="en-GB" sz="16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400"/>
                        <a:t>Artist Copy 2</a:t>
                      </a:r>
                    </a:p>
                  </a:txBody>
                  <a:tcPr>
                    <a:solidFill>
                      <a:schemeClr val="bg1">
                        <a:lumMod val="85000"/>
                      </a:schemeClr>
                    </a:solidFill>
                  </a:tcPr>
                </a:tc>
                <a:tc vMerge="1">
                  <a:txBody>
                    <a:bodyPr/>
                    <a:lstStyle/>
                    <a:p>
                      <a:endParaRPr lang="en-GB" sz="1600"/>
                    </a:p>
                  </a:txBody>
                  <a:tcPr>
                    <a:solidFill>
                      <a:schemeClr val="bg1"/>
                    </a:solidFill>
                  </a:tcPr>
                </a:tc>
                <a:extLst>
                  <a:ext uri="{0D108BD9-81ED-4DB2-BD59-A6C34878D82A}">
                    <a16:rowId xmlns:a16="http://schemas.microsoft.com/office/drawing/2014/main" val="4284838449"/>
                  </a:ext>
                </a:extLst>
              </a:tr>
              <a:tr h="300004">
                <a:tc vMerge="1">
                  <a:txBody>
                    <a:bodyPr/>
                    <a:lstStyle/>
                    <a:p>
                      <a:endParaRPr lang="en-GB" sz="1600"/>
                    </a:p>
                  </a:txBody>
                  <a:tcPr>
                    <a:solidFill>
                      <a:schemeClr val="bg1"/>
                    </a:solidFill>
                  </a:tcPr>
                </a:tc>
                <a:tc vMerge="1">
                  <a:txBody>
                    <a:bodyPr/>
                    <a:lstStyle/>
                    <a:p>
                      <a:endParaRPr lang="en-GB" sz="16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400"/>
                        <a:t>Observational Study 2 </a:t>
                      </a:r>
                    </a:p>
                  </a:txBody>
                  <a:tcPr>
                    <a:solidFill>
                      <a:schemeClr val="bg1">
                        <a:lumMod val="85000"/>
                      </a:schemeClr>
                    </a:solidFill>
                  </a:tcPr>
                </a:tc>
                <a:tc vMerge="1">
                  <a:txBody>
                    <a:bodyPr/>
                    <a:lstStyle/>
                    <a:p>
                      <a:endParaRPr lang="en-GB" sz="1600"/>
                    </a:p>
                  </a:txBody>
                  <a:tcPr>
                    <a:solidFill>
                      <a:schemeClr val="bg1"/>
                    </a:solidFill>
                  </a:tcPr>
                </a:tc>
                <a:extLst>
                  <a:ext uri="{0D108BD9-81ED-4DB2-BD59-A6C34878D82A}">
                    <a16:rowId xmlns:a16="http://schemas.microsoft.com/office/drawing/2014/main" val="3599240034"/>
                  </a:ext>
                </a:extLst>
              </a:tr>
              <a:tr h="300004">
                <a:tc vMerge="1">
                  <a:txBody>
                    <a:bodyPr/>
                    <a:lstStyle/>
                    <a:p>
                      <a:endParaRPr lang="en-GB" sz="1600"/>
                    </a:p>
                  </a:txBody>
                  <a:tcPr>
                    <a:solidFill>
                      <a:schemeClr val="bg1"/>
                    </a:solidFill>
                  </a:tcPr>
                </a:tc>
                <a:tc>
                  <a:txBody>
                    <a:bodyPr/>
                    <a:lstStyle/>
                    <a:p>
                      <a:r>
                        <a:rPr lang="en-GB" sz="1400"/>
                        <a:t>Sample 1</a:t>
                      </a:r>
                    </a:p>
                  </a:txBody>
                  <a:tcPr>
                    <a:solidFill>
                      <a:schemeClr val="bg1">
                        <a:lumMod val="85000"/>
                      </a:schemeClr>
                    </a:solidFill>
                  </a:tcPr>
                </a:tc>
                <a:tc rowSpan="4">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4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1003996856"/>
                  </a:ext>
                </a:extLst>
              </a:tr>
              <a:tr h="300004">
                <a:tc vMerge="1">
                  <a:txBody>
                    <a:bodyPr/>
                    <a:lstStyle/>
                    <a:p>
                      <a:endParaRPr lang="en-GB" sz="16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Calibri" panose="020F0502020204030204"/>
                          <a:ea typeface="+mn-ea"/>
                          <a:cs typeface="+mn-cs"/>
                        </a:rPr>
                        <a:t>Sample 2</a:t>
                      </a:r>
                    </a:p>
                  </a:txBody>
                  <a:tcPr>
                    <a:solidFill>
                      <a:schemeClr val="bg1">
                        <a:lumMod val="85000"/>
                      </a:schemeClr>
                    </a:solidFill>
                  </a:tcPr>
                </a:tc>
                <a:tc vMerge="1">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636847716"/>
                  </a:ext>
                </a:extLst>
              </a:tr>
              <a:tr h="300004">
                <a:tc vMerge="1">
                  <a:txBody>
                    <a:bodyPr/>
                    <a:lstStyle/>
                    <a:p>
                      <a:endParaRPr lang="en-GB" sz="16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Calibri" panose="020F0502020204030204"/>
                          <a:ea typeface="+mn-ea"/>
                          <a:cs typeface="+mn-cs"/>
                        </a:rPr>
                        <a:t>Sample 3</a:t>
                      </a:r>
                    </a:p>
                  </a:txBody>
                  <a:tcPr>
                    <a:solidFill>
                      <a:schemeClr val="bg1">
                        <a:lumMod val="85000"/>
                      </a:schemeClr>
                    </a:solidFill>
                  </a:tcPr>
                </a:tc>
                <a:tc vMerge="1">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3713378769"/>
                  </a:ext>
                </a:extLst>
              </a:tr>
              <a:tr h="300004">
                <a:tc vMerge="1">
                  <a:txBody>
                    <a:bodyPr/>
                    <a:lstStyle/>
                    <a:p>
                      <a:endParaRPr lang="en-GB" sz="16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Calibri" panose="020F0502020204030204"/>
                          <a:ea typeface="+mn-ea"/>
                          <a:cs typeface="+mn-cs"/>
                        </a:rPr>
                        <a:t>Sample 4</a:t>
                      </a:r>
                    </a:p>
                  </a:txBody>
                  <a:tcPr>
                    <a:solidFill>
                      <a:schemeClr val="bg1">
                        <a:lumMod val="85000"/>
                      </a:schemeClr>
                    </a:solidFill>
                  </a:tcPr>
                </a:tc>
                <a:tc vMerge="1">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2350021218"/>
                  </a:ext>
                </a:extLst>
              </a:tr>
              <a:tr h="300004">
                <a:tc vMerge="1">
                  <a:txBody>
                    <a:bodyPr/>
                    <a:lstStyle/>
                    <a:p>
                      <a:endParaRPr lang="en-GB" sz="1600"/>
                    </a:p>
                  </a:txBody>
                  <a:tcPr>
                    <a:solidFill>
                      <a:schemeClr val="bg1"/>
                    </a:solidFill>
                  </a:tcPr>
                </a:tc>
                <a:tc>
                  <a:txBody>
                    <a:bodyPr/>
                    <a:lstStyle/>
                    <a:p>
                      <a:endParaRPr lang="en-GB" sz="14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400"/>
                        <a:t>Annotation of AO2 and AO3 </a:t>
                      </a:r>
                    </a:p>
                  </a:txBody>
                  <a:tcPr>
                    <a:solidFill>
                      <a:schemeClr val="bg1">
                        <a:lumMod val="85000"/>
                      </a:schemeClr>
                    </a:solidFill>
                  </a:tcPr>
                </a:tc>
                <a:tc vMerge="1">
                  <a:txBody>
                    <a:bodyPr/>
                    <a:lstStyle/>
                    <a:p>
                      <a:endParaRPr lang="en-GB" sz="1600"/>
                    </a:p>
                  </a:txBody>
                  <a:tcPr>
                    <a:solidFill>
                      <a:schemeClr val="bg1"/>
                    </a:solidFill>
                  </a:tcPr>
                </a:tc>
                <a:extLst>
                  <a:ext uri="{0D108BD9-81ED-4DB2-BD59-A6C34878D82A}">
                    <a16:rowId xmlns:a16="http://schemas.microsoft.com/office/drawing/2014/main" val="691181191"/>
                  </a:ext>
                </a:extLst>
              </a:tr>
              <a:tr h="300004">
                <a:tc vMerge="1">
                  <a:txBody>
                    <a:bodyPr/>
                    <a:lstStyle/>
                    <a:p>
                      <a:endParaRPr lang="en-GB" sz="16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400"/>
                        <a:t>Final Piece plan </a:t>
                      </a:r>
                    </a:p>
                  </a:txBody>
                  <a:tcPr>
                    <a:solidFill>
                      <a:schemeClr val="bg1">
                        <a:lumMod val="85000"/>
                      </a:schemeClr>
                    </a:solidFill>
                  </a:tcPr>
                </a:tc>
                <a:tc rowSpan="3">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4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1240497686"/>
                  </a:ext>
                </a:extLst>
              </a:tr>
              <a:tr h="300004">
                <a:tc vMerge="1">
                  <a:txBody>
                    <a:bodyPr/>
                    <a:lstStyle/>
                    <a:p>
                      <a:endParaRPr lang="en-GB" sz="1600"/>
                    </a:p>
                  </a:txBody>
                  <a:tcPr>
                    <a:solidFill>
                      <a:schemeClr val="bg1"/>
                    </a:solidFill>
                  </a:tcPr>
                </a:tc>
                <a:tc rowSpan="2">
                  <a:txBody>
                    <a:bodyPr/>
                    <a:lstStyle/>
                    <a:p>
                      <a:endParaRPr lang="en-GB" sz="1400"/>
                    </a:p>
                  </a:txBody>
                  <a:tcPr>
                    <a:solidFill>
                      <a:schemeClr val="bg1"/>
                    </a:solidFill>
                  </a:tcPr>
                </a:tc>
                <a:tc vMerge="1">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a:p>
                  </a:txBody>
                  <a:tcPr>
                    <a:solidFill>
                      <a:schemeClr val="bg1"/>
                    </a:solidFill>
                  </a:tcPr>
                </a:tc>
                <a:tc>
                  <a:txBody>
                    <a:bodyPr/>
                    <a:lstStyle/>
                    <a:p>
                      <a:r>
                        <a:rPr lang="en-GB" sz="1400"/>
                        <a:t>Masterpiece </a:t>
                      </a:r>
                    </a:p>
                  </a:txBody>
                  <a:tcPr>
                    <a:solidFill>
                      <a:schemeClr val="bg1">
                        <a:lumMod val="85000"/>
                      </a:schemeClr>
                    </a:solidFill>
                  </a:tcPr>
                </a:tc>
                <a:extLst>
                  <a:ext uri="{0D108BD9-81ED-4DB2-BD59-A6C34878D82A}">
                    <a16:rowId xmlns:a16="http://schemas.microsoft.com/office/drawing/2014/main" val="664174993"/>
                  </a:ext>
                </a:extLst>
              </a:tr>
              <a:tr h="300004">
                <a:tc vMerge="1">
                  <a:txBody>
                    <a:bodyPr/>
                    <a:lstStyle/>
                    <a:p>
                      <a:endParaRPr lang="en-GB" sz="1600"/>
                    </a:p>
                  </a:txBody>
                  <a:tcPr>
                    <a:solidFill>
                      <a:schemeClr val="bg1"/>
                    </a:solidFill>
                  </a:tcPr>
                </a:tc>
                <a:tc vMerge="1">
                  <a:txBody>
                    <a:bodyPr/>
                    <a:lstStyle/>
                    <a:p>
                      <a:endParaRPr lang="en-GB" sz="1600"/>
                    </a:p>
                  </a:txBody>
                  <a:tcPr>
                    <a:solidFill>
                      <a:schemeClr val="bg1"/>
                    </a:solidFill>
                  </a:tcPr>
                </a:tc>
                <a:tc vMerge="1">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a:p>
                  </a:txBody>
                  <a:tcPr>
                    <a:solidFill>
                      <a:schemeClr val="bg1"/>
                    </a:solidFill>
                  </a:tcPr>
                </a:tc>
                <a:tc>
                  <a:txBody>
                    <a:bodyPr/>
                    <a:lstStyle/>
                    <a:p>
                      <a:r>
                        <a:rPr lang="en-GB" sz="1400" dirty="0"/>
                        <a:t>Evaluation </a:t>
                      </a:r>
                    </a:p>
                  </a:txBody>
                  <a:tcPr>
                    <a:solidFill>
                      <a:schemeClr val="bg1">
                        <a:lumMod val="85000"/>
                      </a:schemeClr>
                    </a:solidFill>
                  </a:tcPr>
                </a:tc>
                <a:extLst>
                  <a:ext uri="{0D108BD9-81ED-4DB2-BD59-A6C34878D82A}">
                    <a16:rowId xmlns:a16="http://schemas.microsoft.com/office/drawing/2014/main" val="592137152"/>
                  </a:ext>
                </a:extLst>
              </a:tr>
            </a:tbl>
          </a:graphicData>
        </a:graphic>
      </p:graphicFrame>
      <p:pic>
        <p:nvPicPr>
          <p:cNvPr id="47" name="Graphic 46" descr="Head with gears">
            <a:extLst>
              <a:ext uri="{FF2B5EF4-FFF2-40B4-BE49-F238E27FC236}">
                <a16:creationId xmlns:a16="http://schemas.microsoft.com/office/drawing/2014/main" id="{88FF5273-AF38-48C8-9FD5-45A6B7DAF0DA}"/>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1169295" y="10813987"/>
            <a:ext cx="1385125" cy="1385125"/>
          </a:xfrm>
          <a:prstGeom prst="rect">
            <a:avLst/>
          </a:prstGeom>
        </p:spPr>
      </p:pic>
      <p:pic>
        <p:nvPicPr>
          <p:cNvPr id="41" name="Graphic 40" descr="Sign Language">
            <a:extLst>
              <a:ext uri="{FF2B5EF4-FFF2-40B4-BE49-F238E27FC236}">
                <a16:creationId xmlns:a16="http://schemas.microsoft.com/office/drawing/2014/main" id="{54D1A562-0D49-434D-A30E-9978464D0603}"/>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rot="20080906">
            <a:off x="3916660" y="9064225"/>
            <a:ext cx="1500915" cy="1500915"/>
          </a:xfrm>
          <a:prstGeom prst="rect">
            <a:avLst/>
          </a:prstGeom>
        </p:spPr>
      </p:pic>
      <p:pic>
        <p:nvPicPr>
          <p:cNvPr id="43" name="Graphic 42" descr="Eye">
            <a:extLst>
              <a:ext uri="{FF2B5EF4-FFF2-40B4-BE49-F238E27FC236}">
                <a16:creationId xmlns:a16="http://schemas.microsoft.com/office/drawing/2014/main" id="{25D2D1AB-A971-4CEC-90DB-2AEEE6F922E4}"/>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6669023" y="10549311"/>
            <a:ext cx="1649801" cy="1649801"/>
          </a:xfrm>
          <a:prstGeom prst="rect">
            <a:avLst/>
          </a:prstGeom>
        </p:spPr>
      </p:pic>
      <p:pic>
        <p:nvPicPr>
          <p:cNvPr id="45" name="Graphic 44" descr="Puzzle pieces">
            <a:extLst>
              <a:ext uri="{FF2B5EF4-FFF2-40B4-BE49-F238E27FC236}">
                <a16:creationId xmlns:a16="http://schemas.microsoft.com/office/drawing/2014/main" id="{80E75684-27AD-4447-807C-03645CD920E5}"/>
              </a:ext>
            </a:extLst>
          </p:cNvPr>
          <p:cNvPicPr>
            <a:picLocks noChangeAspect="1"/>
          </p:cNvPicPr>
          <p:nvPr/>
        </p:nvPicPr>
        <p:blipFill>
          <a:blip r:embed="rId18">
            <a:extLst>
              <a:ext uri="{28A0092B-C50C-407E-A947-70E740481C1C}">
                <a14:useLocalDpi xmlns:a14="http://schemas.microsoft.com/office/drawing/2010/main" val="0"/>
              </a:ext>
              <a:ext uri="{96DAC541-7B7A-43D3-8B79-37D633B846F1}">
                <asvg:svgBlip xmlns:asvg="http://schemas.microsoft.com/office/drawing/2016/SVG/main" r:embed="rId19"/>
              </a:ext>
            </a:extLst>
          </a:blip>
          <a:stretch>
            <a:fillRect/>
          </a:stretch>
        </p:blipFill>
        <p:spPr>
          <a:xfrm>
            <a:off x="9366394" y="9075699"/>
            <a:ext cx="1946529" cy="1946529"/>
          </a:xfrm>
          <a:prstGeom prst="rect">
            <a:avLst/>
          </a:prstGeom>
        </p:spPr>
      </p:pic>
      <p:sp>
        <p:nvSpPr>
          <p:cNvPr id="4" name="TextBox 3">
            <a:extLst>
              <a:ext uri="{FF2B5EF4-FFF2-40B4-BE49-F238E27FC236}">
                <a16:creationId xmlns:a16="http://schemas.microsoft.com/office/drawing/2014/main" id="{B97A903E-CB65-DC34-AB4D-FCBE9D149406}"/>
              </a:ext>
            </a:extLst>
          </p:cNvPr>
          <p:cNvSpPr txBox="1"/>
          <p:nvPr/>
        </p:nvSpPr>
        <p:spPr>
          <a:xfrm>
            <a:off x="2000092" y="15326303"/>
            <a:ext cx="1746952" cy="830997"/>
          </a:xfrm>
          <a:prstGeom prst="rect">
            <a:avLst/>
          </a:prstGeom>
          <a:noFill/>
        </p:spPr>
        <p:txBody>
          <a:bodyPr wrap="square" rtlCol="0">
            <a:spAutoFit/>
          </a:bodyPr>
          <a:lstStyle/>
          <a:p>
            <a:r>
              <a:rPr lang="en-GB" sz="1200" dirty="0">
                <a:latin typeface="Arial Nova" panose="020B0504020202020204" pitchFamily="34" charset="0"/>
              </a:rPr>
              <a:t>#FineArt</a:t>
            </a:r>
          </a:p>
          <a:p>
            <a:r>
              <a:rPr lang="en-GB" sz="1200" dirty="0">
                <a:latin typeface="Arial Nova" panose="020B0504020202020204" pitchFamily="34" charset="0"/>
              </a:rPr>
              <a:t>#TextileDesign</a:t>
            </a:r>
          </a:p>
          <a:p>
            <a:r>
              <a:rPr lang="en-GB" sz="1200" dirty="0">
                <a:latin typeface="Arial Nova" panose="020B0504020202020204" pitchFamily="34" charset="0"/>
              </a:rPr>
              <a:t>#3DDesign</a:t>
            </a:r>
          </a:p>
          <a:p>
            <a:r>
              <a:rPr lang="en-GB" sz="1200" dirty="0">
                <a:latin typeface="Arial Nova" panose="020B0504020202020204" pitchFamily="34" charset="0"/>
              </a:rPr>
              <a:t>#Hospitality&amp;Catering</a:t>
            </a:r>
          </a:p>
        </p:txBody>
      </p:sp>
      <p:sp>
        <p:nvSpPr>
          <p:cNvPr id="17" name="TextBox 16">
            <a:extLst>
              <a:ext uri="{FF2B5EF4-FFF2-40B4-BE49-F238E27FC236}">
                <a16:creationId xmlns:a16="http://schemas.microsoft.com/office/drawing/2014/main" id="{99A8300C-1C25-A9A8-523E-38D31C1F74D9}"/>
              </a:ext>
            </a:extLst>
          </p:cNvPr>
          <p:cNvSpPr txBox="1"/>
          <p:nvPr/>
        </p:nvSpPr>
        <p:spPr>
          <a:xfrm>
            <a:off x="4463287" y="8371812"/>
            <a:ext cx="3265425" cy="276999"/>
          </a:xfrm>
          <a:prstGeom prst="rect">
            <a:avLst/>
          </a:prstGeom>
          <a:solidFill>
            <a:schemeClr val="bg1">
              <a:lumMod val="65000"/>
            </a:schemeClr>
          </a:solidFill>
          <a:ln w="12700">
            <a:solidFill>
              <a:schemeClr val="tx1"/>
            </a:solidFill>
            <a:prstDash val="sysDot"/>
          </a:ln>
        </p:spPr>
        <p:txBody>
          <a:bodyPr wrap="square" rtlCol="0">
            <a:spAutoFit/>
          </a:bodyPr>
          <a:lstStyle/>
          <a:p>
            <a:pPr algn="ctr"/>
            <a:r>
              <a:rPr lang="en-GB" sz="1200" i="1" dirty="0"/>
              <a:t>Mock in Y10 = Sustained and planned A02/3 Piece</a:t>
            </a:r>
          </a:p>
        </p:txBody>
      </p:sp>
      <p:sp>
        <p:nvSpPr>
          <p:cNvPr id="18" name="TextBox 17">
            <a:extLst>
              <a:ext uri="{FF2B5EF4-FFF2-40B4-BE49-F238E27FC236}">
                <a16:creationId xmlns:a16="http://schemas.microsoft.com/office/drawing/2014/main" id="{A6B1AA5D-0C6D-2677-22B3-0ECB9475FEC0}"/>
              </a:ext>
            </a:extLst>
          </p:cNvPr>
          <p:cNvSpPr txBox="1"/>
          <p:nvPr/>
        </p:nvSpPr>
        <p:spPr>
          <a:xfrm>
            <a:off x="9308602" y="12123386"/>
            <a:ext cx="2580381" cy="276999"/>
          </a:xfrm>
          <a:prstGeom prst="rect">
            <a:avLst/>
          </a:prstGeom>
          <a:solidFill>
            <a:schemeClr val="bg1">
              <a:lumMod val="65000"/>
            </a:schemeClr>
          </a:solidFill>
          <a:ln>
            <a:solidFill>
              <a:schemeClr val="tx1"/>
            </a:solidFill>
            <a:prstDash val="sysDot"/>
          </a:ln>
        </p:spPr>
        <p:txBody>
          <a:bodyPr wrap="square" rtlCol="0">
            <a:spAutoFit/>
          </a:bodyPr>
          <a:lstStyle/>
          <a:p>
            <a:pPr algn="ctr"/>
            <a:r>
              <a:rPr lang="en-GB" sz="1200" i="1" dirty="0"/>
              <a:t>Mock in Y11 = Final Piece for Portfolio</a:t>
            </a:r>
          </a:p>
        </p:txBody>
      </p:sp>
    </p:spTree>
    <p:extLst>
      <p:ext uri="{BB962C8B-B14F-4D97-AF65-F5344CB8AC3E}">
        <p14:creationId xmlns:p14="http://schemas.microsoft.com/office/powerpoint/2010/main" val="28174246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9943BB2C-229E-4D77-A9B2-D3AECDC9BC61}"/>
              </a:ext>
            </a:extLst>
          </p:cNvPr>
          <p:cNvSpPr/>
          <p:nvPr/>
        </p:nvSpPr>
        <p:spPr>
          <a:xfrm>
            <a:off x="408562" y="350201"/>
            <a:ext cx="11342451" cy="14923063"/>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450717" y="380321"/>
            <a:ext cx="11342451" cy="15166502"/>
          </a:xfrm>
        </p:spPr>
        <p:txBody>
          <a:bodyPr>
            <a:normAutofit/>
          </a:bodyPr>
          <a:lstStyle/>
          <a:p>
            <a:pPr marL="0" indent="0" algn="ctr">
              <a:buNone/>
            </a:pPr>
            <a:r>
              <a:rPr lang="en-GB" sz="2000">
                <a:latin typeface="Impact" panose="020B0806030902050204" pitchFamily="34" charset="0"/>
              </a:rPr>
              <a:t>Portfolio: Scheme of Learning </a:t>
            </a:r>
          </a:p>
        </p:txBody>
      </p:sp>
      <p:sp>
        <p:nvSpPr>
          <p:cNvPr id="6" name="TextBox 5">
            <a:extLst>
              <a:ext uri="{FF2B5EF4-FFF2-40B4-BE49-F238E27FC236}">
                <a16:creationId xmlns:a16="http://schemas.microsoft.com/office/drawing/2014/main" id="{100D8A88-E9F7-433E-890B-C37DCFEE1EC1}"/>
              </a:ext>
            </a:extLst>
          </p:cNvPr>
          <p:cNvSpPr txBox="1"/>
          <p:nvPr/>
        </p:nvSpPr>
        <p:spPr>
          <a:xfrm>
            <a:off x="-299148" y="15367405"/>
            <a:ext cx="2448964" cy="748795"/>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Navigating ADT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black"/>
                </a:solidFill>
                <a:effectLst/>
                <a:uLnTx/>
                <a:uFillTx/>
                <a:latin typeface="Impact" panose="020B0806030902050204" pitchFamily="34" charset="0"/>
                <a:ea typeface="+mn-ea"/>
                <a:cs typeface="+mn-cs"/>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3"/>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4"/>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5"/>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6"/>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7"/>
          <a:srcRect t="16701" b="12155"/>
          <a:stretch/>
        </p:blipFill>
        <p:spPr>
          <a:xfrm rot="5400000">
            <a:off x="7304876" y="2664952"/>
            <a:ext cx="7519735" cy="2254512"/>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8">
            <a:clrChange>
              <a:clrFrom>
                <a:srgbClr val="FFFFFF"/>
              </a:clrFrom>
              <a:clrTo>
                <a:srgbClr val="FFFFFF">
                  <a:alpha val="0"/>
                </a:srgbClr>
              </a:clrTo>
            </a:clrChange>
          </a:blip>
          <a:srcRect b="9167"/>
          <a:stretch/>
        </p:blipFill>
        <p:spPr>
          <a:xfrm>
            <a:off x="11064743" y="709177"/>
            <a:ext cx="707095" cy="621065"/>
          </a:xfrm>
          <a:prstGeom prst="rect">
            <a:avLst/>
          </a:prstGeom>
        </p:spPr>
      </p:pic>
      <p:pic>
        <p:nvPicPr>
          <p:cNvPr id="22" name="Picture 21">
            <a:extLst>
              <a:ext uri="{FF2B5EF4-FFF2-40B4-BE49-F238E27FC236}">
                <a16:creationId xmlns:a16="http://schemas.microsoft.com/office/drawing/2014/main" id="{CB729412-91D3-4745-8116-A56E12BD3D42}"/>
              </a:ext>
            </a:extLst>
          </p:cNvPr>
          <p:cNvPicPr>
            <a:picLocks noChangeAspect="1"/>
          </p:cNvPicPr>
          <p:nvPr/>
        </p:nvPicPr>
        <p:blipFill rotWithShape="1">
          <a:blip r:embed="rId7"/>
          <a:srcRect t="16701" b="12155"/>
          <a:stretch/>
        </p:blipFill>
        <p:spPr>
          <a:xfrm rot="16200000" flipV="1">
            <a:off x="7188828" y="10279850"/>
            <a:ext cx="7751833" cy="2254511"/>
          </a:xfrm>
          <a:prstGeom prst="rect">
            <a:avLst/>
          </a:prstGeom>
        </p:spPr>
      </p:pic>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1061112" y="13798387"/>
            <a:ext cx="831764" cy="730566"/>
          </a:xfrm>
          <a:prstGeom prst="rect">
            <a:avLst/>
          </a:prstGeom>
        </p:spPr>
      </p:pic>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11160820" y="6626632"/>
            <a:ext cx="831764" cy="730566"/>
          </a:xfrm>
          <a:prstGeom prst="rect">
            <a:avLst/>
          </a:prstGeom>
        </p:spPr>
      </p:pic>
      <p:graphicFrame>
        <p:nvGraphicFramePr>
          <p:cNvPr id="18" name="Table 17">
            <a:extLst>
              <a:ext uri="{FF2B5EF4-FFF2-40B4-BE49-F238E27FC236}">
                <a16:creationId xmlns:a16="http://schemas.microsoft.com/office/drawing/2014/main" id="{7B134A8F-E968-4069-A021-3E354FCF90A1}"/>
              </a:ext>
            </a:extLst>
          </p:cNvPr>
          <p:cNvGraphicFramePr>
            <a:graphicFrameLocks noGrp="1"/>
          </p:cNvGraphicFramePr>
          <p:nvPr/>
        </p:nvGraphicFramePr>
        <p:xfrm>
          <a:off x="616520" y="832414"/>
          <a:ext cx="10344884" cy="14207080"/>
        </p:xfrm>
        <a:graphic>
          <a:graphicData uri="http://schemas.openxmlformats.org/drawingml/2006/table">
            <a:tbl>
              <a:tblPr firstRow="1" bandRow="1">
                <a:tableStyleId>{5940675A-B579-460E-94D1-54222C63F5DA}</a:tableStyleId>
              </a:tblPr>
              <a:tblGrid>
                <a:gridCol w="2586221">
                  <a:extLst>
                    <a:ext uri="{9D8B030D-6E8A-4147-A177-3AD203B41FA5}">
                      <a16:colId xmlns:a16="http://schemas.microsoft.com/office/drawing/2014/main" val="860903560"/>
                    </a:ext>
                  </a:extLst>
                </a:gridCol>
                <a:gridCol w="2586221">
                  <a:extLst>
                    <a:ext uri="{9D8B030D-6E8A-4147-A177-3AD203B41FA5}">
                      <a16:colId xmlns:a16="http://schemas.microsoft.com/office/drawing/2014/main" val="966298568"/>
                    </a:ext>
                  </a:extLst>
                </a:gridCol>
                <a:gridCol w="2586221">
                  <a:extLst>
                    <a:ext uri="{9D8B030D-6E8A-4147-A177-3AD203B41FA5}">
                      <a16:colId xmlns:a16="http://schemas.microsoft.com/office/drawing/2014/main" val="3462729128"/>
                    </a:ext>
                  </a:extLst>
                </a:gridCol>
                <a:gridCol w="2586221">
                  <a:extLst>
                    <a:ext uri="{9D8B030D-6E8A-4147-A177-3AD203B41FA5}">
                      <a16:colId xmlns:a16="http://schemas.microsoft.com/office/drawing/2014/main" val="3955469802"/>
                    </a:ext>
                  </a:extLst>
                </a:gridCol>
              </a:tblGrid>
              <a:tr h="318095">
                <a:tc>
                  <a:txBody>
                    <a:bodyPr/>
                    <a:lstStyle/>
                    <a:p>
                      <a:r>
                        <a:rPr lang="en-GB" sz="1400" b="1"/>
                        <a:t>AO1 – Develop </a:t>
                      </a:r>
                    </a:p>
                  </a:txBody>
                  <a:tcPr>
                    <a:solidFill>
                      <a:schemeClr val="bg1">
                        <a:lumMod val="65000"/>
                      </a:schemeClr>
                    </a:solidFill>
                  </a:tcPr>
                </a:tc>
                <a:tc>
                  <a:txBody>
                    <a:bodyPr/>
                    <a:lstStyle/>
                    <a:p>
                      <a:r>
                        <a:rPr lang="en-GB" sz="1400" b="1"/>
                        <a:t>AO2 – Refine</a:t>
                      </a:r>
                    </a:p>
                  </a:txBody>
                  <a:tcPr>
                    <a:solidFill>
                      <a:schemeClr val="bg1">
                        <a:lumMod val="65000"/>
                      </a:schemeClr>
                    </a:solidFill>
                  </a:tcPr>
                </a:tc>
                <a:tc>
                  <a:txBody>
                    <a:bodyPr/>
                    <a:lstStyle/>
                    <a:p>
                      <a:r>
                        <a:rPr lang="en-GB" sz="1400" b="1"/>
                        <a:t>AO3 – Record </a:t>
                      </a:r>
                    </a:p>
                  </a:txBody>
                  <a:tcPr>
                    <a:solidFill>
                      <a:schemeClr val="bg1">
                        <a:lumMod val="65000"/>
                      </a:schemeClr>
                    </a:solidFill>
                  </a:tcPr>
                </a:tc>
                <a:tc>
                  <a:txBody>
                    <a:bodyPr/>
                    <a:lstStyle/>
                    <a:p>
                      <a:r>
                        <a:rPr lang="en-GB" sz="1400" b="1"/>
                        <a:t>AO4 – Present </a:t>
                      </a:r>
                    </a:p>
                  </a:txBody>
                  <a:tcPr>
                    <a:solidFill>
                      <a:schemeClr val="bg1">
                        <a:lumMod val="65000"/>
                      </a:schemeClr>
                    </a:solidFill>
                  </a:tcPr>
                </a:tc>
                <a:extLst>
                  <a:ext uri="{0D108BD9-81ED-4DB2-BD59-A6C34878D82A}">
                    <a16:rowId xmlns:a16="http://schemas.microsoft.com/office/drawing/2014/main" val="2939849063"/>
                  </a:ext>
                </a:extLst>
              </a:tr>
              <a:tr h="304800">
                <a:tc gridSpan="4">
                  <a:txBody>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a:ln>
                            <a:noFill/>
                          </a:ln>
                          <a:solidFill>
                            <a:prstClr val="black"/>
                          </a:solidFill>
                          <a:effectLst/>
                          <a:uLnTx/>
                          <a:uFillTx/>
                          <a:latin typeface="+mn-lt"/>
                          <a:ea typeface="+mn-ea"/>
                          <a:cs typeface="+mn-cs"/>
                        </a:rPr>
                        <a:t>Minimum expectations below – Themes and journey are independently chosen and often include additional / variations</a:t>
                      </a:r>
                    </a:p>
                  </a:txBody>
                  <a:tcPr>
                    <a:solidFill>
                      <a:schemeClr val="bg1">
                        <a:lumMod val="95000"/>
                      </a:schemeClr>
                    </a:solidFill>
                  </a:tcPr>
                </a:tc>
                <a:tc hMerge="1">
                  <a:txBody>
                    <a:bodyPr/>
                    <a:lstStyle/>
                    <a:p>
                      <a:endParaRPr lang="en-GB" sz="1600"/>
                    </a:p>
                  </a:txBody>
                  <a:tcPr>
                    <a:solidFill>
                      <a:schemeClr val="bg1"/>
                    </a:solidFill>
                  </a:tcPr>
                </a:tc>
                <a:tc hMerge="1">
                  <a:txBody>
                    <a:bodyPr/>
                    <a:lstStyle/>
                    <a:p>
                      <a:endParaRPr lang="en-GB" sz="1600"/>
                    </a:p>
                  </a:txBody>
                  <a:tcPr>
                    <a:solidFill>
                      <a:schemeClr val="bg1"/>
                    </a:solidFill>
                  </a:tcPr>
                </a:tc>
                <a:tc hMerge="1">
                  <a:txBody>
                    <a:bodyPr/>
                    <a:lstStyle/>
                    <a:p>
                      <a:endParaRPr lang="en-GB" sz="1600"/>
                    </a:p>
                  </a:txBody>
                  <a:tcPr>
                    <a:solidFill>
                      <a:schemeClr val="bg1"/>
                    </a:solidFill>
                  </a:tcPr>
                </a:tc>
                <a:extLst>
                  <a:ext uri="{0D108BD9-81ED-4DB2-BD59-A6C34878D82A}">
                    <a16:rowId xmlns:a16="http://schemas.microsoft.com/office/drawing/2014/main" val="68643681"/>
                  </a:ext>
                </a:extLst>
              </a:tr>
              <a:tr h="702368">
                <a:tc>
                  <a:txBody>
                    <a:bodyPr/>
                    <a:lstStyle/>
                    <a:p>
                      <a:r>
                        <a:rPr lang="en-GB" sz="1050" b="1"/>
                        <a:t>Mind-Map </a:t>
                      </a:r>
                    </a:p>
                    <a:p>
                      <a:r>
                        <a:rPr lang="en-GB" sz="1050"/>
                        <a:t>Written / doodles A3 map of chosen theme using previous year exam themes from OCR – consider how this could be interpreted / what is the focus?</a:t>
                      </a:r>
                    </a:p>
                  </a:txBody>
                  <a:tcPr>
                    <a:solidFill>
                      <a:schemeClr val="bg1">
                        <a:lumMod val="85000"/>
                      </a:schemeClr>
                    </a:solidFill>
                  </a:tcPr>
                </a:tc>
                <a:tc rowSpan="11">
                  <a:txBody>
                    <a:bodyPr/>
                    <a:lstStyle/>
                    <a:p>
                      <a:endParaRPr lang="en-GB" sz="1050"/>
                    </a:p>
                  </a:txBody>
                  <a:tcPr>
                    <a:solidFill>
                      <a:schemeClr val="bg1"/>
                    </a:solidFill>
                  </a:tcPr>
                </a:tc>
                <a:tc rowSpan="5">
                  <a:txBody>
                    <a:bodyPr/>
                    <a:lstStyle/>
                    <a:p>
                      <a:endParaRPr lang="en-GB" sz="1050"/>
                    </a:p>
                  </a:txBody>
                  <a:tcPr>
                    <a:solidFill>
                      <a:schemeClr val="bg1"/>
                    </a:solidFill>
                  </a:tcPr>
                </a:tc>
                <a:tc rowSpan="18">
                  <a:txBody>
                    <a:bodyPr/>
                    <a:lstStyle/>
                    <a:p>
                      <a:endParaRPr lang="en-GB" sz="1050"/>
                    </a:p>
                  </a:txBody>
                  <a:tcPr>
                    <a:solidFill>
                      <a:schemeClr val="bg1"/>
                    </a:solidFill>
                  </a:tcPr>
                </a:tc>
                <a:extLst>
                  <a:ext uri="{0D108BD9-81ED-4DB2-BD59-A6C34878D82A}">
                    <a16:rowId xmlns:a16="http://schemas.microsoft.com/office/drawing/2014/main" val="1043870497"/>
                  </a:ext>
                </a:extLst>
              </a:tr>
              <a:tr h="702368">
                <a:tc>
                  <a:txBody>
                    <a:bodyPr/>
                    <a:lstStyle/>
                    <a:p>
                      <a:r>
                        <a:rPr lang="en-GB" sz="1050" b="1"/>
                        <a:t>Mood-Board </a:t>
                      </a:r>
                    </a:p>
                    <a:p>
                      <a:r>
                        <a:rPr lang="en-GB" sz="1050"/>
                        <a:t>Secondary source A3 visual map of chosen theme using previous year exam themes from OCR – consider how this could be interpreted / what is the focus? Also add  fabric and paint swatches / keywords</a:t>
                      </a:r>
                    </a:p>
                  </a:txBody>
                  <a:tcPr>
                    <a:solidFill>
                      <a:schemeClr val="bg1">
                        <a:lumMod val="85000"/>
                      </a:schemeClr>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701246790"/>
                  </a:ext>
                </a:extLst>
              </a:tr>
              <a:tr h="498749">
                <a:tc>
                  <a:txBody>
                    <a:bodyPr/>
                    <a:lstStyle/>
                    <a:p>
                      <a:r>
                        <a:rPr lang="en-GB" sz="1050" b="1"/>
                        <a:t>Initial Primary Sources</a:t>
                      </a:r>
                    </a:p>
                    <a:p>
                      <a:r>
                        <a:rPr lang="en-GB" sz="1050"/>
                        <a:t>Collection of photographs representing initial thoughts </a:t>
                      </a:r>
                    </a:p>
                  </a:txBody>
                  <a:tcPr>
                    <a:solidFill>
                      <a:schemeClr val="bg1">
                        <a:lumMod val="85000"/>
                      </a:schemeClr>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918417443"/>
                  </a:ext>
                </a:extLst>
              </a:tr>
              <a:tr h="946395">
                <a:tc>
                  <a:txBody>
                    <a:bodyPr/>
                    <a:lstStyle/>
                    <a:p>
                      <a:r>
                        <a:rPr lang="en-GB" sz="1050" b="1"/>
                        <a:t>Artist Analysis and Research 1 </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a:t>A3 page including space for artist study / images /</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a:t>fact-file / description / opinion and  theme links / analysis (focus here – worth most marks)</a:t>
                      </a:r>
                    </a:p>
                  </a:txBody>
                  <a:tcPr>
                    <a:solidFill>
                      <a:schemeClr val="bg1">
                        <a:lumMod val="85000"/>
                      </a:schemeClr>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907884241"/>
                  </a:ext>
                </a:extLst>
              </a:tr>
              <a:tr h="233201">
                <a:tc rowSpan="4">
                  <a:txBody>
                    <a:bodyPr/>
                    <a:lstStyle/>
                    <a:p>
                      <a:endParaRPr lang="en-GB" sz="1050"/>
                    </a:p>
                  </a:txBody>
                  <a:tcPr>
                    <a:solidFill>
                      <a:schemeClr val="bg1"/>
                    </a:solidFill>
                  </a:tcPr>
                </a:tc>
                <a:tc vMerge="1">
                  <a:txBody>
                    <a:bodyPr/>
                    <a:lstStyle/>
                    <a:p>
                      <a:endParaRPr lang="en-GB"/>
                    </a:p>
                  </a:txBody>
                  <a:tcPr/>
                </a:tc>
                <a:tc vMerge="1">
                  <a:txBody>
                    <a:bodyPr/>
                    <a:lstStyle/>
                    <a:p>
                      <a:endParaRPr lang="en-GB" sz="1400"/>
                    </a:p>
                  </a:txBody>
                  <a:tcPr>
                    <a:solidFill>
                      <a:schemeClr val="bg1"/>
                    </a:solidFill>
                  </a:tcPr>
                </a:tc>
                <a:tc vMerge="1">
                  <a:txBody>
                    <a:bodyPr/>
                    <a:lstStyle/>
                    <a:p>
                      <a:endParaRPr lang="en-GB"/>
                    </a:p>
                  </a:txBody>
                  <a:tcPr/>
                </a:tc>
                <a:extLst>
                  <a:ext uri="{0D108BD9-81ED-4DB2-BD59-A6C34878D82A}">
                    <a16:rowId xmlns:a16="http://schemas.microsoft.com/office/drawing/2014/main" val="435780199"/>
                  </a:ext>
                </a:extLst>
              </a:tr>
              <a:tr h="539868">
                <a:tc vMerge="1">
                  <a:txBody>
                    <a:bodyPr/>
                    <a:lstStyle/>
                    <a:p>
                      <a:endParaRPr lang="en-GB" sz="1400"/>
                    </a:p>
                  </a:txBody>
                  <a:tcPr>
                    <a:solidFill>
                      <a:schemeClr val="bg1"/>
                    </a:solidFill>
                  </a:tcPr>
                </a:tc>
                <a:tc vMerge="1">
                  <a:txBody>
                    <a:bodyPr/>
                    <a:lstStyle/>
                    <a:p>
                      <a:endParaRPr lang="en-GB" sz="16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050" b="1"/>
                        <a:t>Artist Copy 1</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a:t>Visual copy of chosen artists work / full or crop. Media and focus of pupil choosing</a:t>
                      </a:r>
                    </a:p>
                  </a:txBody>
                  <a:tcPr>
                    <a:solidFill>
                      <a:schemeClr val="bg1">
                        <a:lumMod val="85000"/>
                      </a:schemeClr>
                    </a:solidFill>
                  </a:tcPr>
                </a:tc>
                <a:tc vMerge="1">
                  <a:txBody>
                    <a:bodyPr/>
                    <a:lstStyle/>
                    <a:p>
                      <a:endParaRPr lang="en-GB" sz="1600"/>
                    </a:p>
                  </a:txBody>
                  <a:tcPr>
                    <a:solidFill>
                      <a:schemeClr val="bg1"/>
                    </a:solidFill>
                  </a:tcPr>
                </a:tc>
                <a:extLst>
                  <a:ext uri="{0D108BD9-81ED-4DB2-BD59-A6C34878D82A}">
                    <a16:rowId xmlns:a16="http://schemas.microsoft.com/office/drawing/2014/main" val="1390075441"/>
                  </a:ext>
                </a:extLst>
              </a:tr>
              <a:tr h="702368">
                <a:tc vMerge="1">
                  <a:txBody>
                    <a:bodyPr/>
                    <a:lstStyle/>
                    <a:p>
                      <a:endParaRPr lang="en-GB" sz="1600"/>
                    </a:p>
                  </a:txBody>
                  <a:tcPr>
                    <a:solidFill>
                      <a:schemeClr val="bg1"/>
                    </a:solidFill>
                  </a:tcPr>
                </a:tc>
                <a:tc vMerge="1">
                  <a:txBody>
                    <a:bodyPr/>
                    <a:lstStyle/>
                    <a:p>
                      <a:endParaRPr lang="en-GB" sz="1600"/>
                    </a:p>
                  </a:txBody>
                  <a:tcPr>
                    <a:solidFill>
                      <a:schemeClr val="bg1"/>
                    </a:solidFill>
                  </a:tcPr>
                </a:tc>
                <a:tc>
                  <a:txBody>
                    <a:bodyPr/>
                    <a:lstStyle/>
                    <a:p>
                      <a:r>
                        <a:rPr lang="en-GB" sz="1050" b="1"/>
                        <a:t>Refined Primary Sources</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a:t>Collection of photographs representing refined angle through project  - personal thread</a:t>
                      </a:r>
                    </a:p>
                  </a:txBody>
                  <a:tcPr>
                    <a:solidFill>
                      <a:schemeClr val="bg1">
                        <a:lumMod val="85000"/>
                      </a:schemeClr>
                    </a:solidFill>
                  </a:tcPr>
                </a:tc>
                <a:tc vMerge="1">
                  <a:txBody>
                    <a:bodyPr/>
                    <a:lstStyle/>
                    <a:p>
                      <a:endParaRPr lang="en-GB" sz="1600"/>
                    </a:p>
                  </a:txBody>
                  <a:tcPr>
                    <a:solidFill>
                      <a:schemeClr val="bg1"/>
                    </a:solidFill>
                  </a:tcPr>
                </a:tc>
                <a:extLst>
                  <a:ext uri="{0D108BD9-81ED-4DB2-BD59-A6C34878D82A}">
                    <a16:rowId xmlns:a16="http://schemas.microsoft.com/office/drawing/2014/main" val="2811369258"/>
                  </a:ext>
                </a:extLst>
              </a:tr>
              <a:tr h="702368">
                <a:tc vMerge="1">
                  <a:txBody>
                    <a:bodyPr/>
                    <a:lstStyle/>
                    <a:p>
                      <a:endParaRPr lang="en-GB" sz="1600"/>
                    </a:p>
                  </a:txBody>
                  <a:tcPr>
                    <a:solidFill>
                      <a:schemeClr val="bg1"/>
                    </a:solidFill>
                  </a:tcPr>
                </a:tc>
                <a:tc vMerge="1">
                  <a:txBody>
                    <a:bodyPr/>
                    <a:lstStyle/>
                    <a:p>
                      <a:endParaRPr lang="en-GB" sz="16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050" b="1"/>
                        <a:t>Observational Study 1 </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a:t>Visual study of chosen item which represents personal independent angle in theme - media of pupil choosing</a:t>
                      </a:r>
                    </a:p>
                  </a:txBody>
                  <a:tcPr>
                    <a:solidFill>
                      <a:schemeClr val="bg1">
                        <a:lumMod val="85000"/>
                      </a:schemeClr>
                    </a:solidFill>
                  </a:tcPr>
                </a:tc>
                <a:tc vMerge="1">
                  <a:txBody>
                    <a:bodyPr/>
                    <a:lstStyle/>
                    <a:p>
                      <a:endParaRPr lang="en-GB" sz="1600"/>
                    </a:p>
                  </a:txBody>
                  <a:tcPr>
                    <a:solidFill>
                      <a:schemeClr val="bg1"/>
                    </a:solidFill>
                  </a:tcPr>
                </a:tc>
                <a:extLst>
                  <a:ext uri="{0D108BD9-81ED-4DB2-BD59-A6C34878D82A}">
                    <a16:rowId xmlns:a16="http://schemas.microsoft.com/office/drawing/2014/main" val="2127122663"/>
                  </a:ext>
                </a:extLst>
              </a:tr>
              <a:tr h="702368">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050" b="1"/>
                        <a:t>Artist Analysis and Research 2 </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a:t>A3 page including space for artist study / images /</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a:t>fact-file / description / opinion and  theme links / analysis (focus here – worth most marks)</a:t>
                      </a:r>
                    </a:p>
                  </a:txBody>
                  <a:tcPr>
                    <a:solidFill>
                      <a:schemeClr val="bg1">
                        <a:lumMod val="85000"/>
                      </a:schemeClr>
                    </a:solidFill>
                  </a:tcPr>
                </a:tc>
                <a:tc vMerge="1">
                  <a:txBody>
                    <a:bodyPr/>
                    <a:lstStyle/>
                    <a:p>
                      <a:endParaRPr lang="en-GB" sz="1600"/>
                    </a:p>
                  </a:txBody>
                  <a:tcPr>
                    <a:solidFill>
                      <a:schemeClr val="bg1"/>
                    </a:solidFill>
                  </a:tcPr>
                </a:tc>
                <a:tc>
                  <a:txBody>
                    <a:bodyPr/>
                    <a:lstStyle/>
                    <a:p>
                      <a:endParaRPr lang="en-GB" sz="105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442226753"/>
                  </a:ext>
                </a:extLst>
              </a:tr>
              <a:tr h="528568">
                <a:tc rowSpan="11">
                  <a:txBody>
                    <a:bodyPr/>
                    <a:lstStyle/>
                    <a:p>
                      <a:endParaRPr lang="en-GB" sz="1050"/>
                    </a:p>
                  </a:txBody>
                  <a:tcPr>
                    <a:solidFill>
                      <a:schemeClr val="bg1"/>
                    </a:solidFill>
                  </a:tcPr>
                </a:tc>
                <a:tc vMerge="1">
                  <a:txBody>
                    <a:bodyPr/>
                    <a:lstStyle/>
                    <a:p>
                      <a:endParaRPr lang="en-GB" sz="16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050" b="1"/>
                        <a:t>Artist Copy 2</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a:t>Visual copy of chosen artists work / full or crop. Media and focus of pupil choosing</a:t>
                      </a:r>
                    </a:p>
                  </a:txBody>
                  <a:tcPr>
                    <a:solidFill>
                      <a:schemeClr val="bg1">
                        <a:lumMod val="85000"/>
                      </a:schemeClr>
                    </a:solidFill>
                  </a:tcPr>
                </a:tc>
                <a:tc vMerge="1">
                  <a:txBody>
                    <a:bodyPr/>
                    <a:lstStyle/>
                    <a:p>
                      <a:endParaRPr lang="en-GB" sz="1600"/>
                    </a:p>
                  </a:txBody>
                  <a:tcPr>
                    <a:solidFill>
                      <a:schemeClr val="bg1"/>
                    </a:solidFill>
                  </a:tcPr>
                </a:tc>
                <a:extLst>
                  <a:ext uri="{0D108BD9-81ED-4DB2-BD59-A6C34878D82A}">
                    <a16:rowId xmlns:a16="http://schemas.microsoft.com/office/drawing/2014/main" val="4284838449"/>
                  </a:ext>
                </a:extLst>
              </a:tr>
              <a:tr h="702368">
                <a:tc vMerge="1">
                  <a:txBody>
                    <a:bodyPr/>
                    <a:lstStyle/>
                    <a:p>
                      <a:endParaRPr lang="en-GB" sz="1600"/>
                    </a:p>
                  </a:txBody>
                  <a:tcPr>
                    <a:solidFill>
                      <a:schemeClr val="bg1"/>
                    </a:solidFill>
                  </a:tcPr>
                </a:tc>
                <a:tc vMerge="1">
                  <a:txBody>
                    <a:bodyPr/>
                    <a:lstStyle/>
                    <a:p>
                      <a:endParaRPr lang="en-GB" sz="16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050" b="1"/>
                        <a:t>Observational Study 2</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a:t>Visual study of chosen item which represents personal independent angle in theme - media of pupil choosing</a:t>
                      </a:r>
                    </a:p>
                  </a:txBody>
                  <a:tcPr>
                    <a:solidFill>
                      <a:schemeClr val="bg1">
                        <a:lumMod val="85000"/>
                      </a:schemeClr>
                    </a:solidFill>
                  </a:tcPr>
                </a:tc>
                <a:tc vMerge="1">
                  <a:txBody>
                    <a:bodyPr/>
                    <a:lstStyle/>
                    <a:p>
                      <a:endParaRPr lang="en-GB" sz="1600"/>
                    </a:p>
                  </a:txBody>
                  <a:tcPr>
                    <a:solidFill>
                      <a:schemeClr val="bg1"/>
                    </a:solidFill>
                  </a:tcPr>
                </a:tc>
                <a:extLst>
                  <a:ext uri="{0D108BD9-81ED-4DB2-BD59-A6C34878D82A}">
                    <a16:rowId xmlns:a16="http://schemas.microsoft.com/office/drawing/2014/main" val="3599240034"/>
                  </a:ext>
                </a:extLst>
              </a:tr>
              <a:tr h="702368">
                <a:tc vMerge="1">
                  <a:txBody>
                    <a:bodyPr/>
                    <a:lstStyle/>
                    <a:p>
                      <a:endParaRPr lang="en-GB" sz="1600"/>
                    </a:p>
                  </a:txBody>
                  <a:tcPr>
                    <a:solidFill>
                      <a:schemeClr val="bg1"/>
                    </a:solidFill>
                  </a:tcPr>
                </a:tc>
                <a:tc>
                  <a:txBody>
                    <a:bodyPr/>
                    <a:lstStyle/>
                    <a:p>
                      <a:r>
                        <a:rPr lang="en-GB" sz="1050" b="1"/>
                        <a:t>Sample 1</a:t>
                      </a:r>
                    </a:p>
                    <a:p>
                      <a:r>
                        <a:rPr lang="en-GB" sz="1050"/>
                        <a:t>Trials of media / techniques / processes with notes of findings – pupil choice reflecting chosen thread through theme </a:t>
                      </a:r>
                    </a:p>
                  </a:txBody>
                  <a:tcPr>
                    <a:solidFill>
                      <a:schemeClr val="bg1">
                        <a:lumMod val="85000"/>
                      </a:schemeClr>
                    </a:solidFill>
                  </a:tcPr>
                </a:tc>
                <a:tc rowSpan="4">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05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1003996856"/>
                  </a:ext>
                </a:extLst>
              </a:tr>
              <a:tr h="702368">
                <a:tc vMerge="1">
                  <a:txBody>
                    <a:bodyPr/>
                    <a:lstStyle/>
                    <a:p>
                      <a:endParaRPr lang="en-GB" sz="16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1050" b="1" i="0" u="none" strike="noStrike" kern="1200" cap="none" spc="0" normalizeH="0" baseline="0" noProof="0">
                          <a:ln>
                            <a:noFill/>
                          </a:ln>
                          <a:solidFill>
                            <a:prstClr val="black"/>
                          </a:solidFill>
                          <a:effectLst/>
                          <a:uLnTx/>
                          <a:uFillTx/>
                          <a:latin typeface="Calibri" panose="020F0502020204030204"/>
                          <a:ea typeface="+mn-ea"/>
                          <a:cs typeface="+mn-cs"/>
                        </a:rPr>
                        <a:t>Sample 2</a:t>
                      </a:r>
                    </a:p>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a:ln>
                            <a:noFill/>
                          </a:ln>
                          <a:solidFill>
                            <a:prstClr val="black"/>
                          </a:solidFill>
                          <a:effectLst/>
                          <a:uLnTx/>
                          <a:uFillTx/>
                          <a:latin typeface="Calibri" panose="020F0502020204030204"/>
                          <a:ea typeface="+mn-ea"/>
                          <a:cs typeface="+mn-cs"/>
                        </a:rPr>
                        <a:t>Trials of media / techniques / processes with notes of findings – pupil choice reflecting chosen thread through theme </a:t>
                      </a:r>
                    </a:p>
                  </a:txBody>
                  <a:tcPr>
                    <a:solidFill>
                      <a:schemeClr val="bg1">
                        <a:lumMod val="85000"/>
                      </a:schemeClr>
                    </a:solidFill>
                  </a:tcPr>
                </a:tc>
                <a:tc vMerge="1">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636847716"/>
                  </a:ext>
                </a:extLst>
              </a:tr>
              <a:tr h="702368">
                <a:tc vMerge="1">
                  <a:txBody>
                    <a:bodyPr/>
                    <a:lstStyle/>
                    <a:p>
                      <a:endParaRPr lang="en-GB" sz="16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1050" b="1" i="0" u="none" strike="noStrike" kern="1200" cap="none" spc="0" normalizeH="0" baseline="0" noProof="0">
                          <a:ln>
                            <a:noFill/>
                          </a:ln>
                          <a:solidFill>
                            <a:prstClr val="black"/>
                          </a:solidFill>
                          <a:effectLst/>
                          <a:uLnTx/>
                          <a:uFillTx/>
                          <a:latin typeface="Calibri" panose="020F0502020204030204"/>
                          <a:ea typeface="+mn-ea"/>
                          <a:cs typeface="+mn-cs"/>
                        </a:rPr>
                        <a:t>Sample 3</a:t>
                      </a:r>
                    </a:p>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a:ln>
                            <a:noFill/>
                          </a:ln>
                          <a:solidFill>
                            <a:prstClr val="black"/>
                          </a:solidFill>
                          <a:effectLst/>
                          <a:uLnTx/>
                          <a:uFillTx/>
                          <a:latin typeface="Calibri" panose="020F0502020204030204"/>
                          <a:ea typeface="+mn-ea"/>
                          <a:cs typeface="+mn-cs"/>
                        </a:rPr>
                        <a:t>Trials of media / techniques / processes with notes of findings – pupil choice reflecting chosen thread through theme </a:t>
                      </a:r>
                    </a:p>
                  </a:txBody>
                  <a:tcPr>
                    <a:solidFill>
                      <a:schemeClr val="bg1">
                        <a:lumMod val="85000"/>
                      </a:schemeClr>
                    </a:solidFill>
                  </a:tcPr>
                </a:tc>
                <a:tc vMerge="1">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3713378769"/>
                  </a:ext>
                </a:extLst>
              </a:tr>
              <a:tr h="702368">
                <a:tc vMerge="1">
                  <a:txBody>
                    <a:bodyPr/>
                    <a:lstStyle/>
                    <a:p>
                      <a:endParaRPr lang="en-GB" sz="16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1050" b="1" i="0" u="none" strike="noStrike" kern="1200" cap="none" spc="0" normalizeH="0" baseline="0" noProof="0">
                          <a:ln>
                            <a:noFill/>
                          </a:ln>
                          <a:solidFill>
                            <a:prstClr val="black"/>
                          </a:solidFill>
                          <a:effectLst/>
                          <a:uLnTx/>
                          <a:uFillTx/>
                          <a:latin typeface="Calibri" panose="020F0502020204030204"/>
                          <a:ea typeface="+mn-ea"/>
                          <a:cs typeface="+mn-cs"/>
                        </a:rPr>
                        <a:t>Sample 4</a:t>
                      </a:r>
                    </a:p>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a:ln>
                            <a:noFill/>
                          </a:ln>
                          <a:solidFill>
                            <a:prstClr val="black"/>
                          </a:solidFill>
                          <a:effectLst/>
                          <a:uLnTx/>
                          <a:uFillTx/>
                          <a:latin typeface="Calibri" panose="020F0502020204030204"/>
                          <a:ea typeface="+mn-ea"/>
                          <a:cs typeface="+mn-cs"/>
                        </a:rPr>
                        <a:t>Trials of media / techniques / processes with notes of findings – pupil choice reflecting chosen thread through theme </a:t>
                      </a:r>
                    </a:p>
                  </a:txBody>
                  <a:tcPr>
                    <a:solidFill>
                      <a:schemeClr val="bg1">
                        <a:lumMod val="85000"/>
                      </a:schemeClr>
                    </a:solidFill>
                  </a:tcPr>
                </a:tc>
                <a:tc vMerge="1">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2350021218"/>
                  </a:ext>
                </a:extLst>
              </a:tr>
              <a:tr h="535121">
                <a:tc vMerge="1">
                  <a:txBody>
                    <a:bodyPr/>
                    <a:lstStyle/>
                    <a:p>
                      <a:endParaRPr lang="en-GB" sz="1600"/>
                    </a:p>
                  </a:txBody>
                  <a:tcPr>
                    <a:solidFill>
                      <a:schemeClr val="bg1"/>
                    </a:solidFill>
                  </a:tcPr>
                </a:tc>
                <a:tc>
                  <a:txBody>
                    <a:bodyPr/>
                    <a:lstStyle/>
                    <a:p>
                      <a:endParaRPr lang="en-GB" sz="105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050" b="1"/>
                        <a:t>Annotation of AO2 and AO3</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a:t>Notes reflecting learning / links / thoughts on each relevant independent page  </a:t>
                      </a:r>
                    </a:p>
                  </a:txBody>
                  <a:tcPr>
                    <a:solidFill>
                      <a:schemeClr val="bg1">
                        <a:lumMod val="85000"/>
                      </a:schemeClr>
                    </a:solidFill>
                  </a:tcPr>
                </a:tc>
                <a:tc vMerge="1">
                  <a:txBody>
                    <a:bodyPr/>
                    <a:lstStyle/>
                    <a:p>
                      <a:endParaRPr lang="en-GB" sz="1600"/>
                    </a:p>
                  </a:txBody>
                  <a:tcPr>
                    <a:solidFill>
                      <a:schemeClr val="bg1"/>
                    </a:solidFill>
                  </a:tcPr>
                </a:tc>
                <a:extLst>
                  <a:ext uri="{0D108BD9-81ED-4DB2-BD59-A6C34878D82A}">
                    <a16:rowId xmlns:a16="http://schemas.microsoft.com/office/drawing/2014/main" val="691181191"/>
                  </a:ext>
                </a:extLst>
              </a:tr>
              <a:tr h="518744">
                <a:tc vMerge="1">
                  <a:txBody>
                    <a:bodyPr/>
                    <a:lstStyle/>
                    <a:p>
                      <a:endParaRPr lang="en-GB" sz="1600"/>
                    </a:p>
                  </a:txBody>
                  <a:tcPr>
                    <a:solidFill>
                      <a:schemeClr val="bg1"/>
                    </a:solidFill>
                  </a:tcPr>
                </a:tc>
                <a:tc>
                  <a:txBody>
                    <a:bodyPr/>
                    <a:lstStyle/>
                    <a:p>
                      <a:r>
                        <a:rPr lang="en-GB" sz="1050" b="1"/>
                        <a:t>Final Piece Plan </a:t>
                      </a:r>
                    </a:p>
                    <a:p>
                      <a:r>
                        <a:rPr lang="en-GB" sz="1050"/>
                        <a:t>Detailed method / kit list / drawn and labelled plan to aid final outcome </a:t>
                      </a:r>
                    </a:p>
                  </a:txBody>
                  <a:tcPr>
                    <a:solidFill>
                      <a:schemeClr val="bg1">
                        <a:lumMod val="85000"/>
                      </a:schemeClr>
                    </a:solidFill>
                  </a:tcPr>
                </a:tc>
                <a:tc rowSpan="4">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05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1240497686"/>
                  </a:ext>
                </a:extLst>
              </a:tr>
              <a:tr h="183624">
                <a:tc vMerge="1">
                  <a:txBody>
                    <a:bodyPr/>
                    <a:lstStyle/>
                    <a:p>
                      <a:endParaRPr lang="en-GB"/>
                    </a:p>
                  </a:txBody>
                  <a:tcPr/>
                </a:tc>
                <a:tc rowSpan="3">
                  <a:txBody>
                    <a:bodyPr/>
                    <a:lstStyle/>
                    <a:p>
                      <a:endParaRPr lang="en-GB" sz="1050"/>
                    </a:p>
                  </a:txBody>
                  <a:tcPr>
                    <a:solidFill>
                      <a:schemeClr val="bg1"/>
                    </a:solidFill>
                  </a:tcPr>
                </a:tc>
                <a:tc vMerge="1">
                  <a:txBody>
                    <a:bodyPr/>
                    <a:lstStyle/>
                    <a:p>
                      <a:endParaRPr lang="en-GB"/>
                    </a:p>
                  </a:txBody>
                  <a:tcPr/>
                </a:tc>
                <a:tc vMerge="1">
                  <a:txBody>
                    <a:bodyPr/>
                    <a:lstStyle/>
                    <a:p>
                      <a:endParaRPr lang="en-GB" sz="1000"/>
                    </a:p>
                  </a:txBody>
                  <a:tcPr>
                    <a:solidFill>
                      <a:schemeClr val="bg1"/>
                    </a:solidFill>
                  </a:tcPr>
                </a:tc>
                <a:extLst>
                  <a:ext uri="{0D108BD9-81ED-4DB2-BD59-A6C34878D82A}">
                    <a16:rowId xmlns:a16="http://schemas.microsoft.com/office/drawing/2014/main" val="3878675081"/>
                  </a:ext>
                </a:extLst>
              </a:tr>
              <a:tr h="537107">
                <a:tc vMerge="1">
                  <a:txBody>
                    <a:bodyPr/>
                    <a:lstStyle/>
                    <a:p>
                      <a:endParaRPr lang="en-GB" sz="1600"/>
                    </a:p>
                  </a:txBody>
                  <a:tcPr>
                    <a:solidFill>
                      <a:schemeClr val="bg1"/>
                    </a:solidFill>
                  </a:tcPr>
                </a:tc>
                <a:tc vMerge="1">
                  <a:txBody>
                    <a:bodyPr/>
                    <a:lstStyle/>
                    <a:p>
                      <a:endParaRPr lang="en-GB" sz="1000"/>
                    </a:p>
                  </a:txBody>
                  <a:tcPr>
                    <a:solidFill>
                      <a:schemeClr val="bg1"/>
                    </a:solidFill>
                  </a:tcPr>
                </a:tc>
                <a:tc vMerge="1">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a:p>
                  </a:txBody>
                  <a:tcPr>
                    <a:solidFill>
                      <a:schemeClr val="bg1"/>
                    </a:solidFill>
                  </a:tcPr>
                </a:tc>
                <a:tc>
                  <a:txBody>
                    <a:bodyPr/>
                    <a:lstStyle/>
                    <a:p>
                      <a:r>
                        <a:rPr lang="en-GB" sz="1050" b="1"/>
                        <a:t>Final Piece</a:t>
                      </a:r>
                    </a:p>
                    <a:p>
                      <a:r>
                        <a:rPr lang="en-GB" sz="1050"/>
                        <a:t>Created using chosen skills from project – free choice </a:t>
                      </a:r>
                    </a:p>
                  </a:txBody>
                  <a:tcPr>
                    <a:solidFill>
                      <a:schemeClr val="bg1">
                        <a:lumMod val="85000"/>
                      </a:schemeClr>
                    </a:solidFill>
                  </a:tcPr>
                </a:tc>
                <a:extLst>
                  <a:ext uri="{0D108BD9-81ED-4DB2-BD59-A6C34878D82A}">
                    <a16:rowId xmlns:a16="http://schemas.microsoft.com/office/drawing/2014/main" val="664174993"/>
                  </a:ext>
                </a:extLst>
              </a:tr>
              <a:tr h="452490">
                <a:tc vMerge="1">
                  <a:txBody>
                    <a:bodyPr/>
                    <a:lstStyle/>
                    <a:p>
                      <a:endParaRPr lang="en-GB" sz="1600"/>
                    </a:p>
                  </a:txBody>
                  <a:tcPr>
                    <a:solidFill>
                      <a:schemeClr val="bg1"/>
                    </a:solidFill>
                  </a:tcPr>
                </a:tc>
                <a:tc vMerge="1">
                  <a:txBody>
                    <a:bodyPr/>
                    <a:lstStyle/>
                    <a:p>
                      <a:endParaRPr lang="en-GB" sz="1600"/>
                    </a:p>
                  </a:txBody>
                  <a:tcPr>
                    <a:solidFill>
                      <a:schemeClr val="bg1"/>
                    </a:solidFill>
                  </a:tcPr>
                </a:tc>
                <a:tc vMerge="1">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a:p>
                  </a:txBody>
                  <a:tcPr>
                    <a:solidFill>
                      <a:schemeClr val="bg1"/>
                    </a:solidFill>
                  </a:tcPr>
                </a:tc>
                <a:tc>
                  <a:txBody>
                    <a:bodyPr/>
                    <a:lstStyle/>
                    <a:p>
                      <a:r>
                        <a:rPr lang="en-GB" sz="1050" b="1"/>
                        <a:t>Evaluation </a:t>
                      </a:r>
                    </a:p>
                    <a:p>
                      <a:r>
                        <a:rPr lang="en-GB" sz="1050"/>
                        <a:t>Written account of the project detailing tasks and learning </a:t>
                      </a:r>
                    </a:p>
                  </a:txBody>
                  <a:tcPr>
                    <a:solidFill>
                      <a:schemeClr val="bg1">
                        <a:lumMod val="85000"/>
                      </a:schemeClr>
                    </a:solidFill>
                  </a:tcPr>
                </a:tc>
                <a:extLst>
                  <a:ext uri="{0D108BD9-81ED-4DB2-BD59-A6C34878D82A}">
                    <a16:rowId xmlns:a16="http://schemas.microsoft.com/office/drawing/2014/main" val="592137152"/>
                  </a:ext>
                </a:extLst>
              </a:tr>
            </a:tbl>
          </a:graphicData>
        </a:graphic>
      </p:graphicFrame>
      <p:pic>
        <p:nvPicPr>
          <p:cNvPr id="19" name="Picture 18">
            <a:extLst>
              <a:ext uri="{FF2B5EF4-FFF2-40B4-BE49-F238E27FC236}">
                <a16:creationId xmlns:a16="http://schemas.microsoft.com/office/drawing/2014/main" id="{E8322F2E-FC31-4811-B56C-20B2FEE38C7F}"/>
              </a:ext>
            </a:extLst>
          </p:cNvPr>
          <p:cNvPicPr>
            <a:picLocks noChangeAspect="1"/>
          </p:cNvPicPr>
          <p:nvPr/>
        </p:nvPicPr>
        <p:blipFill>
          <a:blip r:embed="rId11"/>
          <a:stretch>
            <a:fillRect/>
          </a:stretch>
        </p:blipFill>
        <p:spPr>
          <a:xfrm>
            <a:off x="9373024" y="1128876"/>
            <a:ext cx="1492303" cy="1492303"/>
          </a:xfrm>
          <a:prstGeom prst="rect">
            <a:avLst/>
          </a:prstGeom>
        </p:spPr>
      </p:pic>
      <p:cxnSp>
        <p:nvCxnSpPr>
          <p:cNvPr id="20" name="Straight Arrow Connector 19">
            <a:extLst>
              <a:ext uri="{FF2B5EF4-FFF2-40B4-BE49-F238E27FC236}">
                <a16:creationId xmlns:a16="http://schemas.microsoft.com/office/drawing/2014/main" id="{89653019-0D2E-4963-A0AE-F666F1801DE2}"/>
              </a:ext>
            </a:extLst>
          </p:cNvPr>
          <p:cNvCxnSpPr>
            <a:cxnSpLocks/>
          </p:cNvCxnSpPr>
          <p:nvPr/>
        </p:nvCxnSpPr>
        <p:spPr>
          <a:xfrm>
            <a:off x="3135159" y="7447267"/>
            <a:ext cx="2707319" cy="1026183"/>
          </a:xfrm>
          <a:prstGeom prst="straightConnector1">
            <a:avLst/>
          </a:prstGeom>
          <a:ln w="381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3285527B-DD94-4EC2-85E9-916EE6FE2581}"/>
              </a:ext>
            </a:extLst>
          </p:cNvPr>
          <p:cNvCxnSpPr>
            <a:cxnSpLocks/>
          </p:cNvCxnSpPr>
          <p:nvPr/>
        </p:nvCxnSpPr>
        <p:spPr>
          <a:xfrm>
            <a:off x="3085909" y="4174324"/>
            <a:ext cx="2720929" cy="1327838"/>
          </a:xfrm>
          <a:prstGeom prst="straightConnector1">
            <a:avLst/>
          </a:prstGeom>
          <a:ln w="381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40450E85-A3E3-4BB2-BF84-3B6EC850DCED}"/>
              </a:ext>
            </a:extLst>
          </p:cNvPr>
          <p:cNvCxnSpPr>
            <a:cxnSpLocks/>
          </p:cNvCxnSpPr>
          <p:nvPr/>
        </p:nvCxnSpPr>
        <p:spPr>
          <a:xfrm>
            <a:off x="3085909" y="3638550"/>
            <a:ext cx="2747429" cy="3485421"/>
          </a:xfrm>
          <a:prstGeom prst="straightConnector1">
            <a:avLst/>
          </a:prstGeom>
          <a:ln w="381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137AF2FC-B11E-4DF5-9EC8-6A2AD2998506}"/>
              </a:ext>
            </a:extLst>
          </p:cNvPr>
          <p:cNvCxnSpPr>
            <a:cxnSpLocks/>
          </p:cNvCxnSpPr>
          <p:nvPr/>
        </p:nvCxnSpPr>
        <p:spPr>
          <a:xfrm>
            <a:off x="3059407" y="2486236"/>
            <a:ext cx="2773931" cy="4637735"/>
          </a:xfrm>
          <a:prstGeom prst="straightConnector1">
            <a:avLst/>
          </a:prstGeom>
          <a:ln w="381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49" name="Freeform: Shape 48">
            <a:extLst>
              <a:ext uri="{FF2B5EF4-FFF2-40B4-BE49-F238E27FC236}">
                <a16:creationId xmlns:a16="http://schemas.microsoft.com/office/drawing/2014/main" id="{B503F8BB-5E11-43EF-84CF-D8F64531818F}"/>
              </a:ext>
            </a:extLst>
          </p:cNvPr>
          <p:cNvSpPr/>
          <p:nvPr/>
        </p:nvSpPr>
        <p:spPr>
          <a:xfrm>
            <a:off x="8284738" y="6120775"/>
            <a:ext cx="1752608" cy="3027728"/>
          </a:xfrm>
          <a:custGeom>
            <a:avLst/>
            <a:gdLst>
              <a:gd name="connsiteX0" fmla="*/ 19050 w 1752608"/>
              <a:gd name="connsiteY0" fmla="*/ 0 h 4705350"/>
              <a:gd name="connsiteX1" fmla="*/ 1752600 w 1752608"/>
              <a:gd name="connsiteY1" fmla="*/ 2362200 h 4705350"/>
              <a:gd name="connsiteX2" fmla="*/ 0 w 1752608"/>
              <a:gd name="connsiteY2" fmla="*/ 4705350 h 4705350"/>
            </a:gdLst>
            <a:ahLst/>
            <a:cxnLst>
              <a:cxn ang="0">
                <a:pos x="connsiteX0" y="connsiteY0"/>
              </a:cxn>
              <a:cxn ang="0">
                <a:pos x="connsiteX1" y="connsiteY1"/>
              </a:cxn>
              <a:cxn ang="0">
                <a:pos x="connsiteX2" y="connsiteY2"/>
              </a:cxn>
            </a:cxnLst>
            <a:rect l="l" t="t" r="r" b="b"/>
            <a:pathLst>
              <a:path w="1752608" h="4705350">
                <a:moveTo>
                  <a:pt x="19050" y="0"/>
                </a:moveTo>
                <a:cubicBezTo>
                  <a:pt x="887412" y="788987"/>
                  <a:pt x="1755775" y="1577975"/>
                  <a:pt x="1752600" y="2362200"/>
                </a:cubicBezTo>
                <a:cubicBezTo>
                  <a:pt x="1749425" y="3146425"/>
                  <a:pt x="874712" y="3925887"/>
                  <a:pt x="0" y="4705350"/>
                </a:cubicBezTo>
              </a:path>
            </a:pathLst>
          </a:cu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Isosceles Triangle 49">
            <a:extLst>
              <a:ext uri="{FF2B5EF4-FFF2-40B4-BE49-F238E27FC236}">
                <a16:creationId xmlns:a16="http://schemas.microsoft.com/office/drawing/2014/main" id="{7DC95B6F-D365-4A79-B64F-2CBFCDB44C9C}"/>
              </a:ext>
            </a:extLst>
          </p:cNvPr>
          <p:cNvSpPr/>
          <p:nvPr/>
        </p:nvSpPr>
        <p:spPr>
          <a:xfrm rot="14336299">
            <a:off x="8156858" y="9086742"/>
            <a:ext cx="171450" cy="181437"/>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Isosceles Triangle 50">
            <a:extLst>
              <a:ext uri="{FF2B5EF4-FFF2-40B4-BE49-F238E27FC236}">
                <a16:creationId xmlns:a16="http://schemas.microsoft.com/office/drawing/2014/main" id="{82869528-8145-4C76-BFD3-EF8849E356DA}"/>
              </a:ext>
            </a:extLst>
          </p:cNvPr>
          <p:cNvSpPr/>
          <p:nvPr/>
        </p:nvSpPr>
        <p:spPr>
          <a:xfrm rot="18188823">
            <a:off x="8177936" y="5987675"/>
            <a:ext cx="171450" cy="181437"/>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C85CAA68-B62C-9A74-FABA-F550E2174591}"/>
              </a:ext>
            </a:extLst>
          </p:cNvPr>
          <p:cNvSpPr txBox="1"/>
          <p:nvPr/>
        </p:nvSpPr>
        <p:spPr>
          <a:xfrm>
            <a:off x="2000092" y="15326303"/>
            <a:ext cx="1746952" cy="830997"/>
          </a:xfrm>
          <a:prstGeom prst="rect">
            <a:avLst/>
          </a:prstGeom>
          <a:noFill/>
        </p:spPr>
        <p:txBody>
          <a:bodyPr wrap="square" rtlCol="0">
            <a:spAutoFit/>
          </a:bodyPr>
          <a:lstStyle/>
          <a:p>
            <a:r>
              <a:rPr lang="en-GB" sz="1200" dirty="0">
                <a:latin typeface="Arial Nova" panose="020B0504020202020204" pitchFamily="34" charset="0"/>
              </a:rPr>
              <a:t>#FineArt</a:t>
            </a:r>
          </a:p>
          <a:p>
            <a:r>
              <a:rPr lang="en-GB" sz="1200" dirty="0">
                <a:latin typeface="Arial Nova" panose="020B0504020202020204" pitchFamily="34" charset="0"/>
              </a:rPr>
              <a:t>#TextileDesign</a:t>
            </a:r>
          </a:p>
          <a:p>
            <a:r>
              <a:rPr lang="en-GB" sz="1200" dirty="0">
                <a:latin typeface="Arial Nova" panose="020B0504020202020204" pitchFamily="34" charset="0"/>
              </a:rPr>
              <a:t>#3DDesign</a:t>
            </a:r>
          </a:p>
          <a:p>
            <a:r>
              <a:rPr lang="en-GB" sz="1200" dirty="0">
                <a:latin typeface="Arial Nova" panose="020B0504020202020204" pitchFamily="34" charset="0"/>
              </a:rPr>
              <a:t>#Hospitality&amp;Catering</a:t>
            </a:r>
          </a:p>
        </p:txBody>
      </p:sp>
      <p:sp>
        <p:nvSpPr>
          <p:cNvPr id="4" name="TextBox 3">
            <a:extLst>
              <a:ext uri="{FF2B5EF4-FFF2-40B4-BE49-F238E27FC236}">
                <a16:creationId xmlns:a16="http://schemas.microsoft.com/office/drawing/2014/main" id="{80D12ADF-4BEA-5D3A-0E52-E90FE6982E34}"/>
              </a:ext>
            </a:extLst>
          </p:cNvPr>
          <p:cNvSpPr txBox="1"/>
          <p:nvPr/>
        </p:nvSpPr>
        <p:spPr>
          <a:xfrm>
            <a:off x="4657360" y="4522300"/>
            <a:ext cx="3265425" cy="276999"/>
          </a:xfrm>
          <a:prstGeom prst="rect">
            <a:avLst/>
          </a:prstGeom>
          <a:solidFill>
            <a:schemeClr val="bg1">
              <a:lumMod val="65000"/>
            </a:schemeClr>
          </a:solidFill>
          <a:ln w="12700">
            <a:solidFill>
              <a:schemeClr val="tx1"/>
            </a:solidFill>
            <a:prstDash val="sysDot"/>
          </a:ln>
        </p:spPr>
        <p:txBody>
          <a:bodyPr wrap="square" rtlCol="0">
            <a:spAutoFit/>
          </a:bodyPr>
          <a:lstStyle/>
          <a:p>
            <a:pPr algn="ctr"/>
            <a:r>
              <a:rPr lang="en-GB" sz="1200" i="1" dirty="0"/>
              <a:t>Mock in Y10 = Sustained and planned A02/3 Piece</a:t>
            </a:r>
          </a:p>
        </p:txBody>
      </p:sp>
      <p:sp>
        <p:nvSpPr>
          <p:cNvPr id="14" name="TextBox 13">
            <a:extLst>
              <a:ext uri="{FF2B5EF4-FFF2-40B4-BE49-F238E27FC236}">
                <a16:creationId xmlns:a16="http://schemas.microsoft.com/office/drawing/2014/main" id="{D1FBAAAA-80AF-E1F9-3179-C06645E57316}"/>
              </a:ext>
            </a:extLst>
          </p:cNvPr>
          <p:cNvSpPr txBox="1"/>
          <p:nvPr/>
        </p:nvSpPr>
        <p:spPr>
          <a:xfrm>
            <a:off x="8888975" y="13247829"/>
            <a:ext cx="2580381" cy="276999"/>
          </a:xfrm>
          <a:prstGeom prst="rect">
            <a:avLst/>
          </a:prstGeom>
          <a:solidFill>
            <a:schemeClr val="bg1">
              <a:lumMod val="65000"/>
            </a:schemeClr>
          </a:solidFill>
          <a:ln>
            <a:solidFill>
              <a:schemeClr val="tx1"/>
            </a:solidFill>
            <a:prstDash val="sysDot"/>
          </a:ln>
        </p:spPr>
        <p:txBody>
          <a:bodyPr wrap="square" rtlCol="0">
            <a:spAutoFit/>
          </a:bodyPr>
          <a:lstStyle/>
          <a:p>
            <a:pPr algn="ctr"/>
            <a:r>
              <a:rPr lang="en-GB" sz="1200" i="1" dirty="0"/>
              <a:t>Mock in Y11 = Final Piece for Portfolio</a:t>
            </a:r>
          </a:p>
        </p:txBody>
      </p:sp>
    </p:spTree>
    <p:extLst>
      <p:ext uri="{BB962C8B-B14F-4D97-AF65-F5344CB8AC3E}">
        <p14:creationId xmlns:p14="http://schemas.microsoft.com/office/powerpoint/2010/main" val="27205259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3903C0A2-C801-4116-9732-DDC795FE048E}"/>
              </a:ext>
            </a:extLst>
          </p:cNvPr>
          <p:cNvSpPr/>
          <p:nvPr/>
        </p:nvSpPr>
        <p:spPr>
          <a:xfrm>
            <a:off x="408562" y="6340606"/>
            <a:ext cx="11374876" cy="898502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9943BB2C-229E-4D77-A9B2-D3AECDC9BC61}"/>
              </a:ext>
            </a:extLst>
          </p:cNvPr>
          <p:cNvSpPr/>
          <p:nvPr/>
        </p:nvSpPr>
        <p:spPr>
          <a:xfrm>
            <a:off x="408562" y="350202"/>
            <a:ext cx="11342451" cy="5768794"/>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439562" y="335582"/>
            <a:ext cx="9528925" cy="14835546"/>
          </a:xfrm>
        </p:spPr>
        <p:txBody>
          <a:bodyPr>
            <a:noAutofit/>
          </a:bodyPr>
          <a:lstStyle/>
          <a:p>
            <a:pPr marL="0" indent="0" algn="ctr">
              <a:buNone/>
            </a:pPr>
            <a:r>
              <a:rPr lang="en-GB" sz="1400" dirty="0">
                <a:latin typeface="Impact" panose="020B0806030902050204" pitchFamily="34" charset="0"/>
              </a:rPr>
              <a:t>Year 11: Externally Set Task: Intent</a:t>
            </a:r>
          </a:p>
          <a:p>
            <a:pPr marL="0" indent="0">
              <a:buNone/>
            </a:pPr>
            <a:r>
              <a:rPr lang="en-GB" sz="1300" b="1" u="sng" dirty="0">
                <a:latin typeface="Arial Nova" panose="020B0504020202020204" pitchFamily="34" charset="0"/>
              </a:rPr>
              <a:t>Specialist Subject:</a:t>
            </a:r>
            <a:r>
              <a:rPr lang="en-GB" sz="1300" b="1" dirty="0">
                <a:latin typeface="Arial Nova" panose="020B0504020202020204" pitchFamily="34" charset="0"/>
              </a:rPr>
              <a:t> Textiles</a:t>
            </a:r>
          </a:p>
          <a:p>
            <a:pPr marL="0" indent="0">
              <a:buNone/>
            </a:pPr>
            <a:r>
              <a:rPr lang="en-GB" sz="1300" b="1" u="sng" dirty="0">
                <a:latin typeface="Arial Nova" panose="020B0504020202020204" pitchFamily="34" charset="0"/>
              </a:rPr>
              <a:t>Knowledge / Skills / Understanding Acquired:</a:t>
            </a:r>
          </a:p>
          <a:p>
            <a:pPr marL="0" indent="0">
              <a:buNone/>
            </a:pPr>
            <a:r>
              <a:rPr lang="en-GB" sz="1300" b="1" dirty="0">
                <a:latin typeface="Arial Nova" panose="020B0504020202020204" pitchFamily="34" charset="0"/>
              </a:rPr>
              <a:t>AO1 – </a:t>
            </a:r>
            <a:r>
              <a:rPr lang="en-GB" sz="1300" dirty="0">
                <a:latin typeface="Arial Nova" panose="020B0504020202020204" pitchFamily="34" charset="0"/>
              </a:rPr>
              <a:t>Develop ideas through investigations, demonstrating critical understanding of sources</a:t>
            </a:r>
          </a:p>
          <a:p>
            <a:pPr marL="0" indent="0">
              <a:buNone/>
            </a:pPr>
            <a:r>
              <a:rPr lang="en-GB" sz="1300" b="1" dirty="0">
                <a:latin typeface="Arial Nova" panose="020B0504020202020204" pitchFamily="34" charset="0"/>
              </a:rPr>
              <a:t>AO2 – </a:t>
            </a:r>
            <a:r>
              <a:rPr lang="en-GB" sz="1300" dirty="0">
                <a:latin typeface="Arial Nova" panose="020B0504020202020204" pitchFamily="34" charset="0"/>
              </a:rPr>
              <a:t>Refine work by exploring ideas, selecting and experimenting with appropriate media, materials, techniques and processes</a:t>
            </a:r>
          </a:p>
          <a:p>
            <a:pPr marL="0" indent="0">
              <a:buNone/>
            </a:pPr>
            <a:r>
              <a:rPr lang="en-GB" sz="1300" b="1" dirty="0">
                <a:latin typeface="Arial Nova" panose="020B0504020202020204" pitchFamily="34" charset="0"/>
              </a:rPr>
              <a:t>AO3 – </a:t>
            </a:r>
            <a:r>
              <a:rPr lang="en-GB" sz="1300" dirty="0">
                <a:latin typeface="Arial Nova" panose="020B0504020202020204" pitchFamily="34" charset="0"/>
              </a:rPr>
              <a:t>Record ideas, observations and insights relevant to intentions as work progresses</a:t>
            </a:r>
            <a:endParaRPr lang="en-GB" sz="1300" b="1" dirty="0">
              <a:latin typeface="Arial Nova" panose="020B0504020202020204" pitchFamily="34" charset="0"/>
            </a:endParaRPr>
          </a:p>
          <a:p>
            <a:pPr marL="0" indent="0">
              <a:buNone/>
            </a:pPr>
            <a:r>
              <a:rPr lang="en-GB" sz="1300" b="1" dirty="0">
                <a:latin typeface="Arial Nova" panose="020B0504020202020204" pitchFamily="34" charset="0"/>
              </a:rPr>
              <a:t>AO4 – </a:t>
            </a:r>
            <a:r>
              <a:rPr lang="en-GB" sz="1300" dirty="0">
                <a:latin typeface="Arial Nova" panose="020B0504020202020204" pitchFamily="34" charset="0"/>
              </a:rPr>
              <a:t>Present a personal and meaningful response that realises intentions and demonstrates understanding of visual language</a:t>
            </a:r>
            <a:endParaRPr lang="en-GB" sz="1300" b="1" dirty="0">
              <a:latin typeface="Arial Nova" panose="020B0504020202020204" pitchFamily="34" charset="0"/>
            </a:endParaRPr>
          </a:p>
          <a:p>
            <a:pPr marL="0" indent="0">
              <a:buNone/>
            </a:pPr>
            <a:r>
              <a:rPr lang="en-GB" sz="1300" b="1" u="sng" dirty="0">
                <a:latin typeface="Arial Nova" panose="020B0504020202020204" pitchFamily="34" charset="0"/>
              </a:rPr>
              <a:t>Links to Previous Study:</a:t>
            </a:r>
          </a:p>
          <a:p>
            <a:pPr marL="0" indent="0">
              <a:buNone/>
            </a:pPr>
            <a:r>
              <a:rPr lang="en-GB" sz="1300" dirty="0">
                <a:latin typeface="Arial Nova" panose="020B0604020202020204" pitchFamily="34" charset="0"/>
              </a:rPr>
              <a:t>During their GCSE Textiles course so far pupils will have built confidence in studying independently across a wide range of specialist working practices. ADT GCSE projects at Limehurst aim to build accomplished young creatives who are secure in their emerging style, and have a passion for their subject area. They should feel prepared for undertaking </a:t>
            </a:r>
            <a:r>
              <a:rPr lang="en-GB" sz="1300" dirty="0">
                <a:latin typeface="Arial Nova" panose="020B0504020202020204" pitchFamily="34" charset="0"/>
              </a:rPr>
              <a:t>their Externally Set Task (which is worth 40%) of their GCSE grade, during which they showcase their skillset in response to an independently chosen theme from a selection released in January by OCR. </a:t>
            </a:r>
            <a:r>
              <a:rPr lang="en-GB" sz="1300" dirty="0">
                <a:latin typeface="Arial Nova" panose="020B0604020202020204" pitchFamily="34" charset="0"/>
              </a:rPr>
              <a:t>As we by now know pupils strengths and areas for development thoroughly (and they also increasingly know themselves as young designers) we are able to collaborate to suggest further stretch and challenge, and offer support towards completion of their specialist GCSE. </a:t>
            </a:r>
          </a:p>
          <a:p>
            <a:pPr marL="0" indent="0">
              <a:buNone/>
            </a:pPr>
            <a:r>
              <a:rPr lang="en-GB" sz="1300" b="1" u="sng" dirty="0">
                <a:latin typeface="Arial Nova" panose="020B0504020202020204" pitchFamily="34" charset="0"/>
              </a:rPr>
              <a:t>Links to Future Study and the Wider World: </a:t>
            </a:r>
          </a:p>
          <a:p>
            <a:pPr marL="0" indent="0">
              <a:buNone/>
            </a:pPr>
            <a:r>
              <a:rPr lang="en-GB" sz="1300" dirty="0">
                <a:latin typeface="Arial Nova" panose="020B0504020202020204" pitchFamily="34" charset="0"/>
              </a:rPr>
              <a:t>Upon completion of an ADT GCSE at Limehurst, pupils should be well prepared to undertake further study should they wish. They will have developed key skills such as secure working practices, independence, research and analysis, idea generation and development, refinement,  advanced specialist practical skills, creation of a personal final outcome, curation of a personal exhibition space, and a love for their own independent creative journey. Key employability / transferable skills include: Accountability, achievement, and initiative. Pupils will also study a range of independently chosen ADT professionals during this project and link them to their own practice using in-depth analytical skills.</a:t>
            </a:r>
          </a:p>
          <a:p>
            <a:pPr marL="0" indent="0">
              <a:buNone/>
            </a:pPr>
            <a:endParaRPr lang="en-GB" sz="1300" b="1" dirty="0">
              <a:latin typeface="Arial Nova" panose="020B0504020202020204" pitchFamily="34" charset="0"/>
            </a:endParaRPr>
          </a:p>
          <a:p>
            <a:pPr marL="0" indent="0" algn="ctr">
              <a:buNone/>
            </a:pPr>
            <a:r>
              <a:rPr lang="en-GB" sz="1400" dirty="0">
                <a:latin typeface="Impact" panose="020B0806030902050204" pitchFamily="34" charset="0"/>
              </a:rPr>
              <a:t>Externally Set Task: Implementation </a:t>
            </a:r>
          </a:p>
          <a:p>
            <a:pPr marL="0" indent="0">
              <a:buNone/>
            </a:pPr>
            <a:r>
              <a:rPr lang="en-GB" sz="1300" b="1" u="sng" dirty="0">
                <a:latin typeface="Arial Nova" panose="020B0504020202020204" pitchFamily="34" charset="0"/>
              </a:rPr>
              <a:t>Number of Lessons:</a:t>
            </a:r>
            <a:r>
              <a:rPr lang="en-GB" sz="1300" dirty="0">
                <a:latin typeface="Arial Nova" panose="020B0504020202020204" pitchFamily="34" charset="0"/>
              </a:rPr>
              <a:t> 36 lessons / 12 weeks</a:t>
            </a:r>
          </a:p>
          <a:p>
            <a:pPr marL="0" indent="0">
              <a:buNone/>
            </a:pPr>
            <a:r>
              <a:rPr lang="en-GB" sz="1300" b="1" u="sng" dirty="0">
                <a:latin typeface="Arial Nova" panose="020B0504020202020204" pitchFamily="34" charset="0"/>
              </a:rPr>
              <a:t>Sequence of Lessons </a:t>
            </a:r>
          </a:p>
          <a:p>
            <a:pPr marL="0" indent="0">
              <a:buNone/>
            </a:pPr>
            <a:endParaRPr lang="en-GB" sz="1300" b="1" u="sng" dirty="0">
              <a:latin typeface="Arial Nova" panose="020B0504020202020204" pitchFamily="34" charset="0"/>
            </a:endParaRPr>
          </a:p>
          <a:p>
            <a:pPr marL="0" indent="0">
              <a:buNone/>
            </a:pPr>
            <a:endParaRPr lang="en-GB" sz="1300" b="1" u="sng" dirty="0">
              <a:latin typeface="Arial Nova" panose="020B0504020202020204" pitchFamily="34" charset="0"/>
            </a:endParaRPr>
          </a:p>
          <a:p>
            <a:pPr marL="0" indent="0">
              <a:buNone/>
            </a:pPr>
            <a:endParaRPr lang="en-GB" sz="1300" b="1" u="sng" dirty="0">
              <a:latin typeface="Arial Nova" panose="020B0504020202020204" pitchFamily="34" charset="0"/>
            </a:endParaRPr>
          </a:p>
          <a:p>
            <a:pPr marL="0" indent="0">
              <a:buNone/>
            </a:pPr>
            <a:endParaRPr lang="en-GB" sz="1300" b="1" u="sng" dirty="0">
              <a:latin typeface="Arial Nova" panose="020B0504020202020204" pitchFamily="34" charset="0"/>
            </a:endParaRPr>
          </a:p>
          <a:p>
            <a:pPr marL="0" indent="0">
              <a:buNone/>
            </a:pPr>
            <a:endParaRPr lang="en-GB" sz="1300" b="1" u="sng" dirty="0">
              <a:latin typeface="Arial Nova" panose="020B0504020202020204" pitchFamily="34" charset="0"/>
            </a:endParaRPr>
          </a:p>
          <a:p>
            <a:pPr marL="0" indent="0">
              <a:buNone/>
            </a:pPr>
            <a:endParaRPr lang="en-GB" sz="1300" b="1" u="sng" dirty="0">
              <a:latin typeface="Arial Nova" panose="020B0504020202020204" pitchFamily="34" charset="0"/>
            </a:endParaRPr>
          </a:p>
          <a:p>
            <a:pPr marL="0" indent="0">
              <a:buNone/>
            </a:pPr>
            <a:endParaRPr lang="en-GB" sz="1300" b="1" u="sng" dirty="0">
              <a:latin typeface="Arial Nova" panose="020B0504020202020204" pitchFamily="34" charset="0"/>
            </a:endParaRPr>
          </a:p>
          <a:p>
            <a:pPr marL="0" indent="0">
              <a:buNone/>
            </a:pPr>
            <a:endParaRPr lang="en-GB" sz="1300" b="1" u="sng" dirty="0">
              <a:latin typeface="Arial Nova" panose="020B0504020202020204" pitchFamily="34" charset="0"/>
            </a:endParaRPr>
          </a:p>
          <a:p>
            <a:pPr marL="0" indent="0">
              <a:buNone/>
            </a:pPr>
            <a:endParaRPr lang="en-GB" sz="1300" b="1" u="sng" dirty="0">
              <a:latin typeface="Arial Nova" panose="020B0504020202020204" pitchFamily="34" charset="0"/>
            </a:endParaRPr>
          </a:p>
          <a:p>
            <a:pPr marL="0" indent="0">
              <a:buNone/>
            </a:pPr>
            <a:endParaRPr lang="en-GB" sz="1300" b="1" u="sng" dirty="0">
              <a:latin typeface="Arial Nova" panose="020B0504020202020204" pitchFamily="34" charset="0"/>
            </a:endParaRPr>
          </a:p>
          <a:p>
            <a:pPr marL="0" indent="0">
              <a:buNone/>
            </a:pPr>
            <a:endParaRPr lang="en-GB" sz="1300" b="1" u="sng" dirty="0">
              <a:latin typeface="Arial Nova" panose="020B0504020202020204" pitchFamily="34" charset="0"/>
            </a:endParaRPr>
          </a:p>
          <a:p>
            <a:pPr marL="0" indent="0">
              <a:buNone/>
            </a:pPr>
            <a:endParaRPr lang="en-GB" sz="1300" b="1" u="sng" dirty="0">
              <a:latin typeface="Arial Nova" panose="020B0504020202020204" pitchFamily="34" charset="0"/>
            </a:endParaRPr>
          </a:p>
          <a:p>
            <a:pPr marL="0" indent="0">
              <a:buNone/>
            </a:pPr>
            <a:endParaRPr lang="en-GB" sz="1300" b="1" u="sng" dirty="0">
              <a:latin typeface="Arial Nova" panose="020B0504020202020204" pitchFamily="34" charset="0"/>
            </a:endParaRPr>
          </a:p>
          <a:p>
            <a:pPr marL="0" indent="0">
              <a:buNone/>
            </a:pPr>
            <a:endParaRPr lang="en-GB" sz="1300" b="1" u="sng" dirty="0">
              <a:latin typeface="Arial Nova" panose="020B0504020202020204" pitchFamily="34" charset="0"/>
            </a:endParaRPr>
          </a:p>
          <a:p>
            <a:pPr marL="0" indent="0">
              <a:buNone/>
            </a:pPr>
            <a:endParaRPr lang="en-GB" sz="1300" b="1" u="sng" dirty="0">
              <a:latin typeface="Arial Nova" panose="020B0504020202020204" pitchFamily="34" charset="0"/>
            </a:endParaRPr>
          </a:p>
          <a:p>
            <a:pPr marL="0" indent="0">
              <a:buNone/>
            </a:pPr>
            <a:endParaRPr lang="en-GB" sz="1300" b="1" u="sng" dirty="0">
              <a:latin typeface="Arial Nova" panose="020B0504020202020204" pitchFamily="34" charset="0"/>
            </a:endParaRPr>
          </a:p>
          <a:p>
            <a:pPr marL="0" indent="0">
              <a:buNone/>
            </a:pPr>
            <a:r>
              <a:rPr lang="en-GB" sz="1300" b="1" u="sng" dirty="0">
                <a:latin typeface="Arial Nova" panose="020B0504020202020204" pitchFamily="34" charset="0"/>
              </a:rPr>
              <a:t>Main Resources:</a:t>
            </a:r>
          </a:p>
          <a:p>
            <a:pPr marL="0" indent="0">
              <a:buNone/>
            </a:pPr>
            <a:r>
              <a:rPr lang="en-GB" sz="1300" dirty="0">
                <a:latin typeface="Arial Nova" panose="020B0504020202020204" pitchFamily="34" charset="0"/>
              </a:rPr>
              <a:t>PowerPoint / ‘Look Book’ (Teacher and Peer exemplars from a wide range of inspiring stimuli) </a:t>
            </a:r>
          </a:p>
          <a:p>
            <a:pPr marL="0" indent="0">
              <a:buNone/>
            </a:pPr>
            <a:r>
              <a:rPr lang="en-GB" sz="1300" b="1" u="sng" dirty="0">
                <a:latin typeface="Arial Nova" panose="020B0504020202020204" pitchFamily="34" charset="0"/>
              </a:rPr>
              <a:t>Methods of Assessment:</a:t>
            </a:r>
          </a:p>
          <a:p>
            <a:pPr marL="0" indent="0">
              <a:buNone/>
            </a:pPr>
            <a:r>
              <a:rPr lang="en-GB" sz="1300" dirty="0">
                <a:latin typeface="Arial Nova" panose="020B0504020202020204" pitchFamily="34" charset="0"/>
              </a:rPr>
              <a:t>A3 grey front sheet with generic feedback</a:t>
            </a:r>
          </a:p>
          <a:p>
            <a:pPr marL="0" indent="0">
              <a:buNone/>
            </a:pPr>
            <a:r>
              <a:rPr lang="en-GB" sz="1300" b="1" u="sng" dirty="0">
                <a:latin typeface="Arial Nova" panose="020B0504020202020204" pitchFamily="34" charset="0"/>
              </a:rPr>
              <a:t>Use of assessment Results:</a:t>
            </a:r>
          </a:p>
          <a:p>
            <a:pPr marL="0" indent="0">
              <a:buNone/>
            </a:pPr>
            <a:r>
              <a:rPr lang="en-GB" sz="1300" dirty="0">
                <a:latin typeface="Arial Nova" panose="020B0504020202020204" pitchFamily="34" charset="0"/>
              </a:rPr>
              <a:t>Updated on Go4Schools / Recorded on above sheet / Added on class RAG tracker / Added to folder which rotates as progress record </a:t>
            </a:r>
          </a:p>
        </p:txBody>
      </p:sp>
      <p:sp>
        <p:nvSpPr>
          <p:cNvPr id="6" name="TextBox 5">
            <a:extLst>
              <a:ext uri="{FF2B5EF4-FFF2-40B4-BE49-F238E27FC236}">
                <a16:creationId xmlns:a16="http://schemas.microsoft.com/office/drawing/2014/main" id="{100D8A88-E9F7-433E-890B-C37DCFEE1EC1}"/>
              </a:ext>
            </a:extLst>
          </p:cNvPr>
          <p:cNvSpPr txBox="1"/>
          <p:nvPr/>
        </p:nvSpPr>
        <p:spPr>
          <a:xfrm>
            <a:off x="-299148" y="15367405"/>
            <a:ext cx="2448964" cy="748795"/>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Navigating ADT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black"/>
                </a:solidFill>
                <a:effectLst/>
                <a:uLnTx/>
                <a:uFillTx/>
                <a:latin typeface="Impact" panose="020B0806030902050204" pitchFamily="34" charset="0"/>
                <a:ea typeface="+mn-ea"/>
                <a:cs typeface="+mn-cs"/>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3"/>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4"/>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5"/>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6"/>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7"/>
          <a:srcRect t="16701" b="12155"/>
          <a:stretch/>
        </p:blipFill>
        <p:spPr>
          <a:xfrm rot="5400000">
            <a:off x="7304876" y="2664952"/>
            <a:ext cx="7519735" cy="2254512"/>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8">
            <a:clrChange>
              <a:clrFrom>
                <a:srgbClr val="FFFFFF"/>
              </a:clrFrom>
              <a:clrTo>
                <a:srgbClr val="FFFFFF">
                  <a:alpha val="0"/>
                </a:srgbClr>
              </a:clrTo>
            </a:clrChange>
          </a:blip>
          <a:srcRect b="9167"/>
          <a:stretch/>
        </p:blipFill>
        <p:spPr>
          <a:xfrm>
            <a:off x="11064743" y="709177"/>
            <a:ext cx="707095" cy="621065"/>
          </a:xfrm>
          <a:prstGeom prst="rect">
            <a:avLst/>
          </a:prstGeom>
        </p:spPr>
      </p:pic>
      <p:pic>
        <p:nvPicPr>
          <p:cNvPr id="22" name="Picture 21">
            <a:extLst>
              <a:ext uri="{FF2B5EF4-FFF2-40B4-BE49-F238E27FC236}">
                <a16:creationId xmlns:a16="http://schemas.microsoft.com/office/drawing/2014/main" id="{CB729412-91D3-4745-8116-A56E12BD3D42}"/>
              </a:ext>
            </a:extLst>
          </p:cNvPr>
          <p:cNvPicPr>
            <a:picLocks noChangeAspect="1"/>
          </p:cNvPicPr>
          <p:nvPr/>
        </p:nvPicPr>
        <p:blipFill rotWithShape="1">
          <a:blip r:embed="rId7"/>
          <a:srcRect t="16701" b="12155"/>
          <a:stretch/>
        </p:blipFill>
        <p:spPr>
          <a:xfrm rot="16200000" flipV="1">
            <a:off x="7146636" y="10322040"/>
            <a:ext cx="7836216" cy="2254511"/>
          </a:xfrm>
          <a:prstGeom prst="rect">
            <a:avLst/>
          </a:prstGeom>
        </p:spPr>
      </p:pic>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1061112" y="13798387"/>
            <a:ext cx="831764" cy="730566"/>
          </a:xfrm>
          <a:prstGeom prst="rect">
            <a:avLst/>
          </a:prstGeom>
        </p:spPr>
      </p:pic>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11179957" y="6653466"/>
            <a:ext cx="831764" cy="730566"/>
          </a:xfrm>
          <a:prstGeom prst="rect">
            <a:avLst/>
          </a:prstGeom>
        </p:spPr>
      </p:pic>
      <p:pic>
        <p:nvPicPr>
          <p:cNvPr id="2" name="Picture 1">
            <a:extLst>
              <a:ext uri="{FF2B5EF4-FFF2-40B4-BE49-F238E27FC236}">
                <a16:creationId xmlns:a16="http://schemas.microsoft.com/office/drawing/2014/main" id="{05F681E9-C3CD-4F3F-91F2-6141AE937BE5}"/>
              </a:ext>
            </a:extLst>
          </p:cNvPr>
          <p:cNvPicPr>
            <a:picLocks noChangeAspect="1"/>
          </p:cNvPicPr>
          <p:nvPr/>
        </p:nvPicPr>
        <p:blipFill>
          <a:blip r:embed="rId11"/>
          <a:stretch>
            <a:fillRect/>
          </a:stretch>
        </p:blipFill>
        <p:spPr>
          <a:xfrm>
            <a:off x="8706182" y="127798"/>
            <a:ext cx="1492303" cy="1492303"/>
          </a:xfrm>
          <a:prstGeom prst="rect">
            <a:avLst/>
          </a:prstGeom>
        </p:spPr>
      </p:pic>
      <p:graphicFrame>
        <p:nvGraphicFramePr>
          <p:cNvPr id="24" name="Table 23">
            <a:extLst>
              <a:ext uri="{FF2B5EF4-FFF2-40B4-BE49-F238E27FC236}">
                <a16:creationId xmlns:a16="http://schemas.microsoft.com/office/drawing/2014/main" id="{F48B5CE5-9A76-45BA-A91E-B1A298DD59B7}"/>
              </a:ext>
            </a:extLst>
          </p:cNvPr>
          <p:cNvGraphicFramePr>
            <a:graphicFrameLocks noGrp="1"/>
          </p:cNvGraphicFramePr>
          <p:nvPr/>
        </p:nvGraphicFramePr>
        <p:xfrm>
          <a:off x="590578" y="7609542"/>
          <a:ext cx="11010844" cy="5181600"/>
        </p:xfrm>
        <a:graphic>
          <a:graphicData uri="http://schemas.openxmlformats.org/drawingml/2006/table">
            <a:tbl>
              <a:tblPr firstRow="1" bandRow="1">
                <a:tableStyleId>{5940675A-B579-460E-94D1-54222C63F5DA}</a:tableStyleId>
              </a:tblPr>
              <a:tblGrid>
                <a:gridCol w="2752711">
                  <a:extLst>
                    <a:ext uri="{9D8B030D-6E8A-4147-A177-3AD203B41FA5}">
                      <a16:colId xmlns:a16="http://schemas.microsoft.com/office/drawing/2014/main" val="860903560"/>
                    </a:ext>
                  </a:extLst>
                </a:gridCol>
                <a:gridCol w="2752711">
                  <a:extLst>
                    <a:ext uri="{9D8B030D-6E8A-4147-A177-3AD203B41FA5}">
                      <a16:colId xmlns:a16="http://schemas.microsoft.com/office/drawing/2014/main" val="966298568"/>
                    </a:ext>
                  </a:extLst>
                </a:gridCol>
                <a:gridCol w="2752711">
                  <a:extLst>
                    <a:ext uri="{9D8B030D-6E8A-4147-A177-3AD203B41FA5}">
                      <a16:colId xmlns:a16="http://schemas.microsoft.com/office/drawing/2014/main" val="3462729128"/>
                    </a:ext>
                  </a:extLst>
                </a:gridCol>
                <a:gridCol w="2752711">
                  <a:extLst>
                    <a:ext uri="{9D8B030D-6E8A-4147-A177-3AD203B41FA5}">
                      <a16:colId xmlns:a16="http://schemas.microsoft.com/office/drawing/2014/main" val="3955469802"/>
                    </a:ext>
                  </a:extLst>
                </a:gridCol>
              </a:tblGrid>
              <a:tr h="300004">
                <a:tc>
                  <a:txBody>
                    <a:bodyPr/>
                    <a:lstStyle/>
                    <a:p>
                      <a:r>
                        <a:rPr lang="en-GB" sz="1400" b="1"/>
                        <a:t>AO1 – Develop </a:t>
                      </a:r>
                    </a:p>
                  </a:txBody>
                  <a:tcPr>
                    <a:solidFill>
                      <a:schemeClr val="bg1">
                        <a:lumMod val="65000"/>
                      </a:schemeClr>
                    </a:solidFill>
                  </a:tcPr>
                </a:tc>
                <a:tc>
                  <a:txBody>
                    <a:bodyPr/>
                    <a:lstStyle/>
                    <a:p>
                      <a:r>
                        <a:rPr lang="en-GB" sz="1400" b="1"/>
                        <a:t>AO2 – Refine</a:t>
                      </a:r>
                    </a:p>
                  </a:txBody>
                  <a:tcPr>
                    <a:solidFill>
                      <a:schemeClr val="bg1">
                        <a:lumMod val="65000"/>
                      </a:schemeClr>
                    </a:solidFill>
                  </a:tcPr>
                </a:tc>
                <a:tc>
                  <a:txBody>
                    <a:bodyPr/>
                    <a:lstStyle/>
                    <a:p>
                      <a:r>
                        <a:rPr lang="en-GB" sz="1400" b="1"/>
                        <a:t>AO3 – Record </a:t>
                      </a:r>
                    </a:p>
                  </a:txBody>
                  <a:tcPr>
                    <a:solidFill>
                      <a:schemeClr val="bg1">
                        <a:lumMod val="65000"/>
                      </a:schemeClr>
                    </a:solidFill>
                  </a:tcPr>
                </a:tc>
                <a:tc>
                  <a:txBody>
                    <a:bodyPr/>
                    <a:lstStyle/>
                    <a:p>
                      <a:r>
                        <a:rPr lang="en-GB" sz="1400" b="1"/>
                        <a:t>AO4 – Present </a:t>
                      </a:r>
                    </a:p>
                  </a:txBody>
                  <a:tcPr>
                    <a:solidFill>
                      <a:schemeClr val="bg1">
                        <a:lumMod val="65000"/>
                      </a:schemeClr>
                    </a:solidFill>
                  </a:tcPr>
                </a:tc>
                <a:extLst>
                  <a:ext uri="{0D108BD9-81ED-4DB2-BD59-A6C34878D82A}">
                    <a16:rowId xmlns:a16="http://schemas.microsoft.com/office/drawing/2014/main" val="2939849063"/>
                  </a:ext>
                </a:extLst>
              </a:tr>
              <a:tr h="300004">
                <a:tc gridSpan="4">
                  <a:txBody>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a:ln>
                            <a:noFill/>
                          </a:ln>
                          <a:solidFill>
                            <a:prstClr val="black"/>
                          </a:solidFill>
                          <a:effectLst/>
                          <a:uLnTx/>
                          <a:uFillTx/>
                          <a:latin typeface="+mn-lt"/>
                          <a:ea typeface="+mn-ea"/>
                          <a:cs typeface="+mn-cs"/>
                        </a:rPr>
                        <a:t>Minimum expectations below – Themes and journey are independently chosen and often include additional / variations</a:t>
                      </a:r>
                    </a:p>
                  </a:txBody>
                  <a:tcPr>
                    <a:solidFill>
                      <a:schemeClr val="bg1">
                        <a:lumMod val="95000"/>
                      </a:schemeClr>
                    </a:solidFill>
                  </a:tcPr>
                </a:tc>
                <a:tc hMerge="1">
                  <a:txBody>
                    <a:bodyPr/>
                    <a:lstStyle/>
                    <a:p>
                      <a:endParaRPr lang="en-GB" sz="1600"/>
                    </a:p>
                  </a:txBody>
                  <a:tcPr>
                    <a:solidFill>
                      <a:schemeClr val="bg1"/>
                    </a:solidFill>
                  </a:tcPr>
                </a:tc>
                <a:tc hMerge="1">
                  <a:txBody>
                    <a:bodyPr/>
                    <a:lstStyle/>
                    <a:p>
                      <a:endParaRPr lang="en-GB" sz="1600"/>
                    </a:p>
                  </a:txBody>
                  <a:tcPr>
                    <a:solidFill>
                      <a:schemeClr val="bg1"/>
                    </a:solidFill>
                  </a:tcPr>
                </a:tc>
                <a:tc hMerge="1">
                  <a:txBody>
                    <a:bodyPr/>
                    <a:lstStyle/>
                    <a:p>
                      <a:endParaRPr lang="en-GB" sz="1600"/>
                    </a:p>
                  </a:txBody>
                  <a:tcPr>
                    <a:solidFill>
                      <a:schemeClr val="bg1"/>
                    </a:solidFill>
                  </a:tcPr>
                </a:tc>
                <a:extLst>
                  <a:ext uri="{0D108BD9-81ED-4DB2-BD59-A6C34878D82A}">
                    <a16:rowId xmlns:a16="http://schemas.microsoft.com/office/drawing/2014/main" val="68643681"/>
                  </a:ext>
                </a:extLst>
              </a:tr>
              <a:tr h="300004">
                <a:tc>
                  <a:txBody>
                    <a:bodyPr/>
                    <a:lstStyle/>
                    <a:p>
                      <a:r>
                        <a:rPr lang="en-GB" sz="1400"/>
                        <a:t>Mind-Map</a:t>
                      </a:r>
                    </a:p>
                  </a:txBody>
                  <a:tcPr>
                    <a:solidFill>
                      <a:schemeClr val="bg1">
                        <a:lumMod val="85000"/>
                      </a:schemeClr>
                    </a:solidFill>
                  </a:tcPr>
                </a:tc>
                <a:tc rowSpan="7">
                  <a:txBody>
                    <a:bodyPr/>
                    <a:lstStyle/>
                    <a:p>
                      <a:endParaRPr lang="en-GB" sz="1400"/>
                    </a:p>
                  </a:txBody>
                  <a:tcPr>
                    <a:solidFill>
                      <a:schemeClr val="bg1"/>
                    </a:solidFill>
                  </a:tcPr>
                </a:tc>
                <a:tc rowSpan="4">
                  <a:txBody>
                    <a:bodyPr/>
                    <a:lstStyle/>
                    <a:p>
                      <a:endParaRPr lang="en-GB" sz="1400"/>
                    </a:p>
                  </a:txBody>
                  <a:tcPr>
                    <a:solidFill>
                      <a:schemeClr val="bg1"/>
                    </a:solidFill>
                  </a:tcPr>
                </a:tc>
                <a:tc rowSpan="13">
                  <a:txBody>
                    <a:bodyPr/>
                    <a:lstStyle/>
                    <a:p>
                      <a:endParaRPr lang="en-GB" sz="1400"/>
                    </a:p>
                  </a:txBody>
                  <a:tcPr>
                    <a:solidFill>
                      <a:schemeClr val="bg1"/>
                    </a:solidFill>
                  </a:tcPr>
                </a:tc>
                <a:extLst>
                  <a:ext uri="{0D108BD9-81ED-4DB2-BD59-A6C34878D82A}">
                    <a16:rowId xmlns:a16="http://schemas.microsoft.com/office/drawing/2014/main" val="1043870497"/>
                  </a:ext>
                </a:extLst>
              </a:tr>
              <a:tr h="300004">
                <a:tc>
                  <a:txBody>
                    <a:bodyPr/>
                    <a:lstStyle/>
                    <a:p>
                      <a:r>
                        <a:rPr lang="en-GB" sz="1400"/>
                        <a:t>Mood-Board</a:t>
                      </a:r>
                    </a:p>
                  </a:txBody>
                  <a:tcPr>
                    <a:solidFill>
                      <a:schemeClr val="bg1">
                        <a:lumMod val="85000"/>
                      </a:schemeClr>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701246790"/>
                  </a:ext>
                </a:extLst>
              </a:tr>
              <a:tr h="300004">
                <a:tc>
                  <a:txBody>
                    <a:bodyPr/>
                    <a:lstStyle/>
                    <a:p>
                      <a:r>
                        <a:rPr lang="en-GB" sz="1400"/>
                        <a:t>Primary Sources</a:t>
                      </a:r>
                    </a:p>
                  </a:txBody>
                  <a:tcPr>
                    <a:solidFill>
                      <a:schemeClr val="bg1">
                        <a:lumMod val="85000"/>
                      </a:schemeClr>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918417443"/>
                  </a:ext>
                </a:extLst>
              </a:tr>
              <a:tr h="300004">
                <a:tc>
                  <a:txBody>
                    <a:bodyPr/>
                    <a:lstStyle/>
                    <a:p>
                      <a:r>
                        <a:rPr lang="en-GB" sz="1400"/>
                        <a:t>Artist Analysis and Research</a:t>
                      </a:r>
                    </a:p>
                  </a:txBody>
                  <a:tcPr>
                    <a:solidFill>
                      <a:schemeClr val="bg1">
                        <a:lumMod val="85000"/>
                      </a:schemeClr>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907884241"/>
                  </a:ext>
                </a:extLst>
              </a:tr>
              <a:tr h="300004">
                <a:tc rowSpan="11">
                  <a:txBody>
                    <a:bodyPr/>
                    <a:lstStyle/>
                    <a:p>
                      <a:endParaRPr lang="en-GB" sz="1400"/>
                    </a:p>
                  </a:txBody>
                  <a:tcPr>
                    <a:solidFill>
                      <a:schemeClr val="bg1"/>
                    </a:solidFill>
                  </a:tcPr>
                </a:tc>
                <a:tc vMerge="1">
                  <a:txBody>
                    <a:bodyPr/>
                    <a:lstStyle/>
                    <a:p>
                      <a:endParaRPr lang="en-GB" sz="1600"/>
                    </a:p>
                  </a:txBody>
                  <a:tcPr>
                    <a:solidFill>
                      <a:schemeClr val="bg1"/>
                    </a:solidFill>
                  </a:tcPr>
                </a:tc>
                <a:tc>
                  <a:txBody>
                    <a:bodyPr/>
                    <a:lstStyle/>
                    <a:p>
                      <a:r>
                        <a:rPr lang="en-GB" sz="1400"/>
                        <a:t>Artist Copy</a:t>
                      </a:r>
                    </a:p>
                  </a:txBody>
                  <a:tcPr>
                    <a:solidFill>
                      <a:schemeClr val="bg1">
                        <a:lumMod val="85000"/>
                      </a:schemeClr>
                    </a:solidFill>
                  </a:tcPr>
                </a:tc>
                <a:tc vMerge="1">
                  <a:txBody>
                    <a:bodyPr/>
                    <a:lstStyle/>
                    <a:p>
                      <a:endParaRPr lang="en-GB" sz="1600"/>
                    </a:p>
                  </a:txBody>
                  <a:tcPr>
                    <a:solidFill>
                      <a:schemeClr val="bg1"/>
                    </a:solidFill>
                  </a:tcPr>
                </a:tc>
                <a:extLst>
                  <a:ext uri="{0D108BD9-81ED-4DB2-BD59-A6C34878D82A}">
                    <a16:rowId xmlns:a16="http://schemas.microsoft.com/office/drawing/2014/main" val="1390075441"/>
                  </a:ext>
                </a:extLst>
              </a:tr>
              <a:tr h="300004">
                <a:tc vMerge="1">
                  <a:txBody>
                    <a:bodyPr/>
                    <a:lstStyle/>
                    <a:p>
                      <a:endParaRPr lang="en-GB" sz="1600"/>
                    </a:p>
                  </a:txBody>
                  <a:tcPr>
                    <a:solidFill>
                      <a:schemeClr val="bg1"/>
                    </a:solidFill>
                  </a:tcPr>
                </a:tc>
                <a:tc vMerge="1">
                  <a:txBody>
                    <a:bodyPr/>
                    <a:lstStyle/>
                    <a:p>
                      <a:endParaRPr lang="en-GB" sz="16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400"/>
                        <a:t>Observational Study 1 </a:t>
                      </a:r>
                    </a:p>
                  </a:txBody>
                  <a:tcPr>
                    <a:solidFill>
                      <a:schemeClr val="bg1">
                        <a:lumMod val="85000"/>
                      </a:schemeClr>
                    </a:solidFill>
                  </a:tcPr>
                </a:tc>
                <a:tc vMerge="1">
                  <a:txBody>
                    <a:bodyPr/>
                    <a:lstStyle/>
                    <a:p>
                      <a:endParaRPr lang="en-GB" sz="1600"/>
                    </a:p>
                  </a:txBody>
                  <a:tcPr>
                    <a:solidFill>
                      <a:schemeClr val="bg1"/>
                    </a:solidFill>
                  </a:tcPr>
                </a:tc>
                <a:extLst>
                  <a:ext uri="{0D108BD9-81ED-4DB2-BD59-A6C34878D82A}">
                    <a16:rowId xmlns:a16="http://schemas.microsoft.com/office/drawing/2014/main" val="2127122663"/>
                  </a:ext>
                </a:extLst>
              </a:tr>
              <a:tr h="300004">
                <a:tc vMerge="1">
                  <a:txBody>
                    <a:bodyPr/>
                    <a:lstStyle/>
                    <a:p>
                      <a:endParaRPr lang="en-GB" sz="1600"/>
                    </a:p>
                  </a:txBody>
                  <a:tcPr>
                    <a:solidFill>
                      <a:schemeClr val="bg1"/>
                    </a:solidFill>
                  </a:tcPr>
                </a:tc>
                <a:tc vMerge="1">
                  <a:txBody>
                    <a:bodyPr/>
                    <a:lstStyle/>
                    <a:p>
                      <a:endParaRPr lang="en-GB" sz="16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400"/>
                        <a:t>Observational Study 2 </a:t>
                      </a:r>
                    </a:p>
                  </a:txBody>
                  <a:tcPr>
                    <a:solidFill>
                      <a:schemeClr val="bg1">
                        <a:lumMod val="85000"/>
                      </a:schemeClr>
                    </a:solidFill>
                  </a:tcPr>
                </a:tc>
                <a:tc vMerge="1">
                  <a:txBody>
                    <a:bodyPr/>
                    <a:lstStyle/>
                    <a:p>
                      <a:endParaRPr lang="en-GB" sz="1600"/>
                    </a:p>
                  </a:txBody>
                  <a:tcPr>
                    <a:solidFill>
                      <a:schemeClr val="bg1"/>
                    </a:solidFill>
                  </a:tcPr>
                </a:tc>
                <a:extLst>
                  <a:ext uri="{0D108BD9-81ED-4DB2-BD59-A6C34878D82A}">
                    <a16:rowId xmlns:a16="http://schemas.microsoft.com/office/drawing/2014/main" val="3599240034"/>
                  </a:ext>
                </a:extLst>
              </a:tr>
              <a:tr h="300004">
                <a:tc vMerge="1">
                  <a:txBody>
                    <a:bodyPr/>
                    <a:lstStyle/>
                    <a:p>
                      <a:endParaRPr lang="en-GB" sz="1600"/>
                    </a:p>
                  </a:txBody>
                  <a:tcPr>
                    <a:solidFill>
                      <a:schemeClr val="bg1"/>
                    </a:solidFill>
                  </a:tcPr>
                </a:tc>
                <a:tc>
                  <a:txBody>
                    <a:bodyPr/>
                    <a:lstStyle/>
                    <a:p>
                      <a:r>
                        <a:rPr lang="en-GB" sz="1400"/>
                        <a:t>Sample 1</a:t>
                      </a:r>
                    </a:p>
                  </a:txBody>
                  <a:tcPr>
                    <a:solidFill>
                      <a:schemeClr val="bg1">
                        <a:lumMod val="85000"/>
                      </a:schemeClr>
                    </a:solidFill>
                  </a:tcPr>
                </a:tc>
                <a:tc rowSpan="4">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4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1003996856"/>
                  </a:ext>
                </a:extLst>
              </a:tr>
              <a:tr h="300004">
                <a:tc vMerge="1">
                  <a:txBody>
                    <a:bodyPr/>
                    <a:lstStyle/>
                    <a:p>
                      <a:endParaRPr lang="en-GB" sz="16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Calibri" panose="020F0502020204030204"/>
                          <a:ea typeface="+mn-ea"/>
                          <a:cs typeface="+mn-cs"/>
                        </a:rPr>
                        <a:t>Sample 2</a:t>
                      </a:r>
                    </a:p>
                  </a:txBody>
                  <a:tcPr>
                    <a:solidFill>
                      <a:schemeClr val="bg1">
                        <a:lumMod val="85000"/>
                      </a:schemeClr>
                    </a:solidFill>
                  </a:tcPr>
                </a:tc>
                <a:tc vMerge="1">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636847716"/>
                  </a:ext>
                </a:extLst>
              </a:tr>
              <a:tr h="300004">
                <a:tc vMerge="1">
                  <a:txBody>
                    <a:bodyPr/>
                    <a:lstStyle/>
                    <a:p>
                      <a:endParaRPr lang="en-GB" sz="16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Calibri" panose="020F0502020204030204"/>
                          <a:ea typeface="+mn-ea"/>
                          <a:cs typeface="+mn-cs"/>
                        </a:rPr>
                        <a:t>Sample 3</a:t>
                      </a:r>
                    </a:p>
                  </a:txBody>
                  <a:tcPr>
                    <a:solidFill>
                      <a:schemeClr val="bg1">
                        <a:lumMod val="85000"/>
                      </a:schemeClr>
                    </a:solidFill>
                  </a:tcPr>
                </a:tc>
                <a:tc vMerge="1">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3713378769"/>
                  </a:ext>
                </a:extLst>
              </a:tr>
              <a:tr h="300004">
                <a:tc vMerge="1">
                  <a:txBody>
                    <a:bodyPr/>
                    <a:lstStyle/>
                    <a:p>
                      <a:endParaRPr lang="en-GB" sz="16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Calibri" panose="020F0502020204030204"/>
                          <a:ea typeface="+mn-ea"/>
                          <a:cs typeface="+mn-cs"/>
                        </a:rPr>
                        <a:t>Sample 4</a:t>
                      </a:r>
                    </a:p>
                  </a:txBody>
                  <a:tcPr>
                    <a:solidFill>
                      <a:schemeClr val="bg1">
                        <a:lumMod val="85000"/>
                      </a:schemeClr>
                    </a:solidFill>
                  </a:tcPr>
                </a:tc>
                <a:tc vMerge="1">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2350021218"/>
                  </a:ext>
                </a:extLst>
              </a:tr>
              <a:tr h="300004">
                <a:tc vMerge="1">
                  <a:txBody>
                    <a:bodyPr/>
                    <a:lstStyle/>
                    <a:p>
                      <a:endParaRPr lang="en-GB" sz="1600"/>
                    </a:p>
                  </a:txBody>
                  <a:tcPr>
                    <a:solidFill>
                      <a:schemeClr val="bg1"/>
                    </a:solidFill>
                  </a:tcPr>
                </a:tc>
                <a:tc>
                  <a:txBody>
                    <a:bodyPr/>
                    <a:lstStyle/>
                    <a:p>
                      <a:endParaRPr lang="en-GB" sz="14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400"/>
                        <a:t>Annotation of AO2 and AO3 </a:t>
                      </a:r>
                    </a:p>
                  </a:txBody>
                  <a:tcPr>
                    <a:solidFill>
                      <a:schemeClr val="bg1">
                        <a:lumMod val="85000"/>
                      </a:schemeClr>
                    </a:solidFill>
                  </a:tcPr>
                </a:tc>
                <a:tc vMerge="1">
                  <a:txBody>
                    <a:bodyPr/>
                    <a:lstStyle/>
                    <a:p>
                      <a:endParaRPr lang="en-GB" sz="1600"/>
                    </a:p>
                  </a:txBody>
                  <a:tcPr>
                    <a:solidFill>
                      <a:schemeClr val="bg1"/>
                    </a:solidFill>
                  </a:tcPr>
                </a:tc>
                <a:extLst>
                  <a:ext uri="{0D108BD9-81ED-4DB2-BD59-A6C34878D82A}">
                    <a16:rowId xmlns:a16="http://schemas.microsoft.com/office/drawing/2014/main" val="691181191"/>
                  </a:ext>
                </a:extLst>
              </a:tr>
              <a:tr h="300004">
                <a:tc vMerge="1">
                  <a:txBody>
                    <a:bodyPr/>
                    <a:lstStyle/>
                    <a:p>
                      <a:endParaRPr lang="en-GB" sz="16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400"/>
                        <a:t>Final Piece plan </a:t>
                      </a:r>
                    </a:p>
                  </a:txBody>
                  <a:tcPr>
                    <a:solidFill>
                      <a:schemeClr val="bg1">
                        <a:lumMod val="85000"/>
                      </a:schemeClr>
                    </a:solidFill>
                  </a:tcPr>
                </a:tc>
                <a:tc rowSpan="3">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4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1240497686"/>
                  </a:ext>
                </a:extLst>
              </a:tr>
              <a:tr h="300004">
                <a:tc vMerge="1">
                  <a:txBody>
                    <a:bodyPr/>
                    <a:lstStyle/>
                    <a:p>
                      <a:endParaRPr lang="en-GB" sz="1600"/>
                    </a:p>
                  </a:txBody>
                  <a:tcPr>
                    <a:solidFill>
                      <a:schemeClr val="bg1"/>
                    </a:solidFill>
                  </a:tcPr>
                </a:tc>
                <a:tc rowSpan="2">
                  <a:txBody>
                    <a:bodyPr/>
                    <a:lstStyle/>
                    <a:p>
                      <a:endParaRPr lang="en-GB" sz="1400"/>
                    </a:p>
                  </a:txBody>
                  <a:tcPr>
                    <a:solidFill>
                      <a:schemeClr val="bg1"/>
                    </a:solidFill>
                  </a:tcPr>
                </a:tc>
                <a:tc vMerge="1">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a:p>
                  </a:txBody>
                  <a:tcPr>
                    <a:solidFill>
                      <a:schemeClr val="bg1"/>
                    </a:solidFill>
                  </a:tcPr>
                </a:tc>
                <a:tc>
                  <a:txBody>
                    <a:bodyPr/>
                    <a:lstStyle/>
                    <a:p>
                      <a:r>
                        <a:rPr lang="en-GB" sz="1400"/>
                        <a:t>Masterpiece – 10 hour Exam </a:t>
                      </a:r>
                    </a:p>
                  </a:txBody>
                  <a:tcPr>
                    <a:solidFill>
                      <a:schemeClr val="bg1">
                        <a:lumMod val="85000"/>
                      </a:schemeClr>
                    </a:solidFill>
                  </a:tcPr>
                </a:tc>
                <a:extLst>
                  <a:ext uri="{0D108BD9-81ED-4DB2-BD59-A6C34878D82A}">
                    <a16:rowId xmlns:a16="http://schemas.microsoft.com/office/drawing/2014/main" val="664174993"/>
                  </a:ext>
                </a:extLst>
              </a:tr>
              <a:tr h="300004">
                <a:tc vMerge="1">
                  <a:txBody>
                    <a:bodyPr/>
                    <a:lstStyle/>
                    <a:p>
                      <a:endParaRPr lang="en-GB" sz="1600"/>
                    </a:p>
                  </a:txBody>
                  <a:tcPr>
                    <a:solidFill>
                      <a:schemeClr val="bg1"/>
                    </a:solidFill>
                  </a:tcPr>
                </a:tc>
                <a:tc vMerge="1">
                  <a:txBody>
                    <a:bodyPr/>
                    <a:lstStyle/>
                    <a:p>
                      <a:endParaRPr lang="en-GB" sz="1600"/>
                    </a:p>
                  </a:txBody>
                  <a:tcPr>
                    <a:solidFill>
                      <a:schemeClr val="bg1"/>
                    </a:solidFill>
                  </a:tcPr>
                </a:tc>
                <a:tc vMerge="1">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a:p>
                  </a:txBody>
                  <a:tcPr>
                    <a:solidFill>
                      <a:schemeClr val="bg1"/>
                    </a:solidFill>
                  </a:tcPr>
                </a:tc>
                <a:tc>
                  <a:txBody>
                    <a:bodyPr/>
                    <a:lstStyle/>
                    <a:p>
                      <a:r>
                        <a:rPr lang="en-GB" sz="1400"/>
                        <a:t>Evaluation </a:t>
                      </a:r>
                    </a:p>
                  </a:txBody>
                  <a:tcPr>
                    <a:solidFill>
                      <a:schemeClr val="bg1">
                        <a:lumMod val="85000"/>
                      </a:schemeClr>
                    </a:solidFill>
                  </a:tcPr>
                </a:tc>
                <a:extLst>
                  <a:ext uri="{0D108BD9-81ED-4DB2-BD59-A6C34878D82A}">
                    <a16:rowId xmlns:a16="http://schemas.microsoft.com/office/drawing/2014/main" val="592137152"/>
                  </a:ext>
                </a:extLst>
              </a:tr>
            </a:tbl>
          </a:graphicData>
        </a:graphic>
      </p:graphicFrame>
      <p:pic>
        <p:nvPicPr>
          <p:cNvPr id="47" name="Graphic 46" descr="Head with gears">
            <a:extLst>
              <a:ext uri="{FF2B5EF4-FFF2-40B4-BE49-F238E27FC236}">
                <a16:creationId xmlns:a16="http://schemas.microsoft.com/office/drawing/2014/main" id="{88FF5273-AF38-48C8-9FD5-45A6B7DAF0DA}"/>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1189660" y="10320684"/>
            <a:ext cx="1385125" cy="1385125"/>
          </a:xfrm>
          <a:prstGeom prst="rect">
            <a:avLst/>
          </a:prstGeom>
        </p:spPr>
      </p:pic>
      <p:pic>
        <p:nvPicPr>
          <p:cNvPr id="41" name="Graphic 40" descr="Sign Language">
            <a:extLst>
              <a:ext uri="{FF2B5EF4-FFF2-40B4-BE49-F238E27FC236}">
                <a16:creationId xmlns:a16="http://schemas.microsoft.com/office/drawing/2014/main" id="{54D1A562-0D49-434D-A30E-9978464D0603}"/>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rot="20080906">
            <a:off x="3876357" y="8450581"/>
            <a:ext cx="1500915" cy="1500915"/>
          </a:xfrm>
          <a:prstGeom prst="rect">
            <a:avLst/>
          </a:prstGeom>
        </p:spPr>
      </p:pic>
      <p:pic>
        <p:nvPicPr>
          <p:cNvPr id="43" name="Graphic 42" descr="Eye">
            <a:extLst>
              <a:ext uri="{FF2B5EF4-FFF2-40B4-BE49-F238E27FC236}">
                <a16:creationId xmlns:a16="http://schemas.microsoft.com/office/drawing/2014/main" id="{25D2D1AB-A971-4CEC-90DB-2AEEE6F922E4}"/>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6637799" y="10188345"/>
            <a:ext cx="1649801" cy="1649801"/>
          </a:xfrm>
          <a:prstGeom prst="rect">
            <a:avLst/>
          </a:prstGeom>
        </p:spPr>
      </p:pic>
      <p:pic>
        <p:nvPicPr>
          <p:cNvPr id="45" name="Graphic 44" descr="Puzzle pieces">
            <a:extLst>
              <a:ext uri="{FF2B5EF4-FFF2-40B4-BE49-F238E27FC236}">
                <a16:creationId xmlns:a16="http://schemas.microsoft.com/office/drawing/2014/main" id="{80E75684-27AD-4447-807C-03645CD920E5}"/>
              </a:ext>
            </a:extLst>
          </p:cNvPr>
          <p:cNvPicPr>
            <a:picLocks noChangeAspect="1"/>
          </p:cNvPicPr>
          <p:nvPr/>
        </p:nvPicPr>
        <p:blipFill>
          <a:blip r:embed="rId18">
            <a:extLst>
              <a:ext uri="{28A0092B-C50C-407E-A947-70E740481C1C}">
                <a14:useLocalDpi xmlns:a14="http://schemas.microsoft.com/office/drawing/2010/main" val="0"/>
              </a:ext>
              <a:ext uri="{96DAC541-7B7A-43D3-8B79-37D633B846F1}">
                <asvg:svgBlip xmlns:asvg="http://schemas.microsoft.com/office/drawing/2016/SVG/main" r:embed="rId19"/>
              </a:ext>
            </a:extLst>
          </a:blip>
          <a:stretch>
            <a:fillRect/>
          </a:stretch>
        </p:blipFill>
        <p:spPr>
          <a:xfrm>
            <a:off x="9369485" y="9227077"/>
            <a:ext cx="1946529" cy="1946529"/>
          </a:xfrm>
          <a:prstGeom prst="rect">
            <a:avLst/>
          </a:prstGeom>
        </p:spPr>
      </p:pic>
      <p:sp>
        <p:nvSpPr>
          <p:cNvPr id="4" name="TextBox 3">
            <a:extLst>
              <a:ext uri="{FF2B5EF4-FFF2-40B4-BE49-F238E27FC236}">
                <a16:creationId xmlns:a16="http://schemas.microsoft.com/office/drawing/2014/main" id="{960B9CEE-3671-9F90-FD3A-D19E874369B2}"/>
              </a:ext>
            </a:extLst>
          </p:cNvPr>
          <p:cNvSpPr txBox="1"/>
          <p:nvPr/>
        </p:nvSpPr>
        <p:spPr>
          <a:xfrm>
            <a:off x="2000092" y="15326303"/>
            <a:ext cx="1746952" cy="830997"/>
          </a:xfrm>
          <a:prstGeom prst="rect">
            <a:avLst/>
          </a:prstGeom>
          <a:noFill/>
        </p:spPr>
        <p:txBody>
          <a:bodyPr wrap="square" rtlCol="0">
            <a:spAutoFit/>
          </a:bodyPr>
          <a:lstStyle/>
          <a:p>
            <a:r>
              <a:rPr lang="en-GB" sz="1200" dirty="0">
                <a:latin typeface="Arial Nova" panose="020B0504020202020204" pitchFamily="34" charset="0"/>
              </a:rPr>
              <a:t>#FineArt</a:t>
            </a:r>
          </a:p>
          <a:p>
            <a:r>
              <a:rPr lang="en-GB" sz="1200" dirty="0">
                <a:latin typeface="Arial Nova" panose="020B0504020202020204" pitchFamily="34" charset="0"/>
              </a:rPr>
              <a:t>#TextileDesign</a:t>
            </a:r>
          </a:p>
          <a:p>
            <a:r>
              <a:rPr lang="en-GB" sz="1200" dirty="0">
                <a:latin typeface="Arial Nova" panose="020B0504020202020204" pitchFamily="34" charset="0"/>
              </a:rPr>
              <a:t>#3DDesign</a:t>
            </a:r>
          </a:p>
          <a:p>
            <a:r>
              <a:rPr lang="en-GB" sz="1200" dirty="0">
                <a:latin typeface="Arial Nova" panose="020B0504020202020204" pitchFamily="34" charset="0"/>
              </a:rPr>
              <a:t>#Hospitality&amp;Catering</a:t>
            </a:r>
          </a:p>
        </p:txBody>
      </p:sp>
    </p:spTree>
    <p:extLst>
      <p:ext uri="{BB962C8B-B14F-4D97-AF65-F5344CB8AC3E}">
        <p14:creationId xmlns:p14="http://schemas.microsoft.com/office/powerpoint/2010/main" val="39198052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9943BB2C-229E-4D77-A9B2-D3AECDC9BC61}"/>
              </a:ext>
            </a:extLst>
          </p:cNvPr>
          <p:cNvSpPr/>
          <p:nvPr/>
        </p:nvSpPr>
        <p:spPr>
          <a:xfrm>
            <a:off x="408562" y="350201"/>
            <a:ext cx="11342451" cy="14923063"/>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450717" y="380321"/>
            <a:ext cx="11342451" cy="15166502"/>
          </a:xfrm>
        </p:spPr>
        <p:txBody>
          <a:bodyPr>
            <a:normAutofit/>
          </a:bodyPr>
          <a:lstStyle/>
          <a:p>
            <a:pPr marL="0" indent="0" algn="ctr">
              <a:buNone/>
            </a:pPr>
            <a:r>
              <a:rPr lang="en-GB" sz="2000">
                <a:latin typeface="Impact" panose="020B0806030902050204" pitchFamily="34" charset="0"/>
              </a:rPr>
              <a:t>Externally Set Task: Scheme of Learning </a:t>
            </a:r>
          </a:p>
        </p:txBody>
      </p:sp>
      <p:sp>
        <p:nvSpPr>
          <p:cNvPr id="6" name="TextBox 5">
            <a:extLst>
              <a:ext uri="{FF2B5EF4-FFF2-40B4-BE49-F238E27FC236}">
                <a16:creationId xmlns:a16="http://schemas.microsoft.com/office/drawing/2014/main" id="{100D8A88-E9F7-433E-890B-C37DCFEE1EC1}"/>
              </a:ext>
            </a:extLst>
          </p:cNvPr>
          <p:cNvSpPr txBox="1"/>
          <p:nvPr/>
        </p:nvSpPr>
        <p:spPr>
          <a:xfrm>
            <a:off x="-299148" y="15367405"/>
            <a:ext cx="2448964" cy="748795"/>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Navigating ADT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black"/>
                </a:solidFill>
                <a:effectLst/>
                <a:uLnTx/>
                <a:uFillTx/>
                <a:latin typeface="Impact" panose="020B0806030902050204" pitchFamily="34" charset="0"/>
                <a:ea typeface="+mn-ea"/>
                <a:cs typeface="+mn-cs"/>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3"/>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4"/>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5"/>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6"/>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7"/>
          <a:srcRect t="16701" b="12155"/>
          <a:stretch/>
        </p:blipFill>
        <p:spPr>
          <a:xfrm rot="5400000">
            <a:off x="7304876" y="2664952"/>
            <a:ext cx="7519735" cy="2254512"/>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8">
            <a:clrChange>
              <a:clrFrom>
                <a:srgbClr val="FFFFFF"/>
              </a:clrFrom>
              <a:clrTo>
                <a:srgbClr val="FFFFFF">
                  <a:alpha val="0"/>
                </a:srgbClr>
              </a:clrTo>
            </a:clrChange>
          </a:blip>
          <a:srcRect b="9167"/>
          <a:stretch/>
        </p:blipFill>
        <p:spPr>
          <a:xfrm>
            <a:off x="11064743" y="709177"/>
            <a:ext cx="707095" cy="621065"/>
          </a:xfrm>
          <a:prstGeom prst="rect">
            <a:avLst/>
          </a:prstGeom>
        </p:spPr>
      </p:pic>
      <p:pic>
        <p:nvPicPr>
          <p:cNvPr id="22" name="Picture 21">
            <a:extLst>
              <a:ext uri="{FF2B5EF4-FFF2-40B4-BE49-F238E27FC236}">
                <a16:creationId xmlns:a16="http://schemas.microsoft.com/office/drawing/2014/main" id="{CB729412-91D3-4745-8116-A56E12BD3D42}"/>
              </a:ext>
            </a:extLst>
          </p:cNvPr>
          <p:cNvPicPr>
            <a:picLocks noChangeAspect="1"/>
          </p:cNvPicPr>
          <p:nvPr/>
        </p:nvPicPr>
        <p:blipFill rotWithShape="1">
          <a:blip r:embed="rId7"/>
          <a:srcRect t="16701" b="12155"/>
          <a:stretch/>
        </p:blipFill>
        <p:spPr>
          <a:xfrm rot="16200000" flipV="1">
            <a:off x="7188828" y="10279850"/>
            <a:ext cx="7751833" cy="2254511"/>
          </a:xfrm>
          <a:prstGeom prst="rect">
            <a:avLst/>
          </a:prstGeom>
        </p:spPr>
      </p:pic>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1061112" y="13798387"/>
            <a:ext cx="831764" cy="730566"/>
          </a:xfrm>
          <a:prstGeom prst="rect">
            <a:avLst/>
          </a:prstGeom>
        </p:spPr>
      </p:pic>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11160820" y="6626632"/>
            <a:ext cx="831764" cy="730566"/>
          </a:xfrm>
          <a:prstGeom prst="rect">
            <a:avLst/>
          </a:prstGeom>
        </p:spPr>
      </p:pic>
      <p:graphicFrame>
        <p:nvGraphicFramePr>
          <p:cNvPr id="23" name="Table 22">
            <a:extLst>
              <a:ext uri="{FF2B5EF4-FFF2-40B4-BE49-F238E27FC236}">
                <a16:creationId xmlns:a16="http://schemas.microsoft.com/office/drawing/2014/main" id="{65A7A424-D2F0-49AE-8DD5-A5A1D30A5AA1}"/>
              </a:ext>
            </a:extLst>
          </p:cNvPr>
          <p:cNvGraphicFramePr>
            <a:graphicFrameLocks noGrp="1"/>
          </p:cNvGraphicFramePr>
          <p:nvPr/>
        </p:nvGraphicFramePr>
        <p:xfrm>
          <a:off x="698529" y="846682"/>
          <a:ext cx="10344884" cy="14204246"/>
        </p:xfrm>
        <a:graphic>
          <a:graphicData uri="http://schemas.openxmlformats.org/drawingml/2006/table">
            <a:tbl>
              <a:tblPr firstRow="1" bandRow="1">
                <a:tableStyleId>{5940675A-B579-460E-94D1-54222C63F5DA}</a:tableStyleId>
              </a:tblPr>
              <a:tblGrid>
                <a:gridCol w="2586221">
                  <a:extLst>
                    <a:ext uri="{9D8B030D-6E8A-4147-A177-3AD203B41FA5}">
                      <a16:colId xmlns:a16="http://schemas.microsoft.com/office/drawing/2014/main" val="860903560"/>
                    </a:ext>
                  </a:extLst>
                </a:gridCol>
                <a:gridCol w="2586221">
                  <a:extLst>
                    <a:ext uri="{9D8B030D-6E8A-4147-A177-3AD203B41FA5}">
                      <a16:colId xmlns:a16="http://schemas.microsoft.com/office/drawing/2014/main" val="966298568"/>
                    </a:ext>
                  </a:extLst>
                </a:gridCol>
                <a:gridCol w="2586221">
                  <a:extLst>
                    <a:ext uri="{9D8B030D-6E8A-4147-A177-3AD203B41FA5}">
                      <a16:colId xmlns:a16="http://schemas.microsoft.com/office/drawing/2014/main" val="3462729128"/>
                    </a:ext>
                  </a:extLst>
                </a:gridCol>
                <a:gridCol w="2586221">
                  <a:extLst>
                    <a:ext uri="{9D8B030D-6E8A-4147-A177-3AD203B41FA5}">
                      <a16:colId xmlns:a16="http://schemas.microsoft.com/office/drawing/2014/main" val="3955469802"/>
                    </a:ext>
                  </a:extLst>
                </a:gridCol>
              </a:tblGrid>
              <a:tr h="388452">
                <a:tc>
                  <a:txBody>
                    <a:bodyPr/>
                    <a:lstStyle/>
                    <a:p>
                      <a:r>
                        <a:rPr lang="en-GB" sz="1600" b="1"/>
                        <a:t>AO1 – Develop </a:t>
                      </a:r>
                    </a:p>
                  </a:txBody>
                  <a:tcPr>
                    <a:solidFill>
                      <a:schemeClr val="bg1">
                        <a:lumMod val="65000"/>
                      </a:schemeClr>
                    </a:solidFill>
                  </a:tcPr>
                </a:tc>
                <a:tc>
                  <a:txBody>
                    <a:bodyPr/>
                    <a:lstStyle/>
                    <a:p>
                      <a:r>
                        <a:rPr lang="en-GB" sz="1600" b="1"/>
                        <a:t>AO2 – Refine</a:t>
                      </a:r>
                    </a:p>
                  </a:txBody>
                  <a:tcPr>
                    <a:solidFill>
                      <a:schemeClr val="bg1">
                        <a:lumMod val="65000"/>
                      </a:schemeClr>
                    </a:solidFill>
                  </a:tcPr>
                </a:tc>
                <a:tc>
                  <a:txBody>
                    <a:bodyPr/>
                    <a:lstStyle/>
                    <a:p>
                      <a:r>
                        <a:rPr lang="en-GB" sz="1600" b="1"/>
                        <a:t>AO3 – Record </a:t>
                      </a:r>
                    </a:p>
                  </a:txBody>
                  <a:tcPr>
                    <a:solidFill>
                      <a:schemeClr val="bg1">
                        <a:lumMod val="65000"/>
                      </a:schemeClr>
                    </a:solidFill>
                  </a:tcPr>
                </a:tc>
                <a:tc>
                  <a:txBody>
                    <a:bodyPr/>
                    <a:lstStyle/>
                    <a:p>
                      <a:r>
                        <a:rPr lang="en-GB" sz="1600" b="1"/>
                        <a:t>AO4 – Present </a:t>
                      </a:r>
                    </a:p>
                  </a:txBody>
                  <a:tcPr>
                    <a:solidFill>
                      <a:schemeClr val="bg1">
                        <a:lumMod val="65000"/>
                      </a:schemeClr>
                    </a:solidFill>
                  </a:tcPr>
                </a:tc>
                <a:extLst>
                  <a:ext uri="{0D108BD9-81ED-4DB2-BD59-A6C34878D82A}">
                    <a16:rowId xmlns:a16="http://schemas.microsoft.com/office/drawing/2014/main" val="2939849063"/>
                  </a:ext>
                </a:extLst>
              </a:tr>
              <a:tr h="372216">
                <a:tc gridSpan="4">
                  <a:txBody>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a:ln>
                            <a:noFill/>
                          </a:ln>
                          <a:solidFill>
                            <a:prstClr val="black"/>
                          </a:solidFill>
                          <a:effectLst/>
                          <a:uLnTx/>
                          <a:uFillTx/>
                          <a:latin typeface="+mn-lt"/>
                          <a:ea typeface="+mn-ea"/>
                          <a:cs typeface="+mn-cs"/>
                        </a:rPr>
                        <a:t>Minimum expectations below – Themes and journey are independently chosen and often include additional / variations</a:t>
                      </a:r>
                    </a:p>
                  </a:txBody>
                  <a:tcPr>
                    <a:solidFill>
                      <a:schemeClr val="bg1">
                        <a:lumMod val="95000"/>
                      </a:schemeClr>
                    </a:solidFill>
                  </a:tcPr>
                </a:tc>
                <a:tc hMerge="1">
                  <a:txBody>
                    <a:bodyPr/>
                    <a:lstStyle/>
                    <a:p>
                      <a:endParaRPr lang="en-GB" sz="1600"/>
                    </a:p>
                  </a:txBody>
                  <a:tcPr>
                    <a:solidFill>
                      <a:schemeClr val="bg1"/>
                    </a:solidFill>
                  </a:tcPr>
                </a:tc>
                <a:tc hMerge="1">
                  <a:txBody>
                    <a:bodyPr/>
                    <a:lstStyle/>
                    <a:p>
                      <a:endParaRPr lang="en-GB" sz="1600"/>
                    </a:p>
                  </a:txBody>
                  <a:tcPr>
                    <a:solidFill>
                      <a:schemeClr val="bg1"/>
                    </a:solidFill>
                  </a:tcPr>
                </a:tc>
                <a:tc hMerge="1">
                  <a:txBody>
                    <a:bodyPr/>
                    <a:lstStyle/>
                    <a:p>
                      <a:endParaRPr lang="en-GB" sz="1600"/>
                    </a:p>
                  </a:txBody>
                  <a:tcPr>
                    <a:solidFill>
                      <a:schemeClr val="bg1"/>
                    </a:solidFill>
                  </a:tcPr>
                </a:tc>
                <a:extLst>
                  <a:ext uri="{0D108BD9-81ED-4DB2-BD59-A6C34878D82A}">
                    <a16:rowId xmlns:a16="http://schemas.microsoft.com/office/drawing/2014/main" val="68643681"/>
                  </a:ext>
                </a:extLst>
              </a:tr>
              <a:tr h="1008403">
                <a:tc>
                  <a:txBody>
                    <a:bodyPr/>
                    <a:lstStyle/>
                    <a:p>
                      <a:r>
                        <a:rPr lang="en-GB" sz="1150" b="1"/>
                        <a:t>Mind-Map </a:t>
                      </a:r>
                    </a:p>
                    <a:p>
                      <a:r>
                        <a:rPr lang="en-GB" sz="1150"/>
                        <a:t>Written / doodles A3 map of chosen theme using exam themes from OCR – consider how this could be interpreted / what is the focus?</a:t>
                      </a:r>
                    </a:p>
                  </a:txBody>
                  <a:tcPr>
                    <a:solidFill>
                      <a:schemeClr val="bg1">
                        <a:lumMod val="85000"/>
                      </a:schemeClr>
                    </a:solidFill>
                  </a:tcPr>
                </a:tc>
                <a:tc rowSpan="8">
                  <a:txBody>
                    <a:bodyPr/>
                    <a:lstStyle/>
                    <a:p>
                      <a:endParaRPr lang="en-GB" sz="1150"/>
                    </a:p>
                  </a:txBody>
                  <a:tcPr>
                    <a:solidFill>
                      <a:schemeClr val="bg1"/>
                    </a:solidFill>
                  </a:tcPr>
                </a:tc>
                <a:tc rowSpan="5">
                  <a:txBody>
                    <a:bodyPr/>
                    <a:lstStyle/>
                    <a:p>
                      <a:endParaRPr lang="en-GB" sz="1150"/>
                    </a:p>
                  </a:txBody>
                  <a:tcPr>
                    <a:solidFill>
                      <a:schemeClr val="bg1"/>
                    </a:solidFill>
                  </a:tcPr>
                </a:tc>
                <a:tc rowSpan="15">
                  <a:txBody>
                    <a:bodyPr/>
                    <a:lstStyle/>
                    <a:p>
                      <a:endParaRPr lang="en-GB" sz="1150"/>
                    </a:p>
                  </a:txBody>
                  <a:tcPr>
                    <a:solidFill>
                      <a:schemeClr val="bg1"/>
                    </a:solidFill>
                  </a:tcPr>
                </a:tc>
                <a:extLst>
                  <a:ext uri="{0D108BD9-81ED-4DB2-BD59-A6C34878D82A}">
                    <a16:rowId xmlns:a16="http://schemas.microsoft.com/office/drawing/2014/main" val="1043870497"/>
                  </a:ext>
                </a:extLst>
              </a:tr>
              <a:tr h="1373651">
                <a:tc>
                  <a:txBody>
                    <a:bodyPr/>
                    <a:lstStyle/>
                    <a:p>
                      <a:r>
                        <a:rPr lang="en-GB" sz="1150" b="1"/>
                        <a:t>Mood-Board </a:t>
                      </a:r>
                    </a:p>
                    <a:p>
                      <a:r>
                        <a:rPr lang="en-GB" sz="1150"/>
                        <a:t>Secondary source A3 visual map of chosen theme using exam themes from OCR – consider how this could be interpreted / what is the focus? Also add  fabric and paint swatches / keywords</a:t>
                      </a:r>
                    </a:p>
                  </a:txBody>
                  <a:tcPr>
                    <a:solidFill>
                      <a:schemeClr val="bg1">
                        <a:lumMod val="85000"/>
                      </a:schemeClr>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701246790"/>
                  </a:ext>
                </a:extLst>
              </a:tr>
              <a:tr h="825779">
                <a:tc>
                  <a:txBody>
                    <a:bodyPr/>
                    <a:lstStyle/>
                    <a:p>
                      <a:r>
                        <a:rPr lang="en-GB" sz="1150" b="1"/>
                        <a:t>Primary Sources</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150"/>
                        <a:t>Collection of photographs representing refined angle through project  - personal thread</a:t>
                      </a:r>
                    </a:p>
                  </a:txBody>
                  <a:tcPr>
                    <a:solidFill>
                      <a:schemeClr val="bg1">
                        <a:lumMod val="85000"/>
                      </a:schemeClr>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918417443"/>
                  </a:ext>
                </a:extLst>
              </a:tr>
              <a:tr h="1191027">
                <a:tc>
                  <a:txBody>
                    <a:bodyPr/>
                    <a:lstStyle/>
                    <a:p>
                      <a:r>
                        <a:rPr lang="en-GB" sz="1150" b="1"/>
                        <a:t>Artist Analysis and Research</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150"/>
                        <a:t>A3 page including space for artist study / images /</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150"/>
                        <a:t>fact-file / description / opinion and  theme links / analysis (focus here – worth most marks)</a:t>
                      </a:r>
                    </a:p>
                  </a:txBody>
                  <a:tcPr>
                    <a:solidFill>
                      <a:schemeClr val="bg1">
                        <a:lumMod val="85000"/>
                      </a:schemeClr>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907884241"/>
                  </a:ext>
                </a:extLst>
              </a:tr>
              <a:tr h="284782">
                <a:tc rowSpan="13">
                  <a:txBody>
                    <a:bodyPr/>
                    <a:lstStyle/>
                    <a:p>
                      <a:endParaRPr lang="en-GB" sz="1150"/>
                    </a:p>
                  </a:txBody>
                  <a:tcPr>
                    <a:solidFill>
                      <a:schemeClr val="bg1"/>
                    </a:solidFill>
                  </a:tcPr>
                </a:tc>
                <a:tc vMerge="1">
                  <a:txBody>
                    <a:bodyPr/>
                    <a:lstStyle/>
                    <a:p>
                      <a:endParaRPr lang="en-GB"/>
                    </a:p>
                  </a:txBody>
                  <a:tcPr/>
                </a:tc>
                <a:tc vMerge="1">
                  <a:txBody>
                    <a:bodyPr/>
                    <a:lstStyle/>
                    <a:p>
                      <a:endParaRPr lang="en-GB" sz="1400"/>
                    </a:p>
                  </a:txBody>
                  <a:tcPr>
                    <a:solidFill>
                      <a:schemeClr val="bg1"/>
                    </a:solidFill>
                  </a:tcPr>
                </a:tc>
                <a:tc vMerge="1">
                  <a:txBody>
                    <a:bodyPr/>
                    <a:lstStyle/>
                    <a:p>
                      <a:endParaRPr lang="en-GB"/>
                    </a:p>
                  </a:txBody>
                  <a:tcPr/>
                </a:tc>
                <a:extLst>
                  <a:ext uri="{0D108BD9-81ED-4DB2-BD59-A6C34878D82A}">
                    <a16:rowId xmlns:a16="http://schemas.microsoft.com/office/drawing/2014/main" val="435780199"/>
                  </a:ext>
                </a:extLst>
              </a:tr>
              <a:tr h="825779">
                <a:tc vMerge="1">
                  <a:txBody>
                    <a:bodyPr/>
                    <a:lstStyle/>
                    <a:p>
                      <a:endParaRPr lang="en-GB" sz="1400"/>
                    </a:p>
                  </a:txBody>
                  <a:tcPr>
                    <a:solidFill>
                      <a:schemeClr val="bg1"/>
                    </a:solidFill>
                  </a:tcPr>
                </a:tc>
                <a:tc vMerge="1">
                  <a:txBody>
                    <a:bodyPr/>
                    <a:lstStyle/>
                    <a:p>
                      <a:endParaRPr lang="en-GB" sz="16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150" b="1"/>
                        <a:t>Artist Copy</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150"/>
                        <a:t>Visual copy of chosen artists work / full or crop. Media and focus of pupil choosing</a:t>
                      </a:r>
                    </a:p>
                  </a:txBody>
                  <a:tcPr>
                    <a:solidFill>
                      <a:schemeClr val="bg1">
                        <a:lumMod val="85000"/>
                      </a:schemeClr>
                    </a:solidFill>
                  </a:tcPr>
                </a:tc>
                <a:tc vMerge="1">
                  <a:txBody>
                    <a:bodyPr/>
                    <a:lstStyle/>
                    <a:p>
                      <a:endParaRPr lang="en-GB" sz="1600"/>
                    </a:p>
                  </a:txBody>
                  <a:tcPr>
                    <a:solidFill>
                      <a:schemeClr val="bg1"/>
                    </a:solidFill>
                  </a:tcPr>
                </a:tc>
                <a:extLst>
                  <a:ext uri="{0D108BD9-81ED-4DB2-BD59-A6C34878D82A}">
                    <a16:rowId xmlns:a16="http://schemas.microsoft.com/office/drawing/2014/main" val="1390075441"/>
                  </a:ext>
                </a:extLst>
              </a:tr>
              <a:tr h="825779">
                <a:tc vMerge="1">
                  <a:txBody>
                    <a:bodyPr/>
                    <a:lstStyle/>
                    <a:p>
                      <a:endParaRPr lang="en-GB" sz="1600"/>
                    </a:p>
                  </a:txBody>
                  <a:tcPr>
                    <a:solidFill>
                      <a:schemeClr val="bg1"/>
                    </a:solidFill>
                  </a:tcPr>
                </a:tc>
                <a:tc vMerge="1">
                  <a:txBody>
                    <a:bodyPr/>
                    <a:lstStyle/>
                    <a:p>
                      <a:endParaRPr lang="en-GB" sz="16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150" b="1"/>
                        <a:t>Observational Study 1 </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150"/>
                        <a:t>Visual study of chosen item which represents personal independent angle in theme - media of pupil choosing</a:t>
                      </a:r>
                    </a:p>
                  </a:txBody>
                  <a:tcPr>
                    <a:solidFill>
                      <a:schemeClr val="bg1">
                        <a:lumMod val="85000"/>
                      </a:schemeClr>
                    </a:solidFill>
                  </a:tcPr>
                </a:tc>
                <a:tc vMerge="1">
                  <a:txBody>
                    <a:bodyPr/>
                    <a:lstStyle/>
                    <a:p>
                      <a:endParaRPr lang="en-GB" sz="1600"/>
                    </a:p>
                  </a:txBody>
                  <a:tcPr>
                    <a:solidFill>
                      <a:schemeClr val="bg1"/>
                    </a:solidFill>
                  </a:tcPr>
                </a:tc>
                <a:extLst>
                  <a:ext uri="{0D108BD9-81ED-4DB2-BD59-A6C34878D82A}">
                    <a16:rowId xmlns:a16="http://schemas.microsoft.com/office/drawing/2014/main" val="2127122663"/>
                  </a:ext>
                </a:extLst>
              </a:tr>
              <a:tr h="825779">
                <a:tc vMerge="1">
                  <a:txBody>
                    <a:bodyPr/>
                    <a:lstStyle/>
                    <a:p>
                      <a:endParaRPr lang="en-GB" sz="1600"/>
                    </a:p>
                  </a:txBody>
                  <a:tcPr>
                    <a:solidFill>
                      <a:schemeClr val="bg1"/>
                    </a:solidFill>
                  </a:tcPr>
                </a:tc>
                <a:tc vMerge="1">
                  <a:txBody>
                    <a:bodyPr/>
                    <a:lstStyle/>
                    <a:p>
                      <a:endParaRPr lang="en-GB" sz="16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150" b="1"/>
                        <a:t>Observational Study 2</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150"/>
                        <a:t>Visual study of chosen item which represents personal independent angle in theme - media of pupil choosing</a:t>
                      </a:r>
                    </a:p>
                  </a:txBody>
                  <a:tcPr>
                    <a:solidFill>
                      <a:schemeClr val="bg1">
                        <a:lumMod val="85000"/>
                      </a:schemeClr>
                    </a:solidFill>
                  </a:tcPr>
                </a:tc>
                <a:tc vMerge="1">
                  <a:txBody>
                    <a:bodyPr/>
                    <a:lstStyle/>
                    <a:p>
                      <a:endParaRPr lang="en-GB" sz="1600"/>
                    </a:p>
                  </a:txBody>
                  <a:tcPr>
                    <a:solidFill>
                      <a:schemeClr val="bg1"/>
                    </a:solidFill>
                  </a:tcPr>
                </a:tc>
                <a:extLst>
                  <a:ext uri="{0D108BD9-81ED-4DB2-BD59-A6C34878D82A}">
                    <a16:rowId xmlns:a16="http://schemas.microsoft.com/office/drawing/2014/main" val="3599240034"/>
                  </a:ext>
                </a:extLst>
              </a:tr>
              <a:tr h="825779">
                <a:tc vMerge="1">
                  <a:txBody>
                    <a:bodyPr/>
                    <a:lstStyle/>
                    <a:p>
                      <a:endParaRPr lang="en-GB" sz="1600"/>
                    </a:p>
                  </a:txBody>
                  <a:tcPr>
                    <a:solidFill>
                      <a:schemeClr val="bg1"/>
                    </a:solidFill>
                  </a:tcPr>
                </a:tc>
                <a:tc>
                  <a:txBody>
                    <a:bodyPr/>
                    <a:lstStyle/>
                    <a:p>
                      <a:r>
                        <a:rPr lang="en-GB" sz="1150" b="1"/>
                        <a:t>Sample 1</a:t>
                      </a:r>
                    </a:p>
                    <a:p>
                      <a:r>
                        <a:rPr lang="en-GB" sz="1150"/>
                        <a:t>Trials of media / techniques / processes with notes of findings – pupil choice reflecting chosen thread through theme </a:t>
                      </a:r>
                    </a:p>
                  </a:txBody>
                  <a:tcPr>
                    <a:solidFill>
                      <a:schemeClr val="bg1">
                        <a:lumMod val="85000"/>
                      </a:schemeClr>
                    </a:solidFill>
                  </a:tcPr>
                </a:tc>
                <a:tc rowSpan="4">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15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1003996856"/>
                  </a:ext>
                </a:extLst>
              </a:tr>
              <a:tr h="825779">
                <a:tc vMerge="1">
                  <a:txBody>
                    <a:bodyPr/>
                    <a:lstStyle/>
                    <a:p>
                      <a:endParaRPr lang="en-GB" sz="16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1150" b="1" i="0" u="none" strike="noStrike" kern="1200" cap="none" spc="0" normalizeH="0" baseline="0" noProof="0">
                          <a:ln>
                            <a:noFill/>
                          </a:ln>
                          <a:solidFill>
                            <a:prstClr val="black"/>
                          </a:solidFill>
                          <a:effectLst/>
                          <a:uLnTx/>
                          <a:uFillTx/>
                          <a:latin typeface="Calibri" panose="020F0502020204030204"/>
                          <a:ea typeface="+mn-ea"/>
                          <a:cs typeface="+mn-cs"/>
                        </a:rPr>
                        <a:t>Sample 2</a:t>
                      </a:r>
                    </a:p>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1150" b="0" i="0" u="none" strike="noStrike" kern="1200" cap="none" spc="0" normalizeH="0" baseline="0" noProof="0">
                          <a:ln>
                            <a:noFill/>
                          </a:ln>
                          <a:solidFill>
                            <a:prstClr val="black"/>
                          </a:solidFill>
                          <a:effectLst/>
                          <a:uLnTx/>
                          <a:uFillTx/>
                          <a:latin typeface="Calibri" panose="020F0502020204030204"/>
                          <a:ea typeface="+mn-ea"/>
                          <a:cs typeface="+mn-cs"/>
                        </a:rPr>
                        <a:t>Trials of media / techniques / processes with notes of findings – pupil choice reflecting chosen thread through theme </a:t>
                      </a:r>
                    </a:p>
                  </a:txBody>
                  <a:tcPr>
                    <a:solidFill>
                      <a:schemeClr val="bg1">
                        <a:lumMod val="85000"/>
                      </a:schemeClr>
                    </a:solidFill>
                  </a:tcPr>
                </a:tc>
                <a:tc vMerge="1">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636847716"/>
                  </a:ext>
                </a:extLst>
              </a:tr>
              <a:tr h="825779">
                <a:tc vMerge="1">
                  <a:txBody>
                    <a:bodyPr/>
                    <a:lstStyle/>
                    <a:p>
                      <a:endParaRPr lang="en-GB" sz="16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1150" b="1" i="0" u="none" strike="noStrike" kern="1200" cap="none" spc="0" normalizeH="0" baseline="0" noProof="0">
                          <a:ln>
                            <a:noFill/>
                          </a:ln>
                          <a:solidFill>
                            <a:prstClr val="black"/>
                          </a:solidFill>
                          <a:effectLst/>
                          <a:uLnTx/>
                          <a:uFillTx/>
                          <a:latin typeface="Calibri" panose="020F0502020204030204"/>
                          <a:ea typeface="+mn-ea"/>
                          <a:cs typeface="+mn-cs"/>
                        </a:rPr>
                        <a:t>Sample 3</a:t>
                      </a:r>
                    </a:p>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1150" b="0" i="0" u="none" strike="noStrike" kern="1200" cap="none" spc="0" normalizeH="0" baseline="0" noProof="0">
                          <a:ln>
                            <a:noFill/>
                          </a:ln>
                          <a:solidFill>
                            <a:prstClr val="black"/>
                          </a:solidFill>
                          <a:effectLst/>
                          <a:uLnTx/>
                          <a:uFillTx/>
                          <a:latin typeface="Calibri" panose="020F0502020204030204"/>
                          <a:ea typeface="+mn-ea"/>
                          <a:cs typeface="+mn-cs"/>
                        </a:rPr>
                        <a:t>Trials of media / techniques / processes with notes of findings – pupil choice reflecting chosen thread through theme </a:t>
                      </a:r>
                    </a:p>
                  </a:txBody>
                  <a:tcPr>
                    <a:solidFill>
                      <a:schemeClr val="bg1">
                        <a:lumMod val="85000"/>
                      </a:schemeClr>
                    </a:solidFill>
                  </a:tcPr>
                </a:tc>
                <a:tc vMerge="1">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3713378769"/>
                  </a:ext>
                </a:extLst>
              </a:tr>
              <a:tr h="825779">
                <a:tc vMerge="1">
                  <a:txBody>
                    <a:bodyPr/>
                    <a:lstStyle/>
                    <a:p>
                      <a:endParaRPr lang="en-GB" sz="16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1150" b="1" i="0" u="none" strike="noStrike" kern="1200" cap="none" spc="0" normalizeH="0" baseline="0" noProof="0">
                          <a:ln>
                            <a:noFill/>
                          </a:ln>
                          <a:solidFill>
                            <a:prstClr val="black"/>
                          </a:solidFill>
                          <a:effectLst/>
                          <a:uLnTx/>
                          <a:uFillTx/>
                          <a:latin typeface="Calibri" panose="020F0502020204030204"/>
                          <a:ea typeface="+mn-ea"/>
                          <a:cs typeface="+mn-cs"/>
                        </a:rPr>
                        <a:t>Sample 4</a:t>
                      </a:r>
                    </a:p>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1150" b="0" i="0" u="none" strike="noStrike" kern="1200" cap="none" spc="0" normalizeH="0" baseline="0" noProof="0">
                          <a:ln>
                            <a:noFill/>
                          </a:ln>
                          <a:solidFill>
                            <a:prstClr val="black"/>
                          </a:solidFill>
                          <a:effectLst/>
                          <a:uLnTx/>
                          <a:uFillTx/>
                          <a:latin typeface="Calibri" panose="020F0502020204030204"/>
                          <a:ea typeface="+mn-ea"/>
                          <a:cs typeface="+mn-cs"/>
                        </a:rPr>
                        <a:t>Trials of media / techniques / processes with notes of findings – pupil choice reflecting chosen thread through theme </a:t>
                      </a:r>
                    </a:p>
                  </a:txBody>
                  <a:tcPr>
                    <a:solidFill>
                      <a:schemeClr val="bg1">
                        <a:lumMod val="85000"/>
                      </a:schemeClr>
                    </a:solidFill>
                  </a:tcPr>
                </a:tc>
                <a:tc vMerge="1">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2350021218"/>
                  </a:ext>
                </a:extLst>
              </a:tr>
              <a:tr h="825779">
                <a:tc vMerge="1">
                  <a:txBody>
                    <a:bodyPr/>
                    <a:lstStyle/>
                    <a:p>
                      <a:endParaRPr lang="en-GB" sz="1600"/>
                    </a:p>
                  </a:txBody>
                  <a:tcPr>
                    <a:solidFill>
                      <a:schemeClr val="bg1"/>
                    </a:solidFill>
                  </a:tcPr>
                </a:tc>
                <a:tc>
                  <a:txBody>
                    <a:bodyPr/>
                    <a:lstStyle/>
                    <a:p>
                      <a:endParaRPr lang="en-GB" sz="115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150" b="1"/>
                        <a:t>Annotation of AO2 and AO3</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150"/>
                        <a:t>Notes reflecting learning / links / thoughts on each relevant independent page  </a:t>
                      </a:r>
                    </a:p>
                  </a:txBody>
                  <a:tcPr>
                    <a:solidFill>
                      <a:schemeClr val="bg1">
                        <a:lumMod val="85000"/>
                      </a:schemeClr>
                    </a:solidFill>
                  </a:tcPr>
                </a:tc>
                <a:tc vMerge="1">
                  <a:txBody>
                    <a:bodyPr/>
                    <a:lstStyle/>
                    <a:p>
                      <a:endParaRPr lang="en-GB" sz="1600"/>
                    </a:p>
                  </a:txBody>
                  <a:tcPr>
                    <a:solidFill>
                      <a:schemeClr val="bg1"/>
                    </a:solidFill>
                  </a:tcPr>
                </a:tc>
                <a:extLst>
                  <a:ext uri="{0D108BD9-81ED-4DB2-BD59-A6C34878D82A}">
                    <a16:rowId xmlns:a16="http://schemas.microsoft.com/office/drawing/2014/main" val="691181191"/>
                  </a:ext>
                </a:extLst>
              </a:tr>
              <a:tr h="643155">
                <a:tc vMerge="1">
                  <a:txBody>
                    <a:bodyPr/>
                    <a:lstStyle/>
                    <a:p>
                      <a:endParaRPr lang="en-GB" sz="1600"/>
                    </a:p>
                  </a:txBody>
                  <a:tcPr>
                    <a:solidFill>
                      <a:schemeClr val="bg1"/>
                    </a:solidFill>
                  </a:tcPr>
                </a:tc>
                <a:tc>
                  <a:txBody>
                    <a:bodyPr/>
                    <a:lstStyle/>
                    <a:p>
                      <a:r>
                        <a:rPr lang="en-GB" sz="1150" b="1"/>
                        <a:t>Final Piece Plan </a:t>
                      </a:r>
                    </a:p>
                    <a:p>
                      <a:r>
                        <a:rPr lang="en-GB" sz="1150"/>
                        <a:t>Detailed method / kit list / drawn and labelled plan to aid final outcome </a:t>
                      </a:r>
                    </a:p>
                  </a:txBody>
                  <a:tcPr>
                    <a:solidFill>
                      <a:schemeClr val="bg1">
                        <a:lumMod val="85000"/>
                      </a:schemeClr>
                    </a:solidFill>
                  </a:tcPr>
                </a:tc>
                <a:tc rowSpan="4">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150"/>
                    </a:p>
                  </a:txBody>
                  <a:tcPr>
                    <a:solidFill>
                      <a:schemeClr val="bg1"/>
                    </a:solidFill>
                  </a:tcPr>
                </a:tc>
                <a:tc vMerge="1">
                  <a:txBody>
                    <a:bodyPr/>
                    <a:lstStyle/>
                    <a:p>
                      <a:endParaRPr lang="en-GB" sz="1600"/>
                    </a:p>
                  </a:txBody>
                  <a:tcPr>
                    <a:solidFill>
                      <a:schemeClr val="bg1"/>
                    </a:solidFill>
                  </a:tcPr>
                </a:tc>
                <a:extLst>
                  <a:ext uri="{0D108BD9-81ED-4DB2-BD59-A6C34878D82A}">
                    <a16:rowId xmlns:a16="http://schemas.microsoft.com/office/drawing/2014/main" val="1240497686"/>
                  </a:ext>
                </a:extLst>
              </a:tr>
              <a:tr h="224239">
                <a:tc vMerge="1">
                  <a:txBody>
                    <a:bodyPr/>
                    <a:lstStyle/>
                    <a:p>
                      <a:endParaRPr lang="en-GB"/>
                    </a:p>
                  </a:txBody>
                  <a:tcPr/>
                </a:tc>
                <a:tc rowSpan="3">
                  <a:txBody>
                    <a:bodyPr/>
                    <a:lstStyle/>
                    <a:p>
                      <a:endParaRPr lang="en-GB" sz="1150"/>
                    </a:p>
                  </a:txBody>
                  <a:tcPr>
                    <a:solidFill>
                      <a:schemeClr val="bg1"/>
                    </a:solidFill>
                  </a:tcPr>
                </a:tc>
                <a:tc vMerge="1">
                  <a:txBody>
                    <a:bodyPr/>
                    <a:lstStyle/>
                    <a:p>
                      <a:endParaRPr lang="en-GB"/>
                    </a:p>
                  </a:txBody>
                  <a:tcPr/>
                </a:tc>
                <a:tc vMerge="1">
                  <a:txBody>
                    <a:bodyPr/>
                    <a:lstStyle/>
                    <a:p>
                      <a:endParaRPr lang="en-GB" sz="1000"/>
                    </a:p>
                  </a:txBody>
                  <a:tcPr>
                    <a:solidFill>
                      <a:schemeClr val="bg1"/>
                    </a:solidFill>
                  </a:tcPr>
                </a:tc>
                <a:extLst>
                  <a:ext uri="{0D108BD9-81ED-4DB2-BD59-A6C34878D82A}">
                    <a16:rowId xmlns:a16="http://schemas.microsoft.com/office/drawing/2014/main" val="3878675081"/>
                  </a:ext>
                </a:extLst>
              </a:tr>
              <a:tr h="643155">
                <a:tc vMerge="1">
                  <a:txBody>
                    <a:bodyPr/>
                    <a:lstStyle/>
                    <a:p>
                      <a:endParaRPr lang="en-GB" sz="1600"/>
                    </a:p>
                  </a:txBody>
                  <a:tcPr>
                    <a:solidFill>
                      <a:schemeClr val="bg1"/>
                    </a:solidFill>
                  </a:tcPr>
                </a:tc>
                <a:tc vMerge="1">
                  <a:txBody>
                    <a:bodyPr/>
                    <a:lstStyle/>
                    <a:p>
                      <a:endParaRPr lang="en-GB" sz="1000"/>
                    </a:p>
                  </a:txBody>
                  <a:tcPr>
                    <a:solidFill>
                      <a:schemeClr val="bg1"/>
                    </a:solidFill>
                  </a:tcPr>
                </a:tc>
                <a:tc vMerge="1">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a:p>
                  </a:txBody>
                  <a:tcPr>
                    <a:solidFill>
                      <a:schemeClr val="bg1"/>
                    </a:solidFill>
                  </a:tcPr>
                </a:tc>
                <a:tc>
                  <a:txBody>
                    <a:bodyPr/>
                    <a:lstStyle/>
                    <a:p>
                      <a:r>
                        <a:rPr lang="en-GB" sz="1150" b="1"/>
                        <a:t>Final Piece – 10 hour exam </a:t>
                      </a:r>
                    </a:p>
                    <a:p>
                      <a:r>
                        <a:rPr lang="en-GB" sz="1150"/>
                        <a:t>Created using chosen skills from project – free choice </a:t>
                      </a:r>
                    </a:p>
                  </a:txBody>
                  <a:tcPr>
                    <a:solidFill>
                      <a:schemeClr val="bg1">
                        <a:lumMod val="85000"/>
                      </a:schemeClr>
                    </a:solidFill>
                  </a:tcPr>
                </a:tc>
                <a:extLst>
                  <a:ext uri="{0D108BD9-81ED-4DB2-BD59-A6C34878D82A}">
                    <a16:rowId xmlns:a16="http://schemas.microsoft.com/office/drawing/2014/main" val="664174993"/>
                  </a:ext>
                </a:extLst>
              </a:tr>
              <a:tr h="643155">
                <a:tc vMerge="1">
                  <a:txBody>
                    <a:bodyPr/>
                    <a:lstStyle/>
                    <a:p>
                      <a:endParaRPr lang="en-GB" sz="1600"/>
                    </a:p>
                  </a:txBody>
                  <a:tcPr>
                    <a:solidFill>
                      <a:schemeClr val="bg1"/>
                    </a:solidFill>
                  </a:tcPr>
                </a:tc>
                <a:tc vMerge="1">
                  <a:txBody>
                    <a:bodyPr/>
                    <a:lstStyle/>
                    <a:p>
                      <a:endParaRPr lang="en-GB" sz="1600"/>
                    </a:p>
                  </a:txBody>
                  <a:tcPr>
                    <a:solidFill>
                      <a:schemeClr val="bg1"/>
                    </a:solidFill>
                  </a:tcPr>
                </a:tc>
                <a:tc vMerge="1">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a:p>
                  </a:txBody>
                  <a:tcPr>
                    <a:solidFill>
                      <a:schemeClr val="bg1"/>
                    </a:solidFill>
                  </a:tcPr>
                </a:tc>
                <a:tc>
                  <a:txBody>
                    <a:bodyPr/>
                    <a:lstStyle/>
                    <a:p>
                      <a:r>
                        <a:rPr lang="en-GB" sz="1150" b="1"/>
                        <a:t>Evaluation </a:t>
                      </a:r>
                    </a:p>
                    <a:p>
                      <a:r>
                        <a:rPr lang="en-GB" sz="1150"/>
                        <a:t>Written account of the project detailing tasks and learning </a:t>
                      </a:r>
                    </a:p>
                  </a:txBody>
                  <a:tcPr>
                    <a:solidFill>
                      <a:schemeClr val="bg1">
                        <a:lumMod val="85000"/>
                      </a:schemeClr>
                    </a:solidFill>
                  </a:tcPr>
                </a:tc>
                <a:extLst>
                  <a:ext uri="{0D108BD9-81ED-4DB2-BD59-A6C34878D82A}">
                    <a16:rowId xmlns:a16="http://schemas.microsoft.com/office/drawing/2014/main" val="592137152"/>
                  </a:ext>
                </a:extLst>
              </a:tr>
            </a:tbl>
          </a:graphicData>
        </a:graphic>
      </p:graphicFrame>
      <p:pic>
        <p:nvPicPr>
          <p:cNvPr id="19" name="Picture 18">
            <a:extLst>
              <a:ext uri="{FF2B5EF4-FFF2-40B4-BE49-F238E27FC236}">
                <a16:creationId xmlns:a16="http://schemas.microsoft.com/office/drawing/2014/main" id="{6E551388-E559-4CA6-AB0B-1B6537A652C5}"/>
              </a:ext>
            </a:extLst>
          </p:cNvPr>
          <p:cNvPicPr>
            <a:picLocks noChangeAspect="1"/>
          </p:cNvPicPr>
          <p:nvPr/>
        </p:nvPicPr>
        <p:blipFill>
          <a:blip r:embed="rId11"/>
          <a:stretch>
            <a:fillRect/>
          </a:stretch>
        </p:blipFill>
        <p:spPr>
          <a:xfrm>
            <a:off x="9459616" y="1543310"/>
            <a:ext cx="1492303" cy="1492303"/>
          </a:xfrm>
          <a:prstGeom prst="rect">
            <a:avLst/>
          </a:prstGeom>
        </p:spPr>
      </p:pic>
      <p:cxnSp>
        <p:nvCxnSpPr>
          <p:cNvPr id="24" name="Straight Arrow Connector 23">
            <a:extLst>
              <a:ext uri="{FF2B5EF4-FFF2-40B4-BE49-F238E27FC236}">
                <a16:creationId xmlns:a16="http://schemas.microsoft.com/office/drawing/2014/main" id="{24A7ECF6-ED1E-47E6-84ED-94DB0517D6A3}"/>
              </a:ext>
            </a:extLst>
          </p:cNvPr>
          <p:cNvCxnSpPr>
            <a:cxnSpLocks/>
          </p:cNvCxnSpPr>
          <p:nvPr/>
        </p:nvCxnSpPr>
        <p:spPr>
          <a:xfrm>
            <a:off x="3189093" y="3600450"/>
            <a:ext cx="2732046" cy="3951626"/>
          </a:xfrm>
          <a:prstGeom prst="straightConnector1">
            <a:avLst/>
          </a:prstGeom>
          <a:ln w="381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291095DD-FA4C-4695-BE8E-7DAA0D1E71FE}"/>
              </a:ext>
            </a:extLst>
          </p:cNvPr>
          <p:cNvCxnSpPr>
            <a:cxnSpLocks/>
          </p:cNvCxnSpPr>
          <p:nvPr/>
        </p:nvCxnSpPr>
        <p:spPr>
          <a:xfrm>
            <a:off x="3213820" y="5662554"/>
            <a:ext cx="2707319" cy="1026183"/>
          </a:xfrm>
          <a:prstGeom prst="straightConnector1">
            <a:avLst/>
          </a:prstGeom>
          <a:ln w="381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66B99C5D-86C6-4CAA-B9B4-9CB8AAB6E251}"/>
              </a:ext>
            </a:extLst>
          </p:cNvPr>
          <p:cNvCxnSpPr>
            <a:cxnSpLocks/>
          </p:cNvCxnSpPr>
          <p:nvPr/>
        </p:nvCxnSpPr>
        <p:spPr>
          <a:xfrm>
            <a:off x="3189093" y="4636371"/>
            <a:ext cx="2732046" cy="3840879"/>
          </a:xfrm>
          <a:prstGeom prst="straightConnector1">
            <a:avLst/>
          </a:prstGeom>
          <a:ln w="381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C2999E0E-3055-2E8A-03E2-F7F0A54FD5D8}"/>
              </a:ext>
            </a:extLst>
          </p:cNvPr>
          <p:cNvSpPr txBox="1"/>
          <p:nvPr/>
        </p:nvSpPr>
        <p:spPr>
          <a:xfrm>
            <a:off x="2000092" y="15326303"/>
            <a:ext cx="1746952" cy="830997"/>
          </a:xfrm>
          <a:prstGeom prst="rect">
            <a:avLst/>
          </a:prstGeom>
          <a:noFill/>
        </p:spPr>
        <p:txBody>
          <a:bodyPr wrap="square" rtlCol="0">
            <a:spAutoFit/>
          </a:bodyPr>
          <a:lstStyle/>
          <a:p>
            <a:r>
              <a:rPr lang="en-GB" sz="1200" dirty="0">
                <a:latin typeface="Arial Nova" panose="020B0504020202020204" pitchFamily="34" charset="0"/>
              </a:rPr>
              <a:t>#FineArt</a:t>
            </a:r>
          </a:p>
          <a:p>
            <a:r>
              <a:rPr lang="en-GB" sz="1200" dirty="0">
                <a:latin typeface="Arial Nova" panose="020B0504020202020204" pitchFamily="34" charset="0"/>
              </a:rPr>
              <a:t>#TextileDesign</a:t>
            </a:r>
          </a:p>
          <a:p>
            <a:r>
              <a:rPr lang="en-GB" sz="1200" dirty="0">
                <a:latin typeface="Arial Nova" panose="020B0504020202020204" pitchFamily="34" charset="0"/>
              </a:rPr>
              <a:t>#3DDesign</a:t>
            </a:r>
          </a:p>
          <a:p>
            <a:r>
              <a:rPr lang="en-GB" sz="1200" dirty="0">
                <a:latin typeface="Arial Nova" panose="020B0504020202020204" pitchFamily="34" charset="0"/>
              </a:rPr>
              <a:t>#Hospitality&amp;Catering</a:t>
            </a:r>
          </a:p>
        </p:txBody>
      </p:sp>
    </p:spTree>
    <p:extLst>
      <p:ext uri="{BB962C8B-B14F-4D97-AF65-F5344CB8AC3E}">
        <p14:creationId xmlns:p14="http://schemas.microsoft.com/office/powerpoint/2010/main" val="177925440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3903C0A2-C801-4116-9732-DDC795FE048E}"/>
              </a:ext>
            </a:extLst>
          </p:cNvPr>
          <p:cNvSpPr/>
          <p:nvPr/>
        </p:nvSpPr>
        <p:spPr>
          <a:xfrm>
            <a:off x="408562" y="6540731"/>
            <a:ext cx="11374876" cy="874229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9943BB2C-229E-4D77-A9B2-D3AECDC9BC61}"/>
              </a:ext>
            </a:extLst>
          </p:cNvPr>
          <p:cNvSpPr/>
          <p:nvPr/>
        </p:nvSpPr>
        <p:spPr>
          <a:xfrm>
            <a:off x="408562" y="350201"/>
            <a:ext cx="11342451" cy="5831554"/>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412617" y="418421"/>
            <a:ext cx="9465947" cy="14864601"/>
          </a:xfrm>
        </p:spPr>
        <p:txBody>
          <a:bodyPr vert="horz" lIns="91440" tIns="45720" rIns="91440" bIns="45720" rtlCol="0" anchor="t">
            <a:normAutofit fontScale="77500" lnSpcReduction="20000"/>
          </a:bodyPr>
          <a:lstStyle/>
          <a:p>
            <a:pPr marL="0" indent="0" algn="ctr">
              <a:buNone/>
            </a:pPr>
            <a:r>
              <a:rPr lang="en-GB" sz="2800" dirty="0">
                <a:latin typeface="Impact"/>
              </a:rPr>
              <a:t>Year 7: Typography : Intent</a:t>
            </a:r>
          </a:p>
          <a:p>
            <a:pPr marL="0" indent="0">
              <a:buNone/>
            </a:pPr>
            <a:r>
              <a:rPr lang="en-GB" sz="2400" b="1" u="sng" dirty="0">
                <a:latin typeface="Arial Nova"/>
              </a:rPr>
              <a:t>Specialist Subject: </a:t>
            </a:r>
            <a:r>
              <a:rPr lang="en-GB" sz="2400" b="1" dirty="0">
                <a:latin typeface="Arial Nova"/>
              </a:rPr>
              <a:t>3D Design</a:t>
            </a:r>
          </a:p>
          <a:p>
            <a:pPr marL="0" indent="0">
              <a:buNone/>
            </a:pPr>
            <a:r>
              <a:rPr lang="en-GB" sz="1900" b="1" u="sng" dirty="0">
                <a:latin typeface="Arial Nova"/>
              </a:rPr>
              <a:t>Knowledge / Skills / Understanding Acquired:</a:t>
            </a:r>
            <a:endParaRPr lang="en-GB" sz="1900" b="1" i="1" dirty="0">
              <a:latin typeface="Arial Nova"/>
            </a:endParaRPr>
          </a:p>
          <a:p>
            <a:pPr marL="0" indent="0">
              <a:buNone/>
            </a:pPr>
            <a:r>
              <a:rPr lang="en-GB" sz="1900" b="1" dirty="0">
                <a:latin typeface="Arial Nova"/>
              </a:rPr>
              <a:t>AO1 – </a:t>
            </a:r>
            <a:r>
              <a:rPr lang="en-GB" sz="1900" dirty="0">
                <a:latin typeface="Arial Nova"/>
              </a:rPr>
              <a:t>Develop ideas through investigations, demonstrate factual understanding of relevant sources</a:t>
            </a:r>
          </a:p>
          <a:p>
            <a:pPr marL="0" indent="0">
              <a:buNone/>
            </a:pPr>
            <a:r>
              <a:rPr lang="en-GB" sz="1900" b="1" dirty="0">
                <a:latin typeface="Arial Nova"/>
              </a:rPr>
              <a:t>AO2 – </a:t>
            </a:r>
            <a:r>
              <a:rPr lang="en-GB" sz="1900" dirty="0">
                <a:latin typeface="Arial Nova"/>
              </a:rPr>
              <a:t>Refine work by exploring practical ideas safely. Develop independence across basic workshop tools and machinery such as s</a:t>
            </a:r>
            <a:r>
              <a:rPr lang="en-GB" sz="1900" b="0" dirty="0"/>
              <a:t>croll and coping saws,</a:t>
            </a:r>
            <a:r>
              <a:rPr lang="en-GB" sz="1900" dirty="0"/>
              <a:t> </a:t>
            </a:r>
            <a:r>
              <a:rPr lang="en-GB" sz="1900" b="0" dirty="0"/>
              <a:t> sanding discs and blocks, files, vices and clamps, pillar </a:t>
            </a:r>
            <a:r>
              <a:rPr lang="en-GB" sz="1900" dirty="0"/>
              <a:t>d</a:t>
            </a:r>
            <a:r>
              <a:rPr lang="en-GB" sz="1900" b="0" dirty="0"/>
              <a:t>rill</a:t>
            </a:r>
            <a:r>
              <a:rPr lang="en-GB" sz="1900" dirty="0"/>
              <a:t> </a:t>
            </a:r>
            <a:endParaRPr lang="en-GB" sz="1900" dirty="0">
              <a:highlight>
                <a:srgbClr val="FF00FF"/>
              </a:highlight>
              <a:latin typeface="Arial Nova" panose="020B0504020202020204" pitchFamily="34" charset="0"/>
            </a:endParaRPr>
          </a:p>
          <a:p>
            <a:pPr marL="0" indent="0">
              <a:buNone/>
            </a:pPr>
            <a:r>
              <a:rPr lang="en-GB" sz="1900" b="1" dirty="0">
                <a:latin typeface="Arial Nova"/>
              </a:rPr>
              <a:t>AO3 – </a:t>
            </a:r>
            <a:r>
              <a:rPr lang="en-GB" sz="1900" dirty="0">
                <a:latin typeface="Arial Nova"/>
              </a:rPr>
              <a:t>Record observational studies and design ideas using the ‘Health and Safety Passport’. Explore the work of designers with accuracy of shape and layering</a:t>
            </a:r>
            <a:endParaRPr lang="en-GB" sz="1900" b="1" dirty="0">
              <a:latin typeface="Arial Nova"/>
            </a:endParaRPr>
          </a:p>
          <a:p>
            <a:pPr marL="0" indent="0">
              <a:buNone/>
            </a:pPr>
            <a:r>
              <a:rPr lang="en-GB" sz="1900" b="1" dirty="0">
                <a:latin typeface="Arial Nova"/>
              </a:rPr>
              <a:t>AO4 – </a:t>
            </a:r>
            <a:r>
              <a:rPr lang="en-GB" sz="1900" dirty="0">
                <a:latin typeface="Arial Nova"/>
              </a:rPr>
              <a:t>Present a personal response that realises intentions and demonstrates controlled skill when making artefacts</a:t>
            </a:r>
            <a:endParaRPr lang="en-GB" sz="1900" b="1" i="1" dirty="0">
              <a:latin typeface="Arial Nova"/>
            </a:endParaRPr>
          </a:p>
          <a:p>
            <a:pPr marL="0" indent="0">
              <a:buNone/>
            </a:pPr>
            <a:r>
              <a:rPr lang="en-GB" sz="1900" b="1" u="sng" dirty="0">
                <a:latin typeface="Arial Nova"/>
              </a:rPr>
              <a:t>Links to Previous Study:</a:t>
            </a:r>
          </a:p>
          <a:p>
            <a:pPr marL="0" indent="0">
              <a:buNone/>
            </a:pPr>
            <a:r>
              <a:rPr lang="en-GB" sz="1900" dirty="0">
                <a:latin typeface="Arial Nova"/>
              </a:rPr>
              <a:t>We have found teaching in ADT at KS2 can vary greatly, meaning that pupils arrive at Limehurst with many different experiences and skillsets. We hold taster events in order to get to know pupils before they arrive, and ADT staff across key-stages are encouraged to partner up in order to share ideas. First ADT projects at Limehurst aim to develop Health &amp; Safety awareness, confidence, working structures, practical skills, and interest. As we get to know pupils we are ready to provide further stretch and challenge as appropriate.  </a:t>
            </a:r>
            <a:endParaRPr lang="en-GB" sz="1900" b="1" u="sng" dirty="0">
              <a:latin typeface="Arial Nova" panose="020B0504020202020204" pitchFamily="34" charset="0"/>
            </a:endParaRPr>
          </a:p>
          <a:p>
            <a:pPr marL="0" indent="0">
              <a:buNone/>
            </a:pPr>
            <a:r>
              <a:rPr lang="en-GB" sz="1900" b="1" u="sng" dirty="0">
                <a:latin typeface="Arial Nova"/>
              </a:rPr>
              <a:t>Links to Future Study and the Wider World: </a:t>
            </a:r>
            <a:endParaRPr lang="en-GB" sz="1900" b="1" u="sng" dirty="0">
              <a:latin typeface="Arial Nova" panose="020B0504020202020204" pitchFamily="34" charset="0"/>
            </a:endParaRPr>
          </a:p>
          <a:p>
            <a:pPr marL="0" indent="0">
              <a:buNone/>
            </a:pPr>
            <a:r>
              <a:rPr lang="en-GB" sz="1900" dirty="0">
                <a:latin typeface="Arial Nova"/>
              </a:rPr>
              <a:t>After developing a range of 2D &amp; 3D design skills during Y7, pupils will be challenged to further develop their practical skills using different media, tools &amp; machines during Y8. Key employability / transferable skills include: Resilience, Fine Motor skills, and Time Management. We also study the work of four contemporary ADT professionals during this project and link them to our own practice. </a:t>
            </a:r>
            <a:r>
              <a:rPr lang="en-GB" sz="1600" dirty="0">
                <a:latin typeface="Arial Nova"/>
              </a:rPr>
              <a:t> </a:t>
            </a:r>
            <a:endParaRPr lang="en-GB" sz="1600" dirty="0">
              <a:latin typeface="Arial Nova" panose="020B0504020202020204" pitchFamily="34" charset="0"/>
            </a:endParaRPr>
          </a:p>
          <a:p>
            <a:pPr marL="0" indent="0">
              <a:buNone/>
            </a:pPr>
            <a:endParaRPr lang="en-GB" sz="1600" dirty="0">
              <a:latin typeface="Arial Nova" panose="020B0504020202020204" pitchFamily="34" charset="0"/>
            </a:endParaRPr>
          </a:p>
          <a:p>
            <a:pPr marL="0" indent="0" algn="ctr">
              <a:buNone/>
            </a:pPr>
            <a:endParaRPr lang="en-GB" sz="2000" b="1" dirty="0">
              <a:latin typeface="Arial Nova" panose="020B0504020202020204" pitchFamily="34" charset="0"/>
            </a:endParaRPr>
          </a:p>
          <a:p>
            <a:pPr marL="0" indent="0" algn="ctr">
              <a:buNone/>
            </a:pPr>
            <a:br>
              <a:rPr lang="en-GB" sz="2000" b="1" dirty="0">
                <a:latin typeface="Arial Nova" panose="020B0504020202020204" pitchFamily="34" charset="0"/>
              </a:rPr>
            </a:br>
            <a:endParaRPr lang="en-GB" sz="2000" b="1" dirty="0">
              <a:latin typeface="Arial Nova" panose="020B0504020202020204" pitchFamily="34" charset="0"/>
            </a:endParaRPr>
          </a:p>
          <a:p>
            <a:pPr marL="0" indent="0" algn="ctr">
              <a:buNone/>
            </a:pPr>
            <a:r>
              <a:rPr lang="en-GB" sz="2400" dirty="0" err="1">
                <a:latin typeface="Impact"/>
              </a:rPr>
              <a:t>Yr</a:t>
            </a:r>
            <a:r>
              <a:rPr lang="en-GB" sz="2400" dirty="0">
                <a:latin typeface="Impact"/>
              </a:rPr>
              <a:t> 7 Typography :  Implementation </a:t>
            </a:r>
            <a:endParaRPr lang="en-GB" sz="2400" dirty="0">
              <a:latin typeface="Impact" panose="020B0806030902050204" pitchFamily="34" charset="0"/>
            </a:endParaRPr>
          </a:p>
          <a:p>
            <a:pPr marL="0" indent="0">
              <a:buNone/>
            </a:pPr>
            <a:r>
              <a:rPr lang="en-GB" sz="1600" b="1" u="sng" dirty="0">
                <a:latin typeface="Arial Nova" panose="020B0504020202020204" pitchFamily="34" charset="0"/>
              </a:rPr>
              <a:t>Number of Lessons:</a:t>
            </a:r>
            <a:r>
              <a:rPr lang="en-GB" sz="1600" b="1" dirty="0">
                <a:latin typeface="Arial Nova" panose="020B0504020202020204" pitchFamily="34" charset="0"/>
              </a:rPr>
              <a:t>   A Band </a:t>
            </a:r>
            <a:r>
              <a:rPr lang="en-GB" sz="1600" dirty="0">
                <a:latin typeface="Arial Nova" panose="020B0504020202020204" pitchFamily="34" charset="0"/>
              </a:rPr>
              <a:t>- 30 lessons / 10 weeks   </a:t>
            </a:r>
            <a:r>
              <a:rPr lang="en-GB" sz="1600" b="1" dirty="0">
                <a:latin typeface="Arial Nova" panose="020B0504020202020204" pitchFamily="34" charset="0"/>
              </a:rPr>
              <a:t>B Band </a:t>
            </a:r>
            <a:r>
              <a:rPr lang="en-GB" sz="1600" dirty="0">
                <a:latin typeface="Arial Nova" panose="020B0504020202020204" pitchFamily="34" charset="0"/>
              </a:rPr>
              <a:t>- 39 lessons / 13 weeks </a:t>
            </a:r>
          </a:p>
          <a:p>
            <a:pPr marL="0" indent="0">
              <a:buNone/>
            </a:pPr>
            <a:r>
              <a:rPr lang="en-GB" sz="1600" b="1" u="sng" dirty="0">
                <a:latin typeface="Arial Nova" panose="020B0504020202020204" pitchFamily="34" charset="0"/>
              </a:rPr>
              <a:t>Sequence of Lessons </a:t>
            </a: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lgn="ctr">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endParaRPr lang="en-GB" sz="1600" b="1" u="sng" dirty="0">
              <a:latin typeface="Arial Nova" panose="020B0504020202020204" pitchFamily="34" charset="0"/>
            </a:endParaRPr>
          </a:p>
          <a:p>
            <a:pPr marL="0" indent="0">
              <a:buNone/>
            </a:pPr>
            <a:r>
              <a:rPr lang="en-GB" sz="1600" b="1" u="sng" dirty="0">
                <a:latin typeface="Arial Nova" panose="020B0504020202020204" pitchFamily="34" charset="0"/>
              </a:rPr>
              <a:t>Main Resources:</a:t>
            </a:r>
          </a:p>
          <a:p>
            <a:pPr marL="0" indent="0">
              <a:buNone/>
            </a:pPr>
            <a:r>
              <a:rPr lang="en-GB" sz="1600" dirty="0">
                <a:latin typeface="Arial Nova" panose="020B0504020202020204" pitchFamily="34" charset="0"/>
              </a:rPr>
              <a:t>PowerPoint / Exemplar work (Teacher and Peer – Various levels) / Research Frame / Artist Research / Workshop tools and equipment / PPE / Support on Teams</a:t>
            </a:r>
          </a:p>
          <a:p>
            <a:pPr marL="0" indent="0">
              <a:buNone/>
            </a:pPr>
            <a:r>
              <a:rPr lang="en-GB" sz="1600" b="1" u="sng" dirty="0">
                <a:latin typeface="Arial Nova" panose="020B0504020202020204" pitchFamily="34" charset="0"/>
              </a:rPr>
              <a:t>Methods of Assessment:</a:t>
            </a:r>
          </a:p>
          <a:p>
            <a:pPr marL="0" indent="0">
              <a:buNone/>
            </a:pPr>
            <a:r>
              <a:rPr lang="en-GB" sz="1600" dirty="0">
                <a:latin typeface="Arial Nova" panose="020B0504020202020204" pitchFamily="34" charset="0"/>
              </a:rPr>
              <a:t>A3 grey front sheet with grading, feedback, targets, built in DIRT, and re-grades – This is a mixture of Teacher / Self / Peer assessment with plenty of 1:1 opportunities mirroring KS4 / 5 ‘Critique’ style tutor appointments. Health &amp; Safety/Skills competence ‘Passport’.</a:t>
            </a:r>
            <a:endParaRPr lang="en-GB" sz="1600" b="1" u="sng" dirty="0">
              <a:latin typeface="Arial Nova" panose="020B0504020202020204" pitchFamily="34" charset="0"/>
            </a:endParaRPr>
          </a:p>
          <a:p>
            <a:pPr marL="0" indent="0">
              <a:buNone/>
            </a:pPr>
            <a:r>
              <a:rPr lang="en-GB" sz="1600" b="1" u="sng" dirty="0">
                <a:latin typeface="Arial Nova" panose="020B0504020202020204" pitchFamily="34" charset="0"/>
              </a:rPr>
              <a:t>Use of assessment Results:</a:t>
            </a:r>
          </a:p>
          <a:p>
            <a:pPr marL="0" indent="0">
              <a:buNone/>
            </a:pPr>
            <a:r>
              <a:rPr lang="en-GB" sz="1600" dirty="0">
                <a:latin typeface="Arial Nova" panose="020B0504020202020204" pitchFamily="34" charset="0"/>
              </a:rPr>
              <a:t>Updated on Go4Schools / Recorded on above sheet for pupil use / Added on class RAG tracker to pin-point areas of most impact / Added to folder which rotates as communication to all ADT areas</a:t>
            </a:r>
          </a:p>
        </p:txBody>
      </p:sp>
      <p:sp>
        <p:nvSpPr>
          <p:cNvPr id="6" name="TextBox 5">
            <a:extLst>
              <a:ext uri="{FF2B5EF4-FFF2-40B4-BE49-F238E27FC236}">
                <a16:creationId xmlns:a16="http://schemas.microsoft.com/office/drawing/2014/main" id="{100D8A88-E9F7-433E-890B-C37DCFEE1EC1}"/>
              </a:ext>
            </a:extLst>
          </p:cNvPr>
          <p:cNvSpPr txBox="1"/>
          <p:nvPr/>
        </p:nvSpPr>
        <p:spPr>
          <a:xfrm>
            <a:off x="-299148" y="15367405"/>
            <a:ext cx="2448964" cy="748795"/>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Navigating ADT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3"/>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4"/>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5"/>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6"/>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7"/>
          <a:srcRect t="16701" b="12155"/>
          <a:stretch/>
        </p:blipFill>
        <p:spPr>
          <a:xfrm rot="5400000">
            <a:off x="7304876" y="2664952"/>
            <a:ext cx="7519735" cy="2254512"/>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8">
            <a:clrChange>
              <a:clrFrom>
                <a:srgbClr val="FFFFFF"/>
              </a:clrFrom>
              <a:clrTo>
                <a:srgbClr val="FFFFFF">
                  <a:alpha val="0"/>
                </a:srgbClr>
              </a:clrTo>
            </a:clrChange>
          </a:blip>
          <a:srcRect b="9167"/>
          <a:stretch/>
        </p:blipFill>
        <p:spPr>
          <a:xfrm>
            <a:off x="11064743" y="709177"/>
            <a:ext cx="707095" cy="621065"/>
          </a:xfrm>
          <a:prstGeom prst="rect">
            <a:avLst/>
          </a:prstGeom>
        </p:spPr>
      </p:pic>
      <p:pic>
        <p:nvPicPr>
          <p:cNvPr id="22" name="Picture 21">
            <a:extLst>
              <a:ext uri="{FF2B5EF4-FFF2-40B4-BE49-F238E27FC236}">
                <a16:creationId xmlns:a16="http://schemas.microsoft.com/office/drawing/2014/main" id="{CB729412-91D3-4745-8116-A56E12BD3D42}"/>
              </a:ext>
            </a:extLst>
          </p:cNvPr>
          <p:cNvPicPr>
            <a:picLocks noChangeAspect="1"/>
          </p:cNvPicPr>
          <p:nvPr/>
        </p:nvPicPr>
        <p:blipFill rotWithShape="1">
          <a:blip r:embed="rId7"/>
          <a:srcRect t="16701" b="12155"/>
          <a:stretch/>
        </p:blipFill>
        <p:spPr>
          <a:xfrm rot="16200000" flipV="1">
            <a:off x="7188828" y="10279850"/>
            <a:ext cx="7751833" cy="2254511"/>
          </a:xfrm>
          <a:prstGeom prst="rect">
            <a:avLst/>
          </a:prstGeom>
        </p:spPr>
      </p:pic>
      <p:graphicFrame>
        <p:nvGraphicFramePr>
          <p:cNvPr id="17" name="Table 16">
            <a:extLst>
              <a:ext uri="{FF2B5EF4-FFF2-40B4-BE49-F238E27FC236}">
                <a16:creationId xmlns:a16="http://schemas.microsoft.com/office/drawing/2014/main" id="{8AE72B67-57C7-4028-858F-24AF71FEC73A}"/>
              </a:ext>
            </a:extLst>
          </p:cNvPr>
          <p:cNvGraphicFramePr>
            <a:graphicFrameLocks noGrp="1"/>
          </p:cNvGraphicFramePr>
          <p:nvPr/>
        </p:nvGraphicFramePr>
        <p:xfrm>
          <a:off x="514669" y="7990178"/>
          <a:ext cx="10267103" cy="4413795"/>
        </p:xfrm>
        <a:graphic>
          <a:graphicData uri="http://schemas.openxmlformats.org/drawingml/2006/table">
            <a:tbl>
              <a:tblPr firstRow="1" bandRow="1">
                <a:tableStyleId>{5940675A-B579-460E-94D1-54222C63F5DA}</a:tableStyleId>
              </a:tblPr>
              <a:tblGrid>
                <a:gridCol w="2566776">
                  <a:extLst>
                    <a:ext uri="{9D8B030D-6E8A-4147-A177-3AD203B41FA5}">
                      <a16:colId xmlns:a16="http://schemas.microsoft.com/office/drawing/2014/main" val="860903560"/>
                    </a:ext>
                  </a:extLst>
                </a:gridCol>
                <a:gridCol w="2586298">
                  <a:extLst>
                    <a:ext uri="{9D8B030D-6E8A-4147-A177-3AD203B41FA5}">
                      <a16:colId xmlns:a16="http://schemas.microsoft.com/office/drawing/2014/main" val="966298568"/>
                    </a:ext>
                  </a:extLst>
                </a:gridCol>
                <a:gridCol w="2547253">
                  <a:extLst>
                    <a:ext uri="{9D8B030D-6E8A-4147-A177-3AD203B41FA5}">
                      <a16:colId xmlns:a16="http://schemas.microsoft.com/office/drawing/2014/main" val="3462729128"/>
                    </a:ext>
                  </a:extLst>
                </a:gridCol>
                <a:gridCol w="2566776">
                  <a:extLst>
                    <a:ext uri="{9D8B030D-6E8A-4147-A177-3AD203B41FA5}">
                      <a16:colId xmlns:a16="http://schemas.microsoft.com/office/drawing/2014/main" val="3955469802"/>
                    </a:ext>
                  </a:extLst>
                </a:gridCol>
              </a:tblGrid>
              <a:tr h="395584">
                <a:tc>
                  <a:txBody>
                    <a:bodyPr/>
                    <a:lstStyle/>
                    <a:p>
                      <a:r>
                        <a:rPr lang="en-GB" sz="1600" b="1" dirty="0"/>
                        <a:t>AO1 – Develop </a:t>
                      </a:r>
                    </a:p>
                  </a:txBody>
                  <a:tcPr>
                    <a:solidFill>
                      <a:schemeClr val="bg1">
                        <a:lumMod val="65000"/>
                      </a:schemeClr>
                    </a:solidFill>
                  </a:tcPr>
                </a:tc>
                <a:tc>
                  <a:txBody>
                    <a:bodyPr/>
                    <a:lstStyle/>
                    <a:p>
                      <a:r>
                        <a:rPr lang="en-GB" sz="1600" b="1" dirty="0"/>
                        <a:t>AO2 – Refine</a:t>
                      </a:r>
                    </a:p>
                  </a:txBody>
                  <a:tcPr>
                    <a:solidFill>
                      <a:schemeClr val="bg1">
                        <a:lumMod val="65000"/>
                      </a:schemeClr>
                    </a:solidFill>
                  </a:tcPr>
                </a:tc>
                <a:tc>
                  <a:txBody>
                    <a:bodyPr/>
                    <a:lstStyle/>
                    <a:p>
                      <a:r>
                        <a:rPr lang="en-GB" sz="1600" b="1" dirty="0"/>
                        <a:t>AO3 – Record </a:t>
                      </a:r>
                    </a:p>
                  </a:txBody>
                  <a:tcPr>
                    <a:solidFill>
                      <a:schemeClr val="bg1">
                        <a:lumMod val="65000"/>
                      </a:schemeClr>
                    </a:solidFill>
                  </a:tcPr>
                </a:tc>
                <a:tc>
                  <a:txBody>
                    <a:bodyPr/>
                    <a:lstStyle/>
                    <a:p>
                      <a:r>
                        <a:rPr lang="en-GB" sz="1600" b="1" dirty="0"/>
                        <a:t>AO4 – Present </a:t>
                      </a:r>
                    </a:p>
                  </a:txBody>
                  <a:tcPr>
                    <a:solidFill>
                      <a:schemeClr val="bg1">
                        <a:lumMod val="65000"/>
                      </a:schemeClr>
                    </a:solidFill>
                  </a:tcPr>
                </a:tc>
                <a:extLst>
                  <a:ext uri="{0D108BD9-81ED-4DB2-BD59-A6C34878D82A}">
                    <a16:rowId xmlns:a16="http://schemas.microsoft.com/office/drawing/2014/main" val="2939849063"/>
                  </a:ext>
                </a:extLst>
              </a:tr>
              <a:tr h="471604">
                <a:tc>
                  <a:txBody>
                    <a:bodyPr/>
                    <a:lstStyle/>
                    <a:p>
                      <a:r>
                        <a:rPr lang="en-GB" sz="1600" b="0" dirty="0"/>
                        <a:t>Mood Board</a:t>
                      </a:r>
                    </a:p>
                  </a:txBody>
                  <a:tcPr>
                    <a:solidFill>
                      <a:schemeClr val="bg1">
                        <a:lumMod val="85000"/>
                      </a:schemeClr>
                    </a:solidFill>
                  </a:tcPr>
                </a:tc>
                <a:tc rowSpan="4">
                  <a:txBody>
                    <a:bodyPr/>
                    <a:lstStyle/>
                    <a:p>
                      <a:pPr algn="ctr"/>
                      <a:endParaRPr lang="en-GB" sz="1600" b="0" i="1" dirty="0">
                        <a:solidFill>
                          <a:srgbClr val="C00000"/>
                        </a:solidFill>
                      </a:endParaRPr>
                    </a:p>
                    <a:p>
                      <a:pPr algn="ctr"/>
                      <a:endParaRPr lang="en-GB" sz="1600" b="0" i="1" dirty="0">
                        <a:solidFill>
                          <a:srgbClr val="C00000"/>
                        </a:solidFill>
                      </a:endParaRPr>
                    </a:p>
                    <a:p>
                      <a:pPr algn="ctr"/>
                      <a:endParaRPr lang="en-GB" sz="1600" b="0" i="1" dirty="0">
                        <a:solidFill>
                          <a:srgbClr val="C00000"/>
                        </a:solidFill>
                      </a:endParaRPr>
                    </a:p>
                    <a:p>
                      <a:pPr algn="ctr"/>
                      <a:endParaRPr lang="en-GB" sz="1600" b="0" i="1" dirty="0">
                        <a:solidFill>
                          <a:srgbClr val="C00000"/>
                        </a:solidFill>
                      </a:endParaRPr>
                    </a:p>
                    <a:p>
                      <a:pPr algn="ctr"/>
                      <a:r>
                        <a:rPr lang="en-GB" sz="1600" b="0" i="1" dirty="0">
                          <a:solidFill>
                            <a:schemeClr val="tx1"/>
                          </a:solidFill>
                        </a:rPr>
                        <a:t>Skill Building – workshop H&amp;S</a:t>
                      </a:r>
                    </a:p>
                  </a:txBody>
                  <a:tcPr>
                    <a:solidFill>
                      <a:schemeClr val="bg1"/>
                    </a:solidFill>
                  </a:tcPr>
                </a:tc>
                <a:tc rowSpan="2">
                  <a:txBody>
                    <a:bodyPr/>
                    <a:lstStyle/>
                    <a:p>
                      <a:endParaRPr lang="en-GB" sz="1600" b="0" dirty="0">
                        <a:highlight>
                          <a:srgbClr val="FF00FF"/>
                        </a:highlight>
                      </a:endParaRPr>
                    </a:p>
                  </a:txBody>
                  <a:tcPr>
                    <a:solidFill>
                      <a:schemeClr val="bg1"/>
                    </a:solidFill>
                  </a:tcPr>
                </a:tc>
                <a:tc rowSpan="7">
                  <a:txBody>
                    <a:bodyPr/>
                    <a:lstStyle/>
                    <a:p>
                      <a:pPr algn="ctr"/>
                      <a:endParaRPr lang="en-GB" sz="1600" b="0" i="1" dirty="0">
                        <a:solidFill>
                          <a:schemeClr val="tx1"/>
                        </a:solidFill>
                      </a:endParaRPr>
                    </a:p>
                    <a:p>
                      <a:pPr algn="ctr"/>
                      <a:endParaRPr lang="en-GB" sz="1600" b="0" i="1" dirty="0">
                        <a:solidFill>
                          <a:schemeClr val="tx1"/>
                        </a:solidFill>
                      </a:endParaRPr>
                    </a:p>
                    <a:p>
                      <a:pPr algn="ctr"/>
                      <a:endParaRPr lang="en-GB" sz="1600" b="0" i="1" dirty="0">
                        <a:solidFill>
                          <a:schemeClr val="tx1"/>
                        </a:solidFill>
                      </a:endParaRPr>
                    </a:p>
                    <a:p>
                      <a:pPr algn="ctr"/>
                      <a:endParaRPr lang="en-GB" sz="1600" b="0" i="1" dirty="0">
                        <a:solidFill>
                          <a:schemeClr val="tx1"/>
                        </a:solidFill>
                      </a:endParaRPr>
                    </a:p>
                    <a:p>
                      <a:pPr algn="ctr"/>
                      <a:endParaRPr lang="en-GB" sz="1600" b="0" i="1" dirty="0">
                        <a:solidFill>
                          <a:schemeClr val="tx1"/>
                        </a:solidFill>
                      </a:endParaRPr>
                    </a:p>
                    <a:p>
                      <a:pPr algn="ctr"/>
                      <a:endParaRPr lang="en-GB" sz="1600" b="0" i="1" dirty="0">
                        <a:solidFill>
                          <a:schemeClr val="tx1"/>
                        </a:solidFill>
                      </a:endParaRPr>
                    </a:p>
                    <a:p>
                      <a:pPr algn="ctr"/>
                      <a:endParaRPr lang="en-GB" sz="1600" b="0" i="1" dirty="0">
                        <a:solidFill>
                          <a:schemeClr val="tx1"/>
                        </a:solidFill>
                      </a:endParaRPr>
                    </a:p>
                    <a:p>
                      <a:pPr algn="ctr"/>
                      <a:endParaRPr lang="en-GB" sz="1600" b="0" i="1" dirty="0">
                        <a:solidFill>
                          <a:schemeClr val="tx1"/>
                        </a:solidFill>
                      </a:endParaRPr>
                    </a:p>
                    <a:p>
                      <a:pPr algn="ctr"/>
                      <a:endParaRPr lang="en-GB" sz="1600" b="0" i="1" dirty="0">
                        <a:solidFill>
                          <a:schemeClr val="tx1"/>
                        </a:solidFill>
                      </a:endParaRPr>
                    </a:p>
                    <a:p>
                      <a:pPr algn="ctr"/>
                      <a:r>
                        <a:rPr lang="en-GB" sz="1600" b="0" i="1" dirty="0">
                          <a:solidFill>
                            <a:schemeClr val="tx1"/>
                          </a:solidFill>
                        </a:rPr>
                        <a:t>Variety using both hand held and machine tools</a:t>
                      </a:r>
                    </a:p>
                  </a:txBody>
                  <a:tcPr>
                    <a:solidFill>
                      <a:schemeClr val="bg1"/>
                    </a:solidFill>
                  </a:tcPr>
                </a:tc>
                <a:extLst>
                  <a:ext uri="{0D108BD9-81ED-4DB2-BD59-A6C34878D82A}">
                    <a16:rowId xmlns:a16="http://schemas.microsoft.com/office/drawing/2014/main" val="68643681"/>
                  </a:ext>
                </a:extLst>
              </a:tr>
              <a:tr h="395584">
                <a:tc>
                  <a:txBody>
                    <a:bodyPr/>
                    <a:lstStyle/>
                    <a:p>
                      <a:r>
                        <a:rPr lang="en-GB" sz="1600" b="0" dirty="0"/>
                        <a:t>Practitioner Research</a:t>
                      </a:r>
                    </a:p>
                  </a:txBody>
                  <a:tcPr>
                    <a:solidFill>
                      <a:schemeClr val="bg1">
                        <a:lumMod val="85000"/>
                      </a:schemeClr>
                    </a:solidFill>
                  </a:tcPr>
                </a:tc>
                <a:tc vMerge="1">
                  <a:txBody>
                    <a:bodyPr/>
                    <a:lstStyle/>
                    <a:p>
                      <a:endParaRPr lang="en-GB" sz="1600" b="0" dirty="0"/>
                    </a:p>
                  </a:txBody>
                  <a:tcPr>
                    <a:solidFill>
                      <a:schemeClr val="bg1"/>
                    </a:solidFill>
                  </a:tcPr>
                </a:tc>
                <a:tc vMerge="1">
                  <a:txBody>
                    <a:bodyPr/>
                    <a:lstStyle/>
                    <a:p>
                      <a:endParaRPr lang="en-GB" sz="1600" b="0" dirty="0"/>
                    </a:p>
                  </a:txBody>
                  <a:tcPr>
                    <a:solidFill>
                      <a:schemeClr val="bg1"/>
                    </a:solidFill>
                  </a:tcPr>
                </a:tc>
                <a:tc vMerge="1">
                  <a:txBody>
                    <a:bodyPr/>
                    <a:lstStyle/>
                    <a:p>
                      <a:endParaRPr lang="en-GB" sz="1600" b="0" dirty="0"/>
                    </a:p>
                  </a:txBody>
                  <a:tcPr>
                    <a:solidFill>
                      <a:schemeClr val="bg1"/>
                    </a:solidFill>
                  </a:tcPr>
                </a:tc>
                <a:extLst>
                  <a:ext uri="{0D108BD9-81ED-4DB2-BD59-A6C34878D82A}">
                    <a16:rowId xmlns:a16="http://schemas.microsoft.com/office/drawing/2014/main" val="1043870497"/>
                  </a:ext>
                </a:extLst>
              </a:tr>
              <a:tr h="411290">
                <a:tc rowSpan="7">
                  <a:txBody>
                    <a:bodyPr/>
                    <a:lstStyle/>
                    <a:p>
                      <a:endParaRPr lang="en-GB" sz="1600" b="0" dirty="0">
                        <a:highlight>
                          <a:srgbClr val="FF00FF"/>
                        </a:highlight>
                      </a:endParaRPr>
                    </a:p>
                  </a:txBody>
                  <a:tcPr>
                    <a:solidFill>
                      <a:schemeClr val="bg1"/>
                    </a:solidFill>
                  </a:tcPr>
                </a:tc>
                <a:tc vMerge="1">
                  <a:txBody>
                    <a:bodyPr/>
                    <a:lstStyle/>
                    <a:p>
                      <a:endParaRPr lang="en-GB"/>
                    </a:p>
                  </a:txBody>
                  <a:tcPr/>
                </a:tc>
                <a:tc>
                  <a:txBody>
                    <a:bodyPr/>
                    <a:lstStyle/>
                    <a:p>
                      <a:r>
                        <a:rPr lang="en-GB" sz="1600" b="0" dirty="0"/>
                        <a:t>Artist Copy</a:t>
                      </a:r>
                    </a:p>
                  </a:txBody>
                  <a:tcPr>
                    <a:solidFill>
                      <a:schemeClr val="bg1">
                        <a:lumMod val="85000"/>
                      </a:schemeClr>
                    </a:solidFill>
                  </a:tcPr>
                </a:tc>
                <a:tc vMerge="1">
                  <a:txBody>
                    <a:bodyPr/>
                    <a:lstStyle/>
                    <a:p>
                      <a:endParaRPr lang="en-GB"/>
                    </a:p>
                  </a:txBody>
                  <a:tcPr/>
                </a:tc>
                <a:extLst>
                  <a:ext uri="{0D108BD9-81ED-4DB2-BD59-A6C34878D82A}">
                    <a16:rowId xmlns:a16="http://schemas.microsoft.com/office/drawing/2014/main" val="3857305403"/>
                  </a:ext>
                </a:extLst>
              </a:tr>
              <a:tr h="411290">
                <a:tc vMerge="1">
                  <a:txBody>
                    <a:bodyPr/>
                    <a:lstStyle/>
                    <a:p>
                      <a:endParaRPr lang="en-GB" sz="1600" b="0" dirty="0"/>
                    </a:p>
                  </a:txBody>
                  <a:tcPr>
                    <a:solidFill>
                      <a:schemeClr val="bg1"/>
                    </a:solidFill>
                  </a:tcPr>
                </a:tc>
                <a:tc vMerge="1">
                  <a:txBody>
                    <a:bodyPr/>
                    <a:lstStyle/>
                    <a:p>
                      <a:endParaRPr lang="en-GB" sz="1600" b="0" dirty="0"/>
                    </a:p>
                  </a:txBody>
                  <a:tcPr>
                    <a:solidFill>
                      <a:schemeClr val="bg1"/>
                    </a:solidFill>
                  </a:tcPr>
                </a:tc>
                <a:tc>
                  <a:txBody>
                    <a:bodyPr/>
                    <a:lstStyle/>
                    <a:p>
                      <a:r>
                        <a:rPr lang="en-GB" sz="1600" b="0" dirty="0"/>
                        <a:t>Observational Drawing</a:t>
                      </a:r>
                    </a:p>
                  </a:txBody>
                  <a:tcPr>
                    <a:solidFill>
                      <a:schemeClr val="bg1">
                        <a:lumMod val="85000"/>
                      </a:schemeClr>
                    </a:solidFill>
                  </a:tcPr>
                </a:tc>
                <a:tc vMerge="1">
                  <a:txBody>
                    <a:bodyPr/>
                    <a:lstStyle/>
                    <a:p>
                      <a:endParaRPr lang="en-GB" sz="1600" b="0" dirty="0"/>
                    </a:p>
                  </a:txBody>
                  <a:tcPr>
                    <a:solidFill>
                      <a:schemeClr val="bg1"/>
                    </a:solidFill>
                  </a:tcPr>
                </a:tc>
                <a:extLst>
                  <a:ext uri="{0D108BD9-81ED-4DB2-BD59-A6C34878D82A}">
                    <a16:rowId xmlns:a16="http://schemas.microsoft.com/office/drawing/2014/main" val="701246790"/>
                  </a:ext>
                </a:extLst>
              </a:tr>
              <a:tr h="411290">
                <a:tc vMerge="1">
                  <a:txBody>
                    <a:bodyPr/>
                    <a:lstStyle/>
                    <a:p>
                      <a:endParaRPr lang="en-GB" sz="1600" b="0" dirty="0"/>
                    </a:p>
                  </a:txBody>
                  <a:tcPr>
                    <a:solidFill>
                      <a:schemeClr val="bg1"/>
                    </a:solidFill>
                  </a:tcPr>
                </a:tc>
                <a:tc>
                  <a:txBody>
                    <a:bodyPr/>
                    <a:lstStyle/>
                    <a:p>
                      <a:r>
                        <a:rPr lang="en-GB" sz="1600" b="0" dirty="0"/>
                        <a:t>Letter</a:t>
                      </a:r>
                      <a:r>
                        <a:rPr lang="en-GB" sz="1600" b="0" baseline="0" dirty="0"/>
                        <a:t> shapes</a:t>
                      </a:r>
                      <a:endParaRPr lang="en-GB" sz="1600" b="0" dirty="0"/>
                    </a:p>
                  </a:txBody>
                  <a:tcPr>
                    <a:solidFill>
                      <a:schemeClr val="bg1">
                        <a:lumMod val="85000"/>
                      </a:schemeClr>
                    </a:solidFill>
                  </a:tcPr>
                </a:tc>
                <a:tc rowSpan="2">
                  <a:txBody>
                    <a:bodyPr/>
                    <a:lstStyle/>
                    <a:p>
                      <a:endParaRPr lang="en-GB" sz="1600" b="0" dirty="0"/>
                    </a:p>
                  </a:txBody>
                  <a:tcPr>
                    <a:solidFill>
                      <a:schemeClr val="bg1"/>
                    </a:solidFill>
                  </a:tcPr>
                </a:tc>
                <a:tc vMerge="1">
                  <a:txBody>
                    <a:bodyPr/>
                    <a:lstStyle/>
                    <a:p>
                      <a:endParaRPr lang="en-GB" sz="1600" b="0" dirty="0"/>
                    </a:p>
                  </a:txBody>
                  <a:tcPr>
                    <a:solidFill>
                      <a:schemeClr val="bg1"/>
                    </a:solidFill>
                  </a:tcPr>
                </a:tc>
                <a:extLst>
                  <a:ext uri="{0D108BD9-81ED-4DB2-BD59-A6C34878D82A}">
                    <a16:rowId xmlns:a16="http://schemas.microsoft.com/office/drawing/2014/main" val="281604353"/>
                  </a:ext>
                </a:extLst>
              </a:tr>
              <a:tr h="411290">
                <a:tc vMerge="1">
                  <a:txBody>
                    <a:bodyPr/>
                    <a:lstStyle/>
                    <a:p>
                      <a:endParaRPr lang="en-GB" sz="1600" b="0" dirty="0"/>
                    </a:p>
                  </a:txBody>
                  <a:tcPr>
                    <a:solidFill>
                      <a:schemeClr val="bg1"/>
                    </a:solidFill>
                  </a:tcPr>
                </a:tc>
                <a:tc>
                  <a:txBody>
                    <a:bodyPr/>
                    <a:lstStyle/>
                    <a:p>
                      <a:r>
                        <a:rPr lang="en-GB" sz="1600" b="0" dirty="0"/>
                        <a:t>Homework</a:t>
                      </a:r>
                    </a:p>
                  </a:txBody>
                  <a:tcPr>
                    <a:solidFill>
                      <a:schemeClr val="bg1">
                        <a:lumMod val="85000"/>
                      </a:schemeClr>
                    </a:solidFill>
                  </a:tcPr>
                </a:tc>
                <a:tc vMerge="1">
                  <a:txBody>
                    <a:bodyPr/>
                    <a:lstStyle/>
                    <a:p>
                      <a:endParaRPr lang="en-GB" sz="1600" b="0" dirty="0"/>
                    </a:p>
                  </a:txBody>
                  <a:tcPr>
                    <a:solidFill>
                      <a:schemeClr val="bg1"/>
                    </a:solidFill>
                  </a:tcPr>
                </a:tc>
                <a:tc vMerge="1">
                  <a:txBody>
                    <a:bodyPr/>
                    <a:lstStyle/>
                    <a:p>
                      <a:endParaRPr lang="en-GB" sz="1600" b="0" dirty="0"/>
                    </a:p>
                  </a:txBody>
                  <a:tcPr>
                    <a:solidFill>
                      <a:schemeClr val="bg1"/>
                    </a:solidFill>
                  </a:tcPr>
                </a:tc>
                <a:extLst>
                  <a:ext uri="{0D108BD9-81ED-4DB2-BD59-A6C34878D82A}">
                    <a16:rowId xmlns:a16="http://schemas.microsoft.com/office/drawing/2014/main" val="2537416547"/>
                  </a:ext>
                </a:extLst>
              </a:tr>
              <a:tr h="411290">
                <a:tc vMerge="1">
                  <a:txBody>
                    <a:bodyPr/>
                    <a:lstStyle/>
                    <a:p>
                      <a:endParaRPr lang="en-GB" sz="1600" b="0" dirty="0"/>
                    </a:p>
                  </a:txBody>
                  <a:tcPr>
                    <a:solidFill>
                      <a:schemeClr val="bg1"/>
                    </a:solidFill>
                  </a:tcPr>
                </a:tc>
                <a:tc rowSpan="3">
                  <a:txBody>
                    <a:bodyPr/>
                    <a:lstStyle/>
                    <a:p>
                      <a:endParaRPr lang="en-GB" sz="1600" b="0" dirty="0">
                        <a:highlight>
                          <a:srgbClr val="FF00FF"/>
                        </a:highlight>
                      </a:endParaRPr>
                    </a:p>
                  </a:txBody>
                  <a:tcPr>
                    <a:solidFill>
                      <a:schemeClr val="bg1"/>
                    </a:solidFill>
                  </a:tcPr>
                </a:tc>
                <a:tc>
                  <a:txBody>
                    <a:bodyPr/>
                    <a:lstStyle/>
                    <a:p>
                      <a:r>
                        <a:rPr lang="en-GB" sz="1600" b="0" dirty="0"/>
                        <a:t>Photography</a:t>
                      </a:r>
                    </a:p>
                  </a:txBody>
                  <a:tcPr>
                    <a:solidFill>
                      <a:schemeClr val="bg1">
                        <a:lumMod val="85000"/>
                      </a:schemeClr>
                    </a:solidFill>
                  </a:tcPr>
                </a:tc>
                <a:tc vMerge="1">
                  <a:txBody>
                    <a:bodyPr/>
                    <a:lstStyle/>
                    <a:p>
                      <a:endParaRPr lang="en-GB" sz="1600" b="0" dirty="0"/>
                    </a:p>
                  </a:txBody>
                  <a:tcPr>
                    <a:solidFill>
                      <a:schemeClr val="bg1"/>
                    </a:solidFill>
                  </a:tcPr>
                </a:tc>
                <a:extLst>
                  <a:ext uri="{0D108BD9-81ED-4DB2-BD59-A6C34878D82A}">
                    <a16:rowId xmlns:a16="http://schemas.microsoft.com/office/drawing/2014/main" val="523998751"/>
                  </a:ext>
                </a:extLst>
              </a:tr>
              <a:tr h="683283">
                <a:tc vMerge="1">
                  <a:txBody>
                    <a:bodyPr/>
                    <a:lstStyle/>
                    <a:p>
                      <a:endParaRPr lang="en-GB" sz="1600" b="0" dirty="0"/>
                    </a:p>
                  </a:txBody>
                  <a:tcPr>
                    <a:solidFill>
                      <a:schemeClr val="bg1"/>
                    </a:solidFill>
                  </a:tcPr>
                </a:tc>
                <a:tc vMerge="1">
                  <a:txBody>
                    <a:bodyPr/>
                    <a:lstStyle/>
                    <a:p>
                      <a:endParaRPr lang="en-GB" sz="1600" b="0" dirty="0"/>
                    </a:p>
                  </a:txBody>
                  <a:tcPr>
                    <a:solidFill>
                      <a:schemeClr val="bg1"/>
                    </a:solidFill>
                  </a:tcPr>
                </a:tc>
                <a:tc rowSpan="2">
                  <a:txBody>
                    <a:bodyPr/>
                    <a:lstStyle/>
                    <a:p>
                      <a:endParaRPr lang="en-GB" sz="1600" b="0" dirty="0"/>
                    </a:p>
                  </a:txBody>
                  <a:tcPr>
                    <a:solidFill>
                      <a:schemeClr val="bg1"/>
                    </a:solidFill>
                  </a:tcPr>
                </a:tc>
                <a:tc>
                  <a:txBody>
                    <a:bodyPr/>
                    <a:lstStyle/>
                    <a:p>
                      <a:r>
                        <a:rPr lang="en-GB" sz="1600" b="0" dirty="0"/>
                        <a:t>Final Piece and H &amp;S / Skills Passport</a:t>
                      </a:r>
                    </a:p>
                  </a:txBody>
                  <a:tcPr>
                    <a:solidFill>
                      <a:schemeClr val="bg1">
                        <a:lumMod val="85000"/>
                      </a:schemeClr>
                    </a:solidFill>
                  </a:tcPr>
                </a:tc>
                <a:extLst>
                  <a:ext uri="{0D108BD9-81ED-4DB2-BD59-A6C34878D82A}">
                    <a16:rowId xmlns:a16="http://schemas.microsoft.com/office/drawing/2014/main" val="2475778865"/>
                  </a:ext>
                </a:extLst>
              </a:tr>
              <a:tr h="411290">
                <a:tc vMerge="1">
                  <a:txBody>
                    <a:bodyPr/>
                    <a:lstStyle/>
                    <a:p>
                      <a:endParaRPr lang="en-GB" sz="1600" b="0" dirty="0"/>
                    </a:p>
                  </a:txBody>
                  <a:tcPr>
                    <a:solidFill>
                      <a:schemeClr val="bg1"/>
                    </a:solidFill>
                  </a:tcPr>
                </a:tc>
                <a:tc vMerge="1">
                  <a:txBody>
                    <a:bodyPr/>
                    <a:lstStyle/>
                    <a:p>
                      <a:endParaRPr lang="en-GB" sz="1600" b="0" dirty="0"/>
                    </a:p>
                  </a:txBody>
                  <a:tcPr>
                    <a:solidFill>
                      <a:schemeClr val="bg1"/>
                    </a:solidFill>
                  </a:tcPr>
                </a:tc>
                <a:tc vMerge="1">
                  <a:txBody>
                    <a:bodyPr/>
                    <a:lstStyle/>
                    <a:p>
                      <a:endParaRPr lang="en-GB" sz="1600" b="0" dirty="0"/>
                    </a:p>
                  </a:txBody>
                  <a:tcPr>
                    <a:solidFill>
                      <a:schemeClr val="bg1"/>
                    </a:solidFill>
                  </a:tcPr>
                </a:tc>
                <a:tc>
                  <a:txBody>
                    <a:bodyPr/>
                    <a:lstStyle/>
                    <a:p>
                      <a:r>
                        <a:rPr lang="en-GB" sz="1600" b="0" dirty="0"/>
                        <a:t>Evaluation</a:t>
                      </a:r>
                    </a:p>
                  </a:txBody>
                  <a:tcPr>
                    <a:solidFill>
                      <a:schemeClr val="bg1">
                        <a:lumMod val="85000"/>
                      </a:schemeClr>
                    </a:solidFill>
                  </a:tcPr>
                </a:tc>
                <a:extLst>
                  <a:ext uri="{0D108BD9-81ED-4DB2-BD59-A6C34878D82A}">
                    <a16:rowId xmlns:a16="http://schemas.microsoft.com/office/drawing/2014/main" val="1193265937"/>
                  </a:ext>
                </a:extLst>
              </a:tr>
            </a:tbl>
          </a:graphicData>
        </a:graphic>
      </p:graphicFrame>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1061112" y="13798387"/>
            <a:ext cx="831764" cy="730566"/>
          </a:xfrm>
          <a:prstGeom prst="rect">
            <a:avLst/>
          </a:prstGeom>
        </p:spPr>
      </p:pic>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10970320" y="7160032"/>
            <a:ext cx="831764" cy="730566"/>
          </a:xfrm>
          <a:prstGeom prst="rect">
            <a:avLst/>
          </a:prstGeom>
        </p:spPr>
      </p:pic>
      <p:pic>
        <p:nvPicPr>
          <p:cNvPr id="2" name="Picture 1">
            <a:extLst>
              <a:ext uri="{FF2B5EF4-FFF2-40B4-BE49-F238E27FC236}">
                <a16:creationId xmlns:a16="http://schemas.microsoft.com/office/drawing/2014/main" id="{EE807DA6-B23C-415B-863E-02AB69FFBB2E}"/>
              </a:ext>
            </a:extLst>
          </p:cNvPr>
          <p:cNvPicPr>
            <a:picLocks noChangeAspect="1"/>
          </p:cNvPicPr>
          <p:nvPr/>
        </p:nvPicPr>
        <p:blipFill>
          <a:blip r:embed="rId11"/>
          <a:stretch>
            <a:fillRect/>
          </a:stretch>
        </p:blipFill>
        <p:spPr>
          <a:xfrm>
            <a:off x="8684886" y="384143"/>
            <a:ext cx="1254936" cy="1117111"/>
          </a:xfrm>
          <a:prstGeom prst="rect">
            <a:avLst/>
          </a:prstGeom>
        </p:spPr>
      </p:pic>
      <p:pic>
        <p:nvPicPr>
          <p:cNvPr id="18" name="Graphic 17" descr="Head with gears">
            <a:extLst>
              <a:ext uri="{FF2B5EF4-FFF2-40B4-BE49-F238E27FC236}">
                <a16:creationId xmlns:a16="http://schemas.microsoft.com/office/drawing/2014/main" id="{627DFDB4-E787-4971-B912-A93774A76E59}"/>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1094921" y="9940568"/>
            <a:ext cx="1409992" cy="1409992"/>
          </a:xfrm>
          <a:prstGeom prst="rect">
            <a:avLst/>
          </a:prstGeom>
        </p:spPr>
      </p:pic>
      <p:pic>
        <p:nvPicPr>
          <p:cNvPr id="19" name="Graphic 18" descr="Sign Language">
            <a:extLst>
              <a:ext uri="{FF2B5EF4-FFF2-40B4-BE49-F238E27FC236}">
                <a16:creationId xmlns:a16="http://schemas.microsoft.com/office/drawing/2014/main" id="{E5007059-88C7-400D-AF76-7E48B682560E}"/>
              </a:ext>
            </a:extLst>
          </p:cNvPr>
          <p:cNvPicPr>
            <a:picLocks noChangeAspect="1"/>
          </p:cNvPicPr>
          <p:nvPr/>
        </p:nvPicPr>
        <p:blipFill>
          <a:blip r:embed="rId14" cstate="print">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rot="20080906">
            <a:off x="3685619" y="11010056"/>
            <a:ext cx="1231869" cy="1231869"/>
          </a:xfrm>
          <a:prstGeom prst="rect">
            <a:avLst/>
          </a:prstGeom>
        </p:spPr>
      </p:pic>
      <p:pic>
        <p:nvPicPr>
          <p:cNvPr id="20" name="Graphic 19" descr="Eye">
            <a:extLst>
              <a:ext uri="{FF2B5EF4-FFF2-40B4-BE49-F238E27FC236}">
                <a16:creationId xmlns:a16="http://schemas.microsoft.com/office/drawing/2014/main" id="{4BD32F00-A1AA-46F7-8315-4BF38F47A853}"/>
              </a:ext>
            </a:extLst>
          </p:cNvPr>
          <p:cNvPicPr>
            <a:picLocks noChangeAspect="1"/>
          </p:cNvPicPr>
          <p:nvPr/>
        </p:nvPicPr>
        <p:blipFill>
          <a:blip r:embed="rId16" cstate="print">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6367213" y="9912979"/>
            <a:ext cx="1163914" cy="1163914"/>
          </a:xfrm>
          <a:prstGeom prst="rect">
            <a:avLst/>
          </a:prstGeom>
        </p:spPr>
      </p:pic>
      <p:pic>
        <p:nvPicPr>
          <p:cNvPr id="4" name="Graphic 3" descr="Puzzle pieces">
            <a:extLst>
              <a:ext uri="{FF2B5EF4-FFF2-40B4-BE49-F238E27FC236}">
                <a16:creationId xmlns:a16="http://schemas.microsoft.com/office/drawing/2014/main" id="{00A3FACA-48C5-ED8B-9C9E-C27887AB0981}"/>
              </a:ext>
            </a:extLst>
          </p:cNvPr>
          <p:cNvPicPr>
            <a:picLocks noChangeAspect="1"/>
          </p:cNvPicPr>
          <p:nvPr/>
        </p:nvPicPr>
        <p:blipFill>
          <a:blip r:embed="rId18">
            <a:extLst>
              <a:ext uri="{28A0092B-C50C-407E-A947-70E740481C1C}">
                <a14:useLocalDpi xmlns:a14="http://schemas.microsoft.com/office/drawing/2010/main" val="0"/>
              </a:ext>
              <a:ext uri="{96DAC541-7B7A-43D3-8B79-37D633B846F1}">
                <asvg:svgBlip xmlns:asvg="http://schemas.microsoft.com/office/drawing/2016/SVG/main" r:embed="rId19"/>
              </a:ext>
            </a:extLst>
          </a:blip>
          <a:stretch>
            <a:fillRect/>
          </a:stretch>
        </p:blipFill>
        <p:spPr>
          <a:xfrm>
            <a:off x="8587302" y="8538258"/>
            <a:ext cx="2136973" cy="2136973"/>
          </a:xfrm>
          <a:prstGeom prst="rect">
            <a:avLst/>
          </a:prstGeom>
        </p:spPr>
      </p:pic>
      <p:sp>
        <p:nvSpPr>
          <p:cNvPr id="21" name="TextBox 20">
            <a:extLst>
              <a:ext uri="{FF2B5EF4-FFF2-40B4-BE49-F238E27FC236}">
                <a16:creationId xmlns:a16="http://schemas.microsoft.com/office/drawing/2014/main" id="{CE4B5D84-E252-F020-EF49-79D8C452C481}"/>
              </a:ext>
            </a:extLst>
          </p:cNvPr>
          <p:cNvSpPr txBox="1"/>
          <p:nvPr/>
        </p:nvSpPr>
        <p:spPr>
          <a:xfrm>
            <a:off x="2000092" y="15326303"/>
            <a:ext cx="1746952" cy="830997"/>
          </a:xfrm>
          <a:prstGeom prst="rect">
            <a:avLst/>
          </a:prstGeom>
          <a:noFill/>
        </p:spPr>
        <p:txBody>
          <a:bodyPr wrap="square" rtlCol="0">
            <a:spAutoFit/>
          </a:bodyPr>
          <a:lstStyle/>
          <a:p>
            <a:r>
              <a:rPr lang="en-GB" sz="1200" dirty="0">
                <a:latin typeface="Arial Nova" panose="020B0504020202020204" pitchFamily="34" charset="0"/>
              </a:rPr>
              <a:t>#FineArt</a:t>
            </a:r>
          </a:p>
          <a:p>
            <a:r>
              <a:rPr lang="en-GB" sz="1200" dirty="0">
                <a:latin typeface="Arial Nova" panose="020B0504020202020204" pitchFamily="34" charset="0"/>
              </a:rPr>
              <a:t>#TextileDesign</a:t>
            </a:r>
          </a:p>
          <a:p>
            <a:r>
              <a:rPr lang="en-GB" sz="1200" dirty="0">
                <a:latin typeface="Arial Nova" panose="020B0504020202020204" pitchFamily="34" charset="0"/>
              </a:rPr>
              <a:t>#3DDesign</a:t>
            </a:r>
          </a:p>
          <a:p>
            <a:r>
              <a:rPr lang="en-GB" sz="1200" dirty="0">
                <a:latin typeface="Arial Nova" panose="020B0504020202020204" pitchFamily="34" charset="0"/>
              </a:rPr>
              <a:t>#Hospitality&amp;Catering</a:t>
            </a:r>
          </a:p>
        </p:txBody>
      </p:sp>
    </p:spTree>
    <p:extLst>
      <p:ext uri="{BB962C8B-B14F-4D97-AF65-F5344CB8AC3E}">
        <p14:creationId xmlns:p14="http://schemas.microsoft.com/office/powerpoint/2010/main" val="37960121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9943BB2C-229E-4D77-A9B2-D3AECDC9BC61}"/>
              </a:ext>
            </a:extLst>
          </p:cNvPr>
          <p:cNvSpPr/>
          <p:nvPr/>
        </p:nvSpPr>
        <p:spPr>
          <a:xfrm>
            <a:off x="440052" y="338130"/>
            <a:ext cx="11342451" cy="14923063"/>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522544" y="442421"/>
            <a:ext cx="10166249" cy="15166502"/>
          </a:xfrm>
        </p:spPr>
        <p:txBody>
          <a:bodyPr vert="horz" lIns="91440" tIns="45720" rIns="91440" bIns="45720" rtlCol="0" anchor="t">
            <a:normAutofit/>
          </a:bodyPr>
          <a:lstStyle/>
          <a:p>
            <a:pPr marL="0" indent="0" algn="ctr">
              <a:buNone/>
            </a:pPr>
            <a:r>
              <a:rPr lang="en-GB" sz="2400" dirty="0">
                <a:latin typeface="Impact"/>
              </a:rPr>
              <a:t>Yr7 Typography : Scheme of Learning </a:t>
            </a:r>
            <a:endParaRPr lang="en-GB" sz="2400" dirty="0">
              <a:latin typeface="Impact" panose="020B0806030902050204" pitchFamily="34" charset="0"/>
            </a:endParaRPr>
          </a:p>
        </p:txBody>
      </p:sp>
      <p:sp>
        <p:nvSpPr>
          <p:cNvPr id="6" name="TextBox 5">
            <a:extLst>
              <a:ext uri="{FF2B5EF4-FFF2-40B4-BE49-F238E27FC236}">
                <a16:creationId xmlns:a16="http://schemas.microsoft.com/office/drawing/2014/main" id="{100D8A88-E9F7-433E-890B-C37DCFEE1EC1}"/>
              </a:ext>
            </a:extLst>
          </p:cNvPr>
          <p:cNvSpPr txBox="1"/>
          <p:nvPr/>
        </p:nvSpPr>
        <p:spPr>
          <a:xfrm>
            <a:off x="-299148" y="15367405"/>
            <a:ext cx="2448964" cy="748795"/>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Navigating ADT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3"/>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4"/>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5"/>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6"/>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7"/>
          <a:srcRect t="16701" b="12155"/>
          <a:stretch/>
        </p:blipFill>
        <p:spPr>
          <a:xfrm rot="5400000">
            <a:off x="7304876" y="2664952"/>
            <a:ext cx="7519735" cy="2254512"/>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8">
            <a:clrChange>
              <a:clrFrom>
                <a:srgbClr val="FFFFFF"/>
              </a:clrFrom>
              <a:clrTo>
                <a:srgbClr val="FFFFFF">
                  <a:alpha val="0"/>
                </a:srgbClr>
              </a:clrTo>
            </a:clrChange>
          </a:blip>
          <a:srcRect b="9167"/>
          <a:stretch/>
        </p:blipFill>
        <p:spPr>
          <a:xfrm>
            <a:off x="11064743" y="709177"/>
            <a:ext cx="707095" cy="621065"/>
          </a:xfrm>
          <a:prstGeom prst="rect">
            <a:avLst/>
          </a:prstGeom>
        </p:spPr>
      </p:pic>
      <p:pic>
        <p:nvPicPr>
          <p:cNvPr id="22" name="Picture 21">
            <a:extLst>
              <a:ext uri="{FF2B5EF4-FFF2-40B4-BE49-F238E27FC236}">
                <a16:creationId xmlns:a16="http://schemas.microsoft.com/office/drawing/2014/main" id="{CB729412-91D3-4745-8116-A56E12BD3D42}"/>
              </a:ext>
            </a:extLst>
          </p:cNvPr>
          <p:cNvPicPr>
            <a:picLocks noChangeAspect="1"/>
          </p:cNvPicPr>
          <p:nvPr/>
        </p:nvPicPr>
        <p:blipFill rotWithShape="1">
          <a:blip r:embed="rId7"/>
          <a:srcRect t="16701" b="12155"/>
          <a:stretch/>
        </p:blipFill>
        <p:spPr>
          <a:xfrm rot="16200000" flipV="1">
            <a:off x="7188828" y="10279850"/>
            <a:ext cx="7751833" cy="2254511"/>
          </a:xfrm>
          <a:prstGeom prst="rect">
            <a:avLst/>
          </a:prstGeom>
        </p:spPr>
      </p:pic>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1061112" y="13825683"/>
            <a:ext cx="831764" cy="730566"/>
          </a:xfrm>
          <a:prstGeom prst="rect">
            <a:avLst/>
          </a:prstGeom>
        </p:spPr>
      </p:pic>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10932220" y="7160032"/>
            <a:ext cx="831764" cy="730566"/>
          </a:xfrm>
          <a:prstGeom prst="rect">
            <a:avLst/>
          </a:prstGeom>
        </p:spPr>
      </p:pic>
      <p:graphicFrame>
        <p:nvGraphicFramePr>
          <p:cNvPr id="26" name="Table 25">
            <a:extLst>
              <a:ext uri="{FF2B5EF4-FFF2-40B4-BE49-F238E27FC236}">
                <a16:creationId xmlns:a16="http://schemas.microsoft.com/office/drawing/2014/main" id="{692FF192-B5C4-44BA-BCFA-15620C030292}"/>
              </a:ext>
            </a:extLst>
          </p:cNvPr>
          <p:cNvGraphicFramePr>
            <a:graphicFrameLocks noGrp="1"/>
          </p:cNvGraphicFramePr>
          <p:nvPr>
            <p:extLst>
              <p:ext uri="{D42A27DB-BD31-4B8C-83A1-F6EECF244321}">
                <p14:modId xmlns:p14="http://schemas.microsoft.com/office/powerpoint/2010/main" val="131008383"/>
              </p:ext>
            </p:extLst>
          </p:nvPr>
        </p:nvGraphicFramePr>
        <p:xfrm>
          <a:off x="692155" y="1062249"/>
          <a:ext cx="10079131" cy="13955009"/>
        </p:xfrm>
        <a:graphic>
          <a:graphicData uri="http://schemas.openxmlformats.org/drawingml/2006/table">
            <a:tbl>
              <a:tblPr firstRow="1" bandRow="1">
                <a:tableStyleId>{5940675A-B579-460E-94D1-54222C63F5DA}</a:tableStyleId>
              </a:tblPr>
              <a:tblGrid>
                <a:gridCol w="2519783">
                  <a:extLst>
                    <a:ext uri="{9D8B030D-6E8A-4147-A177-3AD203B41FA5}">
                      <a16:colId xmlns:a16="http://schemas.microsoft.com/office/drawing/2014/main" val="860903560"/>
                    </a:ext>
                  </a:extLst>
                </a:gridCol>
                <a:gridCol w="2538947">
                  <a:extLst>
                    <a:ext uri="{9D8B030D-6E8A-4147-A177-3AD203B41FA5}">
                      <a16:colId xmlns:a16="http://schemas.microsoft.com/office/drawing/2014/main" val="966298568"/>
                    </a:ext>
                  </a:extLst>
                </a:gridCol>
                <a:gridCol w="2500618">
                  <a:extLst>
                    <a:ext uri="{9D8B030D-6E8A-4147-A177-3AD203B41FA5}">
                      <a16:colId xmlns:a16="http://schemas.microsoft.com/office/drawing/2014/main" val="3462729128"/>
                    </a:ext>
                  </a:extLst>
                </a:gridCol>
                <a:gridCol w="2519783">
                  <a:extLst>
                    <a:ext uri="{9D8B030D-6E8A-4147-A177-3AD203B41FA5}">
                      <a16:colId xmlns:a16="http://schemas.microsoft.com/office/drawing/2014/main" val="3955469802"/>
                    </a:ext>
                  </a:extLst>
                </a:gridCol>
              </a:tblGrid>
              <a:tr h="350505">
                <a:tc>
                  <a:txBody>
                    <a:bodyPr/>
                    <a:lstStyle/>
                    <a:p>
                      <a:r>
                        <a:rPr lang="en-GB" sz="1600" b="1" dirty="0"/>
                        <a:t>AO1 – Develop </a:t>
                      </a:r>
                    </a:p>
                  </a:txBody>
                  <a:tcPr>
                    <a:solidFill>
                      <a:schemeClr val="bg1">
                        <a:lumMod val="65000"/>
                      </a:schemeClr>
                    </a:solidFill>
                  </a:tcPr>
                </a:tc>
                <a:tc>
                  <a:txBody>
                    <a:bodyPr/>
                    <a:lstStyle/>
                    <a:p>
                      <a:r>
                        <a:rPr lang="en-GB" sz="1600" b="1" dirty="0"/>
                        <a:t>AO2 – Refine</a:t>
                      </a:r>
                    </a:p>
                  </a:txBody>
                  <a:tcPr>
                    <a:solidFill>
                      <a:schemeClr val="bg1">
                        <a:lumMod val="65000"/>
                      </a:schemeClr>
                    </a:solidFill>
                  </a:tcPr>
                </a:tc>
                <a:tc>
                  <a:txBody>
                    <a:bodyPr/>
                    <a:lstStyle/>
                    <a:p>
                      <a:r>
                        <a:rPr lang="en-GB" sz="1600" b="1" dirty="0"/>
                        <a:t>AO3 – Record </a:t>
                      </a:r>
                    </a:p>
                  </a:txBody>
                  <a:tcPr>
                    <a:solidFill>
                      <a:schemeClr val="bg1">
                        <a:lumMod val="65000"/>
                      </a:schemeClr>
                    </a:solidFill>
                  </a:tcPr>
                </a:tc>
                <a:tc>
                  <a:txBody>
                    <a:bodyPr/>
                    <a:lstStyle/>
                    <a:p>
                      <a:r>
                        <a:rPr lang="en-GB" sz="1600" b="1" dirty="0"/>
                        <a:t>AO4 – Present </a:t>
                      </a:r>
                    </a:p>
                  </a:txBody>
                  <a:tcPr>
                    <a:solidFill>
                      <a:schemeClr val="bg1">
                        <a:lumMod val="65000"/>
                      </a:schemeClr>
                    </a:solidFill>
                  </a:tcPr>
                </a:tc>
                <a:extLst>
                  <a:ext uri="{0D108BD9-81ED-4DB2-BD59-A6C34878D82A}">
                    <a16:rowId xmlns:a16="http://schemas.microsoft.com/office/drawing/2014/main" val="2939849063"/>
                  </a:ext>
                </a:extLst>
              </a:tr>
              <a:tr h="764739">
                <a:tc>
                  <a:txBody>
                    <a:bodyPr/>
                    <a:lstStyle/>
                    <a:p>
                      <a:r>
                        <a:rPr lang="en-GB" sz="1050" b="1" dirty="0"/>
                        <a:t>Mood Board</a:t>
                      </a:r>
                    </a:p>
                    <a:p>
                      <a:r>
                        <a:rPr lang="en-GB" sz="1050" b="0" dirty="0"/>
                        <a:t>Collecting images and arranging them appropriately to reflect understanding of a range of typography styles</a:t>
                      </a:r>
                    </a:p>
                  </a:txBody>
                  <a:tcPr>
                    <a:solidFill>
                      <a:schemeClr val="bg1">
                        <a:lumMod val="85000"/>
                      </a:schemeClr>
                    </a:solidFill>
                  </a:tcPr>
                </a:tc>
                <a:tc rowSpan="4">
                  <a:txBody>
                    <a:bodyPr/>
                    <a:lstStyle/>
                    <a:p>
                      <a:endParaRPr lang="en-GB" sz="1050" b="0" dirty="0">
                        <a:highlight>
                          <a:srgbClr val="FF00FF"/>
                        </a:highlight>
                      </a:endParaRPr>
                    </a:p>
                  </a:txBody>
                  <a:tcPr>
                    <a:solidFill>
                      <a:schemeClr val="bg1"/>
                    </a:solidFill>
                  </a:tcPr>
                </a:tc>
                <a:tc rowSpan="2">
                  <a:txBody>
                    <a:bodyPr/>
                    <a:lstStyle/>
                    <a:p>
                      <a:endParaRPr lang="en-GB" sz="1050" b="0" dirty="0">
                        <a:highlight>
                          <a:srgbClr val="FF00FF"/>
                        </a:highlight>
                      </a:endParaRPr>
                    </a:p>
                  </a:txBody>
                  <a:tcPr>
                    <a:solidFill>
                      <a:schemeClr val="bg1"/>
                    </a:solidFill>
                  </a:tcPr>
                </a:tc>
                <a:tc rowSpan="7">
                  <a:txBody>
                    <a:bodyPr/>
                    <a:lstStyle/>
                    <a:p>
                      <a:endParaRPr lang="en-GB" sz="1050" b="0" dirty="0">
                        <a:solidFill>
                          <a:srgbClr val="FF0000"/>
                        </a:solidFill>
                        <a:highlight>
                          <a:srgbClr val="FF00FF"/>
                        </a:highlight>
                      </a:endParaRPr>
                    </a:p>
                    <a:p>
                      <a:endParaRPr lang="en-GB" sz="1050" b="0" dirty="0">
                        <a:solidFill>
                          <a:srgbClr val="FF0000"/>
                        </a:solidFill>
                        <a:highlight>
                          <a:srgbClr val="FF00FF"/>
                        </a:highlight>
                      </a:endParaRPr>
                    </a:p>
                    <a:p>
                      <a:endParaRPr lang="en-GB" sz="1050" b="0" dirty="0">
                        <a:solidFill>
                          <a:srgbClr val="FF0000"/>
                        </a:solidFill>
                        <a:highlight>
                          <a:srgbClr val="FF00FF"/>
                        </a:highlight>
                      </a:endParaRPr>
                    </a:p>
                    <a:p>
                      <a:endParaRPr lang="en-GB" sz="1050" b="0" dirty="0">
                        <a:solidFill>
                          <a:srgbClr val="FF0000"/>
                        </a:solidFill>
                        <a:highlight>
                          <a:srgbClr val="FF00FF"/>
                        </a:highlight>
                      </a:endParaRPr>
                    </a:p>
                    <a:p>
                      <a:endParaRPr lang="en-GB" sz="1050" b="0" dirty="0">
                        <a:solidFill>
                          <a:srgbClr val="FF0000"/>
                        </a:solidFill>
                        <a:highlight>
                          <a:srgbClr val="FF00FF"/>
                        </a:highlight>
                      </a:endParaRPr>
                    </a:p>
                    <a:p>
                      <a:endParaRPr lang="en-GB" sz="1050" b="0" dirty="0">
                        <a:solidFill>
                          <a:srgbClr val="FF0000"/>
                        </a:solidFill>
                        <a:highlight>
                          <a:srgbClr val="FF00FF"/>
                        </a:highlight>
                      </a:endParaRPr>
                    </a:p>
                    <a:p>
                      <a:endParaRPr lang="en-GB" sz="1050" b="0" dirty="0">
                        <a:solidFill>
                          <a:srgbClr val="FF0000"/>
                        </a:solidFill>
                        <a:highlight>
                          <a:srgbClr val="FF00FF"/>
                        </a:highlight>
                      </a:endParaRPr>
                    </a:p>
                    <a:p>
                      <a:endParaRPr lang="en-GB" sz="1050" b="0" dirty="0">
                        <a:solidFill>
                          <a:srgbClr val="FF0000"/>
                        </a:solidFill>
                        <a:highlight>
                          <a:srgbClr val="FF00FF"/>
                        </a:highlight>
                      </a:endParaRPr>
                    </a:p>
                    <a:p>
                      <a:endParaRPr lang="en-GB" sz="1050" b="0" dirty="0">
                        <a:solidFill>
                          <a:srgbClr val="FF0000"/>
                        </a:solidFill>
                        <a:highlight>
                          <a:srgbClr val="FF00FF"/>
                        </a:highlight>
                      </a:endParaRPr>
                    </a:p>
                    <a:p>
                      <a:endParaRPr lang="en-GB" sz="1050" b="0" dirty="0">
                        <a:solidFill>
                          <a:srgbClr val="FF0000"/>
                        </a:solidFill>
                        <a:highlight>
                          <a:srgbClr val="FF00FF"/>
                        </a:highlight>
                      </a:endParaRPr>
                    </a:p>
                    <a:p>
                      <a:endParaRPr lang="en-GB" sz="1050" b="0" dirty="0">
                        <a:solidFill>
                          <a:srgbClr val="FF0000"/>
                        </a:solidFill>
                        <a:highlight>
                          <a:srgbClr val="FF00FF"/>
                        </a:highlight>
                      </a:endParaRPr>
                    </a:p>
                    <a:p>
                      <a:endParaRPr lang="en-GB" sz="1050" b="0" dirty="0">
                        <a:solidFill>
                          <a:srgbClr val="FF0000"/>
                        </a:solidFill>
                        <a:highlight>
                          <a:srgbClr val="FF00FF"/>
                        </a:highlight>
                      </a:endParaRPr>
                    </a:p>
                    <a:p>
                      <a:endParaRPr lang="en-GB" sz="1050" b="0" dirty="0">
                        <a:solidFill>
                          <a:srgbClr val="FF0000"/>
                        </a:solidFill>
                        <a:highlight>
                          <a:srgbClr val="FF00FF"/>
                        </a:highlight>
                      </a:endParaRPr>
                    </a:p>
                    <a:p>
                      <a:endParaRPr lang="en-GB" sz="1050" b="0" dirty="0">
                        <a:solidFill>
                          <a:srgbClr val="FF0000"/>
                        </a:solidFill>
                        <a:highlight>
                          <a:srgbClr val="FF00FF"/>
                        </a:highlight>
                      </a:endParaRPr>
                    </a:p>
                    <a:p>
                      <a:endParaRPr lang="en-GB" sz="1050" b="0" dirty="0">
                        <a:solidFill>
                          <a:srgbClr val="FF0000"/>
                        </a:solidFill>
                        <a:highlight>
                          <a:srgbClr val="FF00FF"/>
                        </a:highlight>
                      </a:endParaRPr>
                    </a:p>
                    <a:p>
                      <a:endParaRPr lang="en-GB" sz="1050" b="0" dirty="0">
                        <a:solidFill>
                          <a:srgbClr val="FF0000"/>
                        </a:solidFill>
                        <a:highlight>
                          <a:srgbClr val="FF00FF"/>
                        </a:highlight>
                      </a:endParaRPr>
                    </a:p>
                    <a:p>
                      <a:endParaRPr lang="en-GB" sz="1050" b="0" dirty="0">
                        <a:solidFill>
                          <a:srgbClr val="FF0000"/>
                        </a:solidFill>
                        <a:highlight>
                          <a:srgbClr val="FF00FF"/>
                        </a:highlight>
                      </a:endParaRPr>
                    </a:p>
                    <a:p>
                      <a:endParaRPr lang="en-GB" sz="1050" b="0" dirty="0">
                        <a:solidFill>
                          <a:srgbClr val="FF0000"/>
                        </a:solidFill>
                        <a:highlight>
                          <a:srgbClr val="FF00FF"/>
                        </a:highlight>
                      </a:endParaRPr>
                    </a:p>
                    <a:p>
                      <a:endParaRPr lang="en-GB" sz="1050" b="0" dirty="0">
                        <a:solidFill>
                          <a:srgbClr val="FF0000"/>
                        </a:solidFill>
                        <a:highlight>
                          <a:srgbClr val="FF00FF"/>
                        </a:highlight>
                      </a:endParaRPr>
                    </a:p>
                    <a:p>
                      <a:endParaRPr lang="en-GB" sz="1050" b="0" dirty="0">
                        <a:solidFill>
                          <a:srgbClr val="FF0000"/>
                        </a:solidFill>
                        <a:highlight>
                          <a:srgbClr val="FF00FF"/>
                        </a:highlight>
                      </a:endParaRPr>
                    </a:p>
                    <a:p>
                      <a:endParaRPr lang="en-GB" sz="1050" b="0" dirty="0">
                        <a:solidFill>
                          <a:srgbClr val="FF0000"/>
                        </a:solidFill>
                        <a:highlight>
                          <a:srgbClr val="FF00FF"/>
                        </a:highlight>
                      </a:endParaRPr>
                    </a:p>
                    <a:p>
                      <a:endParaRPr lang="en-GB" sz="1050" b="0" dirty="0">
                        <a:solidFill>
                          <a:srgbClr val="FF0000"/>
                        </a:solidFill>
                        <a:highlight>
                          <a:srgbClr val="FF00FF"/>
                        </a:highlight>
                      </a:endParaRPr>
                    </a:p>
                    <a:p>
                      <a:endParaRPr lang="en-GB" sz="1050" b="0" dirty="0">
                        <a:solidFill>
                          <a:srgbClr val="FF0000"/>
                        </a:solidFill>
                        <a:highlight>
                          <a:srgbClr val="FF00FF"/>
                        </a:highlight>
                      </a:endParaRPr>
                    </a:p>
                    <a:p>
                      <a:endParaRPr lang="en-GB" sz="1050" b="0" dirty="0">
                        <a:solidFill>
                          <a:srgbClr val="FF0000"/>
                        </a:solidFill>
                        <a:highlight>
                          <a:srgbClr val="FF00FF"/>
                        </a:highlight>
                      </a:endParaRPr>
                    </a:p>
                    <a:p>
                      <a:endParaRPr lang="en-GB" sz="1050" b="0" dirty="0">
                        <a:solidFill>
                          <a:srgbClr val="FF0000"/>
                        </a:solidFill>
                        <a:highlight>
                          <a:srgbClr val="FF00FF"/>
                        </a:highlight>
                      </a:endParaRPr>
                    </a:p>
                    <a:p>
                      <a:endParaRPr lang="en-GB" sz="1050" b="0" dirty="0">
                        <a:solidFill>
                          <a:srgbClr val="FF0000"/>
                        </a:solidFill>
                        <a:highlight>
                          <a:srgbClr val="FF00FF"/>
                        </a:highlight>
                      </a:endParaRPr>
                    </a:p>
                    <a:p>
                      <a:endParaRPr lang="en-GB" sz="1050" b="0" dirty="0">
                        <a:solidFill>
                          <a:srgbClr val="FF0000"/>
                        </a:solidFill>
                        <a:highlight>
                          <a:srgbClr val="FF00FF"/>
                        </a:highlight>
                      </a:endParaRPr>
                    </a:p>
                    <a:p>
                      <a:endParaRPr lang="en-GB" sz="1050" b="0" dirty="0">
                        <a:solidFill>
                          <a:srgbClr val="FF0000"/>
                        </a:solidFill>
                        <a:highlight>
                          <a:srgbClr val="FF00FF"/>
                        </a:highlight>
                      </a:endParaRPr>
                    </a:p>
                    <a:p>
                      <a:endParaRPr lang="en-GB" sz="1050" b="0" dirty="0">
                        <a:solidFill>
                          <a:srgbClr val="FF0000"/>
                        </a:solidFill>
                        <a:highlight>
                          <a:srgbClr val="FF00FF"/>
                        </a:highlight>
                      </a:endParaRPr>
                    </a:p>
                    <a:p>
                      <a:endParaRPr lang="en-GB" sz="1050" b="0" dirty="0">
                        <a:solidFill>
                          <a:srgbClr val="FF0000"/>
                        </a:solidFill>
                        <a:highlight>
                          <a:srgbClr val="FF00FF"/>
                        </a:highlight>
                      </a:endParaRPr>
                    </a:p>
                    <a:p>
                      <a:endParaRPr lang="en-GB" sz="1050" b="0" dirty="0">
                        <a:solidFill>
                          <a:srgbClr val="FF0000"/>
                        </a:solidFill>
                        <a:highlight>
                          <a:srgbClr val="FF00FF"/>
                        </a:highlight>
                      </a:endParaRPr>
                    </a:p>
                    <a:p>
                      <a:endParaRPr lang="en-GB" sz="1050" b="0" dirty="0">
                        <a:solidFill>
                          <a:srgbClr val="FF0000"/>
                        </a:solidFill>
                        <a:highlight>
                          <a:srgbClr val="FF00FF"/>
                        </a:highlight>
                      </a:endParaRPr>
                    </a:p>
                    <a:p>
                      <a:endParaRPr lang="en-GB" sz="1050" b="0" dirty="0">
                        <a:solidFill>
                          <a:srgbClr val="FF0000"/>
                        </a:solidFill>
                        <a:highlight>
                          <a:srgbClr val="FF00FF"/>
                        </a:highlight>
                      </a:endParaRPr>
                    </a:p>
                    <a:p>
                      <a:endParaRPr lang="en-GB" sz="1050" b="0" dirty="0">
                        <a:solidFill>
                          <a:srgbClr val="FF0000"/>
                        </a:solidFill>
                        <a:highlight>
                          <a:srgbClr val="FF00FF"/>
                        </a:highlight>
                      </a:endParaRPr>
                    </a:p>
                    <a:p>
                      <a:endParaRPr lang="en-GB" sz="1050" b="0" dirty="0">
                        <a:solidFill>
                          <a:srgbClr val="FF0000"/>
                        </a:solidFill>
                        <a:highlight>
                          <a:srgbClr val="FF00FF"/>
                        </a:highlight>
                      </a:endParaRPr>
                    </a:p>
                    <a:p>
                      <a:endParaRPr lang="en-GB" sz="1050" b="0" dirty="0">
                        <a:solidFill>
                          <a:srgbClr val="FF0000"/>
                        </a:solidFill>
                        <a:highlight>
                          <a:srgbClr val="FF00FF"/>
                        </a:highlight>
                      </a:endParaRPr>
                    </a:p>
                    <a:p>
                      <a:endParaRPr lang="en-GB" sz="1050" b="0" dirty="0">
                        <a:solidFill>
                          <a:srgbClr val="FF0000"/>
                        </a:solidFill>
                        <a:highlight>
                          <a:srgbClr val="FF00FF"/>
                        </a:highlight>
                      </a:endParaRPr>
                    </a:p>
                    <a:p>
                      <a:endParaRPr lang="en-GB" sz="1050" b="0" dirty="0">
                        <a:solidFill>
                          <a:srgbClr val="FF0000"/>
                        </a:solidFill>
                        <a:highlight>
                          <a:srgbClr val="FF00FF"/>
                        </a:highlight>
                      </a:endParaRPr>
                    </a:p>
                    <a:p>
                      <a:endParaRPr lang="en-GB" sz="1050" b="0" dirty="0">
                        <a:solidFill>
                          <a:srgbClr val="FF0000"/>
                        </a:solidFill>
                        <a:highlight>
                          <a:srgbClr val="FF00FF"/>
                        </a:highlight>
                      </a:endParaRPr>
                    </a:p>
                    <a:p>
                      <a:endParaRPr lang="en-GB" sz="1050" b="0" dirty="0">
                        <a:solidFill>
                          <a:srgbClr val="FF0000"/>
                        </a:solidFill>
                        <a:highlight>
                          <a:srgbClr val="FF00FF"/>
                        </a:highlight>
                      </a:endParaRPr>
                    </a:p>
                    <a:p>
                      <a:endParaRPr lang="en-GB" sz="1050" b="0" dirty="0">
                        <a:solidFill>
                          <a:srgbClr val="FF0000"/>
                        </a:solidFill>
                        <a:highlight>
                          <a:srgbClr val="FF00FF"/>
                        </a:highlight>
                      </a:endParaRPr>
                    </a:p>
                    <a:p>
                      <a:endParaRPr lang="en-GB" sz="1050" b="0" dirty="0">
                        <a:solidFill>
                          <a:srgbClr val="FF0000"/>
                        </a:solidFill>
                        <a:highlight>
                          <a:srgbClr val="FF00FF"/>
                        </a:highlight>
                      </a:endParaRPr>
                    </a:p>
                    <a:p>
                      <a:endParaRPr lang="en-GB" sz="1050" b="0" dirty="0">
                        <a:solidFill>
                          <a:srgbClr val="FF0000"/>
                        </a:solidFill>
                        <a:highlight>
                          <a:srgbClr val="FF00FF"/>
                        </a:highlight>
                      </a:endParaRPr>
                    </a:p>
                    <a:p>
                      <a:endParaRPr lang="en-GB" sz="1050" b="0" dirty="0">
                        <a:solidFill>
                          <a:srgbClr val="FF0000"/>
                        </a:solidFill>
                        <a:highlight>
                          <a:srgbClr val="FF00FF"/>
                        </a:highlight>
                      </a:endParaRPr>
                    </a:p>
                    <a:p>
                      <a:endParaRPr lang="en-GB" sz="1050" b="0" dirty="0">
                        <a:solidFill>
                          <a:srgbClr val="FF0000"/>
                        </a:solidFill>
                        <a:highlight>
                          <a:srgbClr val="FF00FF"/>
                        </a:highlight>
                      </a:endParaRPr>
                    </a:p>
                    <a:p>
                      <a:endParaRPr lang="en-GB" sz="1050" b="0" dirty="0">
                        <a:solidFill>
                          <a:srgbClr val="FF0000"/>
                        </a:solidFill>
                        <a:highlight>
                          <a:srgbClr val="FF00FF"/>
                        </a:highlight>
                      </a:endParaRPr>
                    </a:p>
                    <a:p>
                      <a:endParaRPr lang="en-GB" sz="1050" b="0" dirty="0">
                        <a:solidFill>
                          <a:srgbClr val="FF0000"/>
                        </a:solidFill>
                        <a:highlight>
                          <a:srgbClr val="FF00FF"/>
                        </a:highlight>
                      </a:endParaRPr>
                    </a:p>
                    <a:p>
                      <a:endParaRPr lang="en-GB" sz="1050" b="0" dirty="0">
                        <a:solidFill>
                          <a:srgbClr val="FF0000"/>
                        </a:solidFill>
                        <a:highlight>
                          <a:srgbClr val="FF00FF"/>
                        </a:highlight>
                      </a:endParaRPr>
                    </a:p>
                    <a:p>
                      <a:endParaRPr lang="en-GB" sz="1050" b="0" dirty="0">
                        <a:solidFill>
                          <a:srgbClr val="FF0000"/>
                        </a:solidFill>
                        <a:highlight>
                          <a:srgbClr val="FF00FF"/>
                        </a:highlight>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highlight>
                          <a:srgbClr val="FF00FF"/>
                        </a:highlight>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highlight>
                          <a:srgbClr val="FF00FF"/>
                        </a:highlight>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highlight>
                          <a:srgbClr val="FF00FF"/>
                        </a:highlight>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highlight>
                          <a:srgbClr val="FF00FF"/>
                        </a:highlight>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highlight>
                          <a:srgbClr val="FF00FF"/>
                        </a:highlight>
                      </a:endParaRPr>
                    </a:p>
                    <a:p>
                      <a:pPr marL="0" marR="0" lvl="0" indent="0" algn="ctr" defTabSz="1219170" rtl="0" eaLnBrk="1" fontAlgn="auto" latinLnBrk="0" hangingPunct="1">
                        <a:lnSpc>
                          <a:spcPct val="100000"/>
                        </a:lnSpc>
                        <a:spcBef>
                          <a:spcPts val="0"/>
                        </a:spcBef>
                        <a:spcAft>
                          <a:spcPts val="0"/>
                        </a:spcAft>
                        <a:buClrTx/>
                        <a:buSzTx/>
                        <a:buFontTx/>
                        <a:buNone/>
                        <a:tabLst/>
                        <a:defRPr/>
                      </a:pPr>
                      <a:r>
                        <a:rPr lang="en-GB" sz="1200" b="1" i="1" dirty="0">
                          <a:solidFill>
                            <a:schemeClr val="tx1"/>
                          </a:solidFill>
                        </a:rPr>
                        <a:t>* Skills outcomes – to create a variety of artefacts from practicing the taught skills.</a:t>
                      </a:r>
                      <a:endParaRPr lang="en-GB" sz="1200" b="0" dirty="0">
                        <a:solidFill>
                          <a:schemeClr val="tx1"/>
                        </a:solidFill>
                      </a:endParaRPr>
                    </a:p>
                    <a:p>
                      <a:pPr algn="ctr"/>
                      <a:r>
                        <a:rPr lang="en-GB" sz="1200" b="0" i="1" dirty="0">
                          <a:solidFill>
                            <a:schemeClr val="tx1"/>
                          </a:solidFill>
                        </a:rPr>
                        <a:t>Artefacts  could include  keyrings, nameplates, typographic letters, puzzles, jigsaws etc</a:t>
                      </a:r>
                    </a:p>
                  </a:txBody>
                  <a:tcPr>
                    <a:solidFill>
                      <a:schemeClr val="bg1"/>
                    </a:solidFill>
                  </a:tcPr>
                </a:tc>
                <a:extLst>
                  <a:ext uri="{0D108BD9-81ED-4DB2-BD59-A6C34878D82A}">
                    <a16:rowId xmlns:a16="http://schemas.microsoft.com/office/drawing/2014/main" val="68643681"/>
                  </a:ext>
                </a:extLst>
              </a:tr>
              <a:tr h="1768460">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050" b="1" dirty="0"/>
                        <a:t>Research </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dirty="0"/>
                        <a:t>A4 page produced on power point or word- includes images / fact-file / description / opinion and  theme links / analysis </a:t>
                      </a:r>
                    </a:p>
                    <a:p>
                      <a:endParaRPr lang="en-GB" sz="1050" dirty="0"/>
                    </a:p>
                    <a:p>
                      <a:r>
                        <a:rPr lang="en-GB" sz="1050" b="1" dirty="0"/>
                        <a:t>Practitioners include</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dirty="0"/>
                        <a:t>Cecil </a:t>
                      </a:r>
                      <a:r>
                        <a:rPr lang="en-GB" sz="1050" dirty="0" err="1"/>
                        <a:t>Touchon</a:t>
                      </a:r>
                      <a:endParaRPr lang="en-GB" sz="1050" dirty="0"/>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dirty="0"/>
                        <a:t>Stuart Davis</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dirty="0"/>
                        <a:t>Oscar Wilson</a:t>
                      </a:r>
                    </a:p>
                  </a:txBody>
                  <a:tcPr>
                    <a:solidFill>
                      <a:schemeClr val="bg1">
                        <a:lumMod val="85000"/>
                      </a:schemeClr>
                    </a:solidFill>
                  </a:tcPr>
                </a:tc>
                <a:tc vMerge="1">
                  <a:txBody>
                    <a:bodyPr/>
                    <a:lstStyle/>
                    <a:p>
                      <a:endParaRPr lang="en-GB" sz="1600" b="0" dirty="0"/>
                    </a:p>
                  </a:txBody>
                  <a:tcPr>
                    <a:solidFill>
                      <a:schemeClr val="bg1"/>
                    </a:solidFill>
                  </a:tcPr>
                </a:tc>
                <a:tc vMerge="1">
                  <a:txBody>
                    <a:bodyPr/>
                    <a:lstStyle/>
                    <a:p>
                      <a:endParaRPr lang="en-GB" sz="1600" b="0" dirty="0"/>
                    </a:p>
                  </a:txBody>
                  <a:tcPr>
                    <a:solidFill>
                      <a:schemeClr val="bg1"/>
                    </a:solidFill>
                  </a:tcPr>
                </a:tc>
                <a:tc vMerge="1">
                  <a:txBody>
                    <a:bodyPr/>
                    <a:lstStyle/>
                    <a:p>
                      <a:endParaRPr lang="en-GB" sz="1600" b="0" dirty="0"/>
                    </a:p>
                  </a:txBody>
                  <a:tcPr>
                    <a:solidFill>
                      <a:schemeClr val="bg1"/>
                    </a:solidFill>
                  </a:tcPr>
                </a:tc>
                <a:extLst>
                  <a:ext uri="{0D108BD9-81ED-4DB2-BD59-A6C34878D82A}">
                    <a16:rowId xmlns:a16="http://schemas.microsoft.com/office/drawing/2014/main" val="1043870497"/>
                  </a:ext>
                </a:extLst>
              </a:tr>
              <a:tr h="1612946">
                <a:tc rowSpan="7">
                  <a:txBody>
                    <a:bodyPr/>
                    <a:lstStyle/>
                    <a:p>
                      <a:endParaRPr lang="en-GB" sz="1050" b="0" dirty="0">
                        <a:highlight>
                          <a:srgbClr val="FF00FF"/>
                        </a:highlight>
                      </a:endParaRPr>
                    </a:p>
                  </a:txBody>
                  <a:tcPr>
                    <a:solidFill>
                      <a:schemeClr val="bg1"/>
                    </a:solidFill>
                  </a:tcPr>
                </a:tc>
                <a:tc vMerge="1">
                  <a:txBody>
                    <a:bodyPr/>
                    <a:lstStyle/>
                    <a:p>
                      <a:endParaRPr lang="en-GB" sz="1600" b="0" dirty="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050" b="1" dirty="0"/>
                        <a:t>Artist Copy</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dirty="0"/>
                        <a:t>2 different key skills taught:</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b="0" dirty="0"/>
                        <a:t>Cecil </a:t>
                      </a:r>
                      <a:r>
                        <a:rPr lang="en-GB" sz="1050" b="0" dirty="0" err="1"/>
                        <a:t>Touchon</a:t>
                      </a:r>
                      <a:r>
                        <a:rPr lang="en-GB" sz="1050" b="0" dirty="0"/>
                        <a:t>/Stuart Davis – </a:t>
                      </a:r>
                      <a:r>
                        <a:rPr lang="en-GB" sz="1050" dirty="0"/>
                        <a:t>Use of collage on foam board letters</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b="0" dirty="0"/>
                        <a:t>Oscar Wilson </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b="0" dirty="0"/>
                        <a:t>Coloured drawing in the style of Oscar Wilson paying particular attention to the typography used</a:t>
                      </a:r>
                    </a:p>
                  </a:txBody>
                  <a:tcPr>
                    <a:solidFill>
                      <a:schemeClr val="bg1">
                        <a:lumMod val="85000"/>
                      </a:schemeClr>
                    </a:solidFill>
                  </a:tcPr>
                </a:tc>
                <a:tc vMerge="1">
                  <a:txBody>
                    <a:bodyPr/>
                    <a:lstStyle/>
                    <a:p>
                      <a:endParaRPr lang="en-GB" sz="1600" b="0" dirty="0"/>
                    </a:p>
                  </a:txBody>
                  <a:tcPr>
                    <a:solidFill>
                      <a:schemeClr val="bg1"/>
                    </a:solidFill>
                  </a:tcPr>
                </a:tc>
                <a:extLst>
                  <a:ext uri="{0D108BD9-81ED-4DB2-BD59-A6C34878D82A}">
                    <a16:rowId xmlns:a16="http://schemas.microsoft.com/office/drawing/2014/main" val="701246790"/>
                  </a:ext>
                </a:extLst>
              </a:tr>
              <a:tr h="430166">
                <a:tc vMerge="1">
                  <a:txBody>
                    <a:bodyPr/>
                    <a:lstStyle/>
                    <a:p>
                      <a:endParaRPr lang="en-GB"/>
                    </a:p>
                  </a:txBody>
                  <a:tcPr/>
                </a:tc>
                <a:tc vMerge="1">
                  <a:txBody>
                    <a:bodyPr/>
                    <a:lstStyle/>
                    <a:p>
                      <a:endParaRPr lang="en-GB" sz="1600" b="0" dirty="0"/>
                    </a:p>
                  </a:txBody>
                  <a:tcPr>
                    <a:solidFill>
                      <a:schemeClr val="bg1"/>
                    </a:solidFill>
                  </a:tcPr>
                </a:tc>
                <a:tc>
                  <a:txBody>
                    <a:bodyPr/>
                    <a:lstStyle/>
                    <a:p>
                      <a:r>
                        <a:rPr lang="en-GB" sz="1050" b="1" baseline="0" dirty="0"/>
                        <a:t>Drawing</a:t>
                      </a:r>
                    </a:p>
                    <a:p>
                      <a:r>
                        <a:rPr lang="en-GB" sz="1050" b="0" baseline="0" dirty="0"/>
                        <a:t>Simple observational drawing of artefact</a:t>
                      </a:r>
                      <a:endParaRPr lang="en-GB" sz="1050" b="0" dirty="0"/>
                    </a:p>
                  </a:txBody>
                  <a:tcPr>
                    <a:solidFill>
                      <a:schemeClr val="bg1">
                        <a:lumMod val="85000"/>
                      </a:schemeClr>
                    </a:solidFill>
                  </a:tcPr>
                </a:tc>
                <a:tc vMerge="1">
                  <a:txBody>
                    <a:bodyPr/>
                    <a:lstStyle/>
                    <a:p>
                      <a:endParaRPr lang="en-GB"/>
                    </a:p>
                  </a:txBody>
                  <a:tcPr/>
                </a:tc>
                <a:extLst>
                  <a:ext uri="{0D108BD9-81ED-4DB2-BD59-A6C34878D82A}">
                    <a16:rowId xmlns:a16="http://schemas.microsoft.com/office/drawing/2014/main" val="1867349151"/>
                  </a:ext>
                </a:extLst>
              </a:tr>
              <a:tr h="3274042">
                <a:tc vMerge="1">
                  <a:txBody>
                    <a:bodyPr/>
                    <a:lstStyle/>
                    <a:p>
                      <a:endParaRPr lang="en-GB" sz="1600" b="0" dirty="0"/>
                    </a:p>
                  </a:txBody>
                  <a:tcPr>
                    <a:solidFill>
                      <a:schemeClr val="bg1"/>
                    </a:solidFill>
                  </a:tcPr>
                </a:tc>
                <a:tc>
                  <a:txBody>
                    <a:bodyPr/>
                    <a:lstStyle/>
                    <a:p>
                      <a:r>
                        <a:rPr lang="en-GB" sz="1050" b="1" dirty="0"/>
                        <a:t>Classwork</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dirty="0"/>
                        <a:t>Design page of equally sized ideas of typography</a:t>
                      </a:r>
                      <a:r>
                        <a:rPr lang="en-GB" sz="1050" baseline="0" dirty="0"/>
                        <a:t> and </a:t>
                      </a:r>
                      <a:r>
                        <a:rPr lang="en-GB" sz="1050" dirty="0"/>
                        <a:t>simple shapes</a:t>
                      </a: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050" dirty="0"/>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b="1" baseline="0" dirty="0"/>
                        <a:t>Health &amp; Safety/</a:t>
                      </a:r>
                      <a:r>
                        <a:rPr lang="en-GB" sz="1050" b="1" dirty="0"/>
                        <a:t>Skills Passport</a:t>
                      </a:r>
                      <a:r>
                        <a:rPr lang="en-GB" sz="1050" b="1" baseline="0" dirty="0"/>
                        <a:t> *</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dirty="0"/>
                        <a:t>Induction</a:t>
                      </a:r>
                      <a:r>
                        <a:rPr lang="en-GB" sz="1050" baseline="0" dirty="0"/>
                        <a:t> course on the safe use of a </a:t>
                      </a:r>
                      <a:r>
                        <a:rPr lang="en-GB" sz="1050" dirty="0"/>
                        <a:t>range of workshop tools and equipment</a:t>
                      </a: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050" baseline="0" dirty="0"/>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b="1" baseline="0" dirty="0"/>
                        <a:t>Workshop Independence</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baseline="0" dirty="0"/>
                        <a:t>Choose correct tools to c</a:t>
                      </a:r>
                      <a:r>
                        <a:rPr lang="en-GB" sz="1050" dirty="0"/>
                        <a:t>reate letters and shapes</a:t>
                      </a: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050" b="1" dirty="0"/>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b="1" dirty="0"/>
                        <a:t>Onomatopoeia letters </a:t>
                      </a:r>
                      <a:r>
                        <a:rPr lang="en-GB" sz="1050" dirty="0"/>
                        <a:t>imagination</a:t>
                      </a:r>
                      <a:r>
                        <a:rPr lang="en-GB" sz="1050" baseline="0" dirty="0"/>
                        <a:t> -</a:t>
                      </a:r>
                      <a:r>
                        <a:rPr lang="en-GB" sz="1050" dirty="0"/>
                        <a:t> use of colour to create mood</a:t>
                      </a: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050" dirty="0"/>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b="1" dirty="0"/>
                        <a:t>Name Tag </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dirty="0"/>
                        <a:t>Consolidating a range of typographical methods</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dirty="0"/>
                        <a:t>Use of colour</a:t>
                      </a:r>
                    </a:p>
                  </a:txBody>
                  <a:tcPr>
                    <a:solidFill>
                      <a:schemeClr val="bg1">
                        <a:lumMod val="85000"/>
                      </a:schemeClr>
                    </a:solidFill>
                  </a:tcPr>
                </a:tc>
                <a:tc rowSpan="2">
                  <a:txBody>
                    <a:bodyPr/>
                    <a:lstStyle/>
                    <a:p>
                      <a:endParaRPr lang="en-GB" sz="1050" b="0" dirty="0">
                        <a:highlight>
                          <a:srgbClr val="FF00FF"/>
                        </a:highlight>
                      </a:endParaRPr>
                    </a:p>
                  </a:txBody>
                  <a:tcPr>
                    <a:solidFill>
                      <a:schemeClr val="bg1"/>
                    </a:solidFill>
                  </a:tcPr>
                </a:tc>
                <a:tc vMerge="1">
                  <a:txBody>
                    <a:bodyPr/>
                    <a:lstStyle/>
                    <a:p>
                      <a:endParaRPr lang="en-GB" sz="1600" b="0" dirty="0"/>
                    </a:p>
                  </a:txBody>
                  <a:tcPr>
                    <a:solidFill>
                      <a:schemeClr val="bg1"/>
                    </a:solidFill>
                  </a:tcPr>
                </a:tc>
                <a:extLst>
                  <a:ext uri="{0D108BD9-81ED-4DB2-BD59-A6C34878D82A}">
                    <a16:rowId xmlns:a16="http://schemas.microsoft.com/office/drawing/2014/main" val="281604353"/>
                  </a:ext>
                </a:extLst>
              </a:tr>
              <a:tr h="1621572">
                <a:tc vMerge="1">
                  <a:txBody>
                    <a:bodyPr/>
                    <a:lstStyle/>
                    <a:p>
                      <a:endParaRPr lang="en-GB" sz="1600" b="0" dirty="0"/>
                    </a:p>
                  </a:txBody>
                  <a:tcPr>
                    <a:solidFill>
                      <a:schemeClr val="bg1"/>
                    </a:solidFill>
                  </a:tcPr>
                </a:tc>
                <a:tc>
                  <a:txBody>
                    <a:bodyPr/>
                    <a:lstStyle/>
                    <a:p>
                      <a:r>
                        <a:rPr lang="en-GB" sz="1050" b="1" u="none" dirty="0"/>
                        <a:t>Homework Tasks</a:t>
                      </a:r>
                    </a:p>
                    <a:p>
                      <a:r>
                        <a:rPr lang="en-GB" sz="1050" b="0" dirty="0"/>
                        <a:t>Throughout the rotation, students are given specific homework tasks that each teach a particular skill/ extend classwork.</a:t>
                      </a:r>
                    </a:p>
                    <a:p>
                      <a:r>
                        <a:rPr lang="en-GB" sz="1050" b="0" dirty="0"/>
                        <a:t>Examples include;</a:t>
                      </a:r>
                    </a:p>
                    <a:p>
                      <a:r>
                        <a:rPr lang="en-GB" sz="1050" b="0" dirty="0"/>
                        <a:t>Produce</a:t>
                      </a:r>
                      <a:r>
                        <a:rPr lang="en-GB" sz="1050" b="1" dirty="0"/>
                        <a:t> </a:t>
                      </a:r>
                      <a:r>
                        <a:rPr lang="en-GB" sz="1050" b="0" dirty="0"/>
                        <a:t>a mini name tag on the theme of </a:t>
                      </a:r>
                      <a:r>
                        <a:rPr lang="en-GB" sz="1050" b="1" dirty="0"/>
                        <a:t> </a:t>
                      </a:r>
                      <a:r>
                        <a:rPr lang="en-GB" sz="1050" b="0" dirty="0"/>
                        <a:t>MONSTERS</a:t>
                      </a:r>
                    </a:p>
                    <a:p>
                      <a:r>
                        <a:rPr lang="en-GB" sz="1050" b="0" dirty="0"/>
                        <a:t>Choose an everyday object and draw it in the style of Oscar Wilson</a:t>
                      </a:r>
                    </a:p>
                  </a:txBody>
                  <a:tcPr>
                    <a:solidFill>
                      <a:schemeClr val="bg1">
                        <a:lumMod val="85000"/>
                      </a:schemeClr>
                    </a:solidFill>
                  </a:tcPr>
                </a:tc>
                <a:tc vMerge="1">
                  <a:txBody>
                    <a:bodyPr/>
                    <a:lstStyle/>
                    <a:p>
                      <a:endParaRPr lang="en-GB" sz="1600" b="0" dirty="0"/>
                    </a:p>
                  </a:txBody>
                  <a:tcPr>
                    <a:solidFill>
                      <a:schemeClr val="bg1"/>
                    </a:solidFill>
                  </a:tcPr>
                </a:tc>
                <a:tc vMerge="1">
                  <a:txBody>
                    <a:bodyPr/>
                    <a:lstStyle/>
                    <a:p>
                      <a:endParaRPr lang="en-GB" sz="1600" b="0" dirty="0"/>
                    </a:p>
                  </a:txBody>
                  <a:tcPr>
                    <a:solidFill>
                      <a:schemeClr val="bg1"/>
                    </a:solidFill>
                  </a:tcPr>
                </a:tc>
                <a:extLst>
                  <a:ext uri="{0D108BD9-81ED-4DB2-BD59-A6C34878D82A}">
                    <a16:rowId xmlns:a16="http://schemas.microsoft.com/office/drawing/2014/main" val="2537416547"/>
                  </a:ext>
                </a:extLst>
              </a:tr>
              <a:tr h="698953">
                <a:tc vMerge="1">
                  <a:txBody>
                    <a:bodyPr/>
                    <a:lstStyle/>
                    <a:p>
                      <a:endParaRPr lang="en-GB" sz="1600" b="0" dirty="0"/>
                    </a:p>
                  </a:txBody>
                  <a:tcPr>
                    <a:solidFill>
                      <a:schemeClr val="bg1"/>
                    </a:solidFill>
                  </a:tcPr>
                </a:tc>
                <a:tc rowSpan="3">
                  <a:txBody>
                    <a:bodyPr/>
                    <a:lstStyle/>
                    <a:p>
                      <a:endParaRPr lang="en-GB" sz="1050" b="1" dirty="0">
                        <a:solidFill>
                          <a:schemeClr val="tx1"/>
                        </a:solidFill>
                        <a:highlight>
                          <a:srgbClr val="FF00FF"/>
                        </a:highlight>
                      </a:endParaRPr>
                    </a:p>
                    <a:p>
                      <a:endParaRPr lang="en-GB" sz="1200" b="1" i="1" dirty="0">
                        <a:solidFill>
                          <a:schemeClr val="tx1"/>
                        </a:solidFill>
                        <a:highlight>
                          <a:srgbClr val="FF00FF"/>
                        </a:highlight>
                      </a:endParaRPr>
                    </a:p>
                    <a:p>
                      <a:pPr algn="ctr"/>
                      <a:r>
                        <a:rPr lang="en-GB" sz="1200" b="1" i="1" dirty="0">
                          <a:solidFill>
                            <a:schemeClr val="tx1"/>
                          </a:solidFill>
                        </a:rPr>
                        <a:t>* Skills  - to teach the safe use of:</a:t>
                      </a:r>
                      <a:endParaRPr lang="en-GB" sz="1200" b="0" i="1" dirty="0">
                        <a:solidFill>
                          <a:schemeClr val="tx1"/>
                        </a:solidFill>
                      </a:endParaRPr>
                    </a:p>
                    <a:p>
                      <a:pPr marL="171450" indent="-171450" algn="ctr">
                        <a:buFont typeface="Arial" panose="020B0604020202020204" pitchFamily="34" charset="0"/>
                        <a:buChar char="•"/>
                      </a:pPr>
                      <a:r>
                        <a:rPr lang="en-GB" sz="1200" b="0" i="1" dirty="0">
                          <a:solidFill>
                            <a:schemeClr val="tx1"/>
                          </a:solidFill>
                        </a:rPr>
                        <a:t>Scroll saw, </a:t>
                      </a:r>
                    </a:p>
                    <a:p>
                      <a:pPr marL="171450" indent="-171450" algn="ctr">
                        <a:buFont typeface="Arial" panose="020B0604020202020204" pitchFamily="34" charset="0"/>
                        <a:buChar char="•"/>
                      </a:pPr>
                      <a:r>
                        <a:rPr lang="en-GB" sz="1200" b="0" i="1" dirty="0">
                          <a:solidFill>
                            <a:schemeClr val="tx1"/>
                          </a:solidFill>
                        </a:rPr>
                        <a:t>clamps,</a:t>
                      </a:r>
                    </a:p>
                    <a:p>
                      <a:pPr marL="171450" indent="-171450" algn="ctr">
                        <a:buFont typeface="Arial" panose="020B0604020202020204" pitchFamily="34" charset="0"/>
                        <a:buChar char="•"/>
                      </a:pPr>
                      <a:r>
                        <a:rPr lang="en-GB" sz="1200" b="0" i="1" dirty="0">
                          <a:solidFill>
                            <a:schemeClr val="tx1"/>
                          </a:solidFill>
                        </a:rPr>
                        <a:t>sanding blocks, </a:t>
                      </a:r>
                    </a:p>
                    <a:p>
                      <a:pPr marL="171450" indent="-171450" algn="ctr">
                        <a:buFont typeface="Arial" panose="020B0604020202020204" pitchFamily="34" charset="0"/>
                        <a:buChar char="•"/>
                      </a:pPr>
                      <a:r>
                        <a:rPr lang="en-GB" sz="1200" b="0" i="1" dirty="0">
                          <a:solidFill>
                            <a:schemeClr val="tx1"/>
                          </a:solidFill>
                        </a:rPr>
                        <a:t>glass paper, </a:t>
                      </a:r>
                    </a:p>
                    <a:p>
                      <a:pPr marL="171450" indent="-171450" algn="ctr">
                        <a:buFont typeface="Arial" panose="020B0604020202020204" pitchFamily="34" charset="0"/>
                        <a:buChar char="•"/>
                      </a:pPr>
                      <a:r>
                        <a:rPr lang="en-GB" sz="1200" b="0" i="1" dirty="0">
                          <a:solidFill>
                            <a:schemeClr val="tx1"/>
                          </a:solidFill>
                        </a:rPr>
                        <a:t>bench vice</a:t>
                      </a:r>
                    </a:p>
                  </a:txBody>
                  <a:tcPr>
                    <a:solidFill>
                      <a:schemeClr val="bg1"/>
                    </a:solidFill>
                  </a:tcPr>
                </a:tc>
                <a:tc>
                  <a:txBody>
                    <a:bodyPr/>
                    <a:lstStyle/>
                    <a:p>
                      <a:r>
                        <a:rPr lang="en-GB" sz="1050" b="1" dirty="0"/>
                        <a:t>Photos</a:t>
                      </a:r>
                    </a:p>
                    <a:p>
                      <a:r>
                        <a:rPr lang="en-GB" sz="1050" b="0" dirty="0"/>
                        <a:t>Photographic evidence of their artefacts as part of project work</a:t>
                      </a:r>
                    </a:p>
                  </a:txBody>
                  <a:tcPr>
                    <a:solidFill>
                      <a:schemeClr val="bg1">
                        <a:lumMod val="85000"/>
                      </a:schemeClr>
                    </a:solidFill>
                  </a:tcPr>
                </a:tc>
                <a:tc vMerge="1">
                  <a:txBody>
                    <a:bodyPr/>
                    <a:lstStyle/>
                    <a:p>
                      <a:endParaRPr lang="en-GB" sz="1600" b="0" dirty="0"/>
                    </a:p>
                  </a:txBody>
                  <a:tcPr>
                    <a:solidFill>
                      <a:schemeClr val="bg1"/>
                    </a:solidFill>
                  </a:tcPr>
                </a:tc>
                <a:extLst>
                  <a:ext uri="{0D108BD9-81ED-4DB2-BD59-A6C34878D82A}">
                    <a16:rowId xmlns:a16="http://schemas.microsoft.com/office/drawing/2014/main" val="523998751"/>
                  </a:ext>
                </a:extLst>
              </a:tr>
              <a:tr h="2836173">
                <a:tc vMerge="1">
                  <a:txBody>
                    <a:bodyPr/>
                    <a:lstStyle/>
                    <a:p>
                      <a:endParaRPr lang="en-GB" sz="1600" b="0" dirty="0"/>
                    </a:p>
                  </a:txBody>
                  <a:tcPr>
                    <a:solidFill>
                      <a:schemeClr val="bg1"/>
                    </a:solidFill>
                  </a:tcPr>
                </a:tc>
                <a:tc vMerge="1">
                  <a:txBody>
                    <a:bodyPr/>
                    <a:lstStyle/>
                    <a:p>
                      <a:endParaRPr lang="en-GB" sz="1600" b="0" dirty="0"/>
                    </a:p>
                  </a:txBody>
                  <a:tcPr>
                    <a:solidFill>
                      <a:schemeClr val="bg1"/>
                    </a:solidFill>
                  </a:tcPr>
                </a:tc>
                <a:tc rowSpan="2">
                  <a:txBody>
                    <a:bodyPr/>
                    <a:lstStyle/>
                    <a:p>
                      <a:endParaRPr lang="en-GB" sz="1050" b="0" dirty="0">
                        <a:highlight>
                          <a:srgbClr val="FF00FF"/>
                        </a:highlight>
                      </a:endParaRPr>
                    </a:p>
                  </a:txBody>
                  <a:tcPr>
                    <a:solidFill>
                      <a:schemeClr val="bg1"/>
                    </a:solidFill>
                  </a:tcPr>
                </a:tc>
                <a:tc>
                  <a:txBody>
                    <a:bodyPr/>
                    <a:lstStyle/>
                    <a:p>
                      <a:r>
                        <a:rPr lang="en-GB" sz="1050" b="1" dirty="0"/>
                        <a:t>Final Pieces</a:t>
                      </a:r>
                    </a:p>
                    <a:p>
                      <a:r>
                        <a:rPr lang="en-GB" sz="1050" dirty="0"/>
                        <a:t>Foam Board Collage Letter which draws on inspiration from researched artists.</a:t>
                      </a:r>
                    </a:p>
                    <a:p>
                      <a:r>
                        <a:rPr lang="en-GB" sz="1050" dirty="0"/>
                        <a:t>A range of practical skills including cutting and shaping letters and applying collage</a:t>
                      </a:r>
                    </a:p>
                    <a:p>
                      <a:endParaRPr lang="en-GB" sz="1050" b="1" dirty="0"/>
                    </a:p>
                    <a:p>
                      <a:r>
                        <a:rPr lang="en-GB" sz="1050" b="0" dirty="0"/>
                        <a:t>MDF</a:t>
                      </a:r>
                      <a:r>
                        <a:rPr lang="en-GB" sz="1050" b="0" baseline="0" dirty="0"/>
                        <a:t> or wooden keyring size pieces made by choosing the correct tools, equipment and methodology to finish to a high standard</a:t>
                      </a:r>
                      <a:endParaRPr lang="en-GB" sz="1050" b="1" dirty="0"/>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050" dirty="0"/>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b="1" dirty="0"/>
                        <a:t>Skills Passport</a:t>
                      </a:r>
                      <a:r>
                        <a:rPr lang="en-GB" sz="1050" b="1" baseline="0" dirty="0"/>
                        <a:t> </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b="0" baseline="0" dirty="0"/>
                        <a:t>Signed record of Health &amp; safety competence with a range of workshop tools, techniques, equipment and machinery</a:t>
                      </a:r>
                      <a:endParaRPr lang="en-GB" sz="1050" b="0" dirty="0"/>
                    </a:p>
                  </a:txBody>
                  <a:tcPr>
                    <a:solidFill>
                      <a:schemeClr val="bg1">
                        <a:lumMod val="85000"/>
                      </a:schemeClr>
                    </a:solidFill>
                  </a:tcPr>
                </a:tc>
                <a:extLst>
                  <a:ext uri="{0D108BD9-81ED-4DB2-BD59-A6C34878D82A}">
                    <a16:rowId xmlns:a16="http://schemas.microsoft.com/office/drawing/2014/main" val="2475778865"/>
                  </a:ext>
                </a:extLst>
              </a:tr>
              <a:tr h="597453">
                <a:tc vMerge="1">
                  <a:txBody>
                    <a:bodyPr/>
                    <a:lstStyle/>
                    <a:p>
                      <a:endParaRPr lang="en-GB" sz="1600" b="0" dirty="0"/>
                    </a:p>
                  </a:txBody>
                  <a:tcPr>
                    <a:solidFill>
                      <a:schemeClr val="bg1"/>
                    </a:solidFill>
                  </a:tcPr>
                </a:tc>
                <a:tc vMerge="1">
                  <a:txBody>
                    <a:bodyPr/>
                    <a:lstStyle/>
                    <a:p>
                      <a:endParaRPr lang="en-GB" sz="1600" b="0" dirty="0"/>
                    </a:p>
                  </a:txBody>
                  <a:tcPr>
                    <a:solidFill>
                      <a:schemeClr val="bg1"/>
                    </a:solidFill>
                  </a:tcPr>
                </a:tc>
                <a:tc vMerge="1">
                  <a:txBody>
                    <a:bodyPr/>
                    <a:lstStyle/>
                    <a:p>
                      <a:endParaRPr lang="en-GB" sz="1600" b="0" dirty="0"/>
                    </a:p>
                  </a:txBody>
                  <a:tcPr>
                    <a:solidFill>
                      <a:schemeClr val="bg1"/>
                    </a:solidFill>
                  </a:tcPr>
                </a:tc>
                <a:tc>
                  <a:txBody>
                    <a:bodyPr/>
                    <a:lstStyle/>
                    <a:p>
                      <a:r>
                        <a:rPr lang="en-GB" sz="1050" b="1" dirty="0"/>
                        <a:t>Evaluation</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dirty="0"/>
                        <a:t>Written account of the project detailing tasks and learning </a:t>
                      </a:r>
                      <a:r>
                        <a:rPr lang="en-GB" sz="1050" b="0" dirty="0"/>
                        <a:t>journey</a:t>
                      </a:r>
                      <a:endParaRPr lang="en-GB" sz="1050" dirty="0"/>
                    </a:p>
                  </a:txBody>
                  <a:tcPr>
                    <a:solidFill>
                      <a:schemeClr val="bg1">
                        <a:lumMod val="85000"/>
                      </a:schemeClr>
                    </a:solidFill>
                  </a:tcPr>
                </a:tc>
                <a:extLst>
                  <a:ext uri="{0D108BD9-81ED-4DB2-BD59-A6C34878D82A}">
                    <a16:rowId xmlns:a16="http://schemas.microsoft.com/office/drawing/2014/main" val="1193265937"/>
                  </a:ext>
                </a:extLst>
              </a:tr>
            </a:tbl>
          </a:graphicData>
        </a:graphic>
      </p:graphicFrame>
      <p:pic>
        <p:nvPicPr>
          <p:cNvPr id="23" name="Picture 22">
            <a:extLst>
              <a:ext uri="{FF2B5EF4-FFF2-40B4-BE49-F238E27FC236}">
                <a16:creationId xmlns:a16="http://schemas.microsoft.com/office/drawing/2014/main" id="{C287A4BB-8B37-4EA4-97E6-22E582B91260}"/>
              </a:ext>
            </a:extLst>
          </p:cNvPr>
          <p:cNvPicPr>
            <a:picLocks noChangeAspect="1"/>
          </p:cNvPicPr>
          <p:nvPr/>
        </p:nvPicPr>
        <p:blipFill>
          <a:blip r:embed="rId5"/>
          <a:stretch>
            <a:fillRect/>
          </a:stretch>
        </p:blipFill>
        <p:spPr>
          <a:xfrm>
            <a:off x="9284924" y="1667776"/>
            <a:ext cx="1459055" cy="1300469"/>
          </a:xfrm>
          <a:prstGeom prst="rect">
            <a:avLst/>
          </a:prstGeom>
        </p:spPr>
      </p:pic>
      <p:sp>
        <p:nvSpPr>
          <p:cNvPr id="2" name="TextBox 1">
            <a:extLst>
              <a:ext uri="{FF2B5EF4-FFF2-40B4-BE49-F238E27FC236}">
                <a16:creationId xmlns:a16="http://schemas.microsoft.com/office/drawing/2014/main" id="{AFEA6150-36E5-9C88-7220-8A934BB449A1}"/>
              </a:ext>
            </a:extLst>
          </p:cNvPr>
          <p:cNvSpPr txBox="1"/>
          <p:nvPr/>
        </p:nvSpPr>
        <p:spPr>
          <a:xfrm>
            <a:off x="2000092" y="15326303"/>
            <a:ext cx="1746952" cy="830997"/>
          </a:xfrm>
          <a:prstGeom prst="rect">
            <a:avLst/>
          </a:prstGeom>
          <a:noFill/>
        </p:spPr>
        <p:txBody>
          <a:bodyPr wrap="square" rtlCol="0">
            <a:spAutoFit/>
          </a:bodyPr>
          <a:lstStyle/>
          <a:p>
            <a:r>
              <a:rPr lang="en-GB" sz="1200" dirty="0">
                <a:latin typeface="Arial Nova" panose="020B0504020202020204" pitchFamily="34" charset="0"/>
              </a:rPr>
              <a:t>#FineArt</a:t>
            </a:r>
          </a:p>
          <a:p>
            <a:r>
              <a:rPr lang="en-GB" sz="1200" dirty="0">
                <a:latin typeface="Arial Nova" panose="020B0504020202020204" pitchFamily="34" charset="0"/>
              </a:rPr>
              <a:t>#TextileDesign</a:t>
            </a:r>
          </a:p>
          <a:p>
            <a:r>
              <a:rPr lang="en-GB" sz="1200" dirty="0">
                <a:latin typeface="Arial Nova" panose="020B0504020202020204" pitchFamily="34" charset="0"/>
              </a:rPr>
              <a:t>#3DDesign</a:t>
            </a:r>
          </a:p>
          <a:p>
            <a:r>
              <a:rPr lang="en-GB" sz="1200" dirty="0">
                <a:latin typeface="Arial Nova" panose="020B0504020202020204" pitchFamily="34" charset="0"/>
              </a:rPr>
              <a:t>#Hospitality&amp;Catering</a:t>
            </a:r>
          </a:p>
        </p:txBody>
      </p:sp>
    </p:spTree>
    <p:extLst>
      <p:ext uri="{BB962C8B-B14F-4D97-AF65-F5344CB8AC3E}">
        <p14:creationId xmlns:p14="http://schemas.microsoft.com/office/powerpoint/2010/main" val="22669870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3903C0A2-C801-4116-9732-DDC795FE048E}"/>
              </a:ext>
            </a:extLst>
          </p:cNvPr>
          <p:cNvSpPr/>
          <p:nvPr/>
        </p:nvSpPr>
        <p:spPr>
          <a:xfrm>
            <a:off x="408562" y="6220185"/>
            <a:ext cx="11374876" cy="914722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9943BB2C-229E-4D77-A9B2-D3AECDC9BC61}"/>
              </a:ext>
            </a:extLst>
          </p:cNvPr>
          <p:cNvSpPr/>
          <p:nvPr/>
        </p:nvSpPr>
        <p:spPr>
          <a:xfrm>
            <a:off x="408562" y="139353"/>
            <a:ext cx="11342451" cy="5881953"/>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436269" y="360601"/>
            <a:ext cx="9465947" cy="15341213"/>
          </a:xfrm>
        </p:spPr>
        <p:txBody>
          <a:bodyPr vert="horz" lIns="91440" tIns="45720" rIns="91440" bIns="45720" rtlCol="0" anchor="t">
            <a:normAutofit fontScale="92500" lnSpcReduction="20000"/>
          </a:bodyPr>
          <a:lstStyle/>
          <a:p>
            <a:pPr marL="0" indent="0" algn="ctr">
              <a:buNone/>
            </a:pPr>
            <a:r>
              <a:rPr lang="en-GB" sz="2600" dirty="0">
                <a:latin typeface="Impact" panose="020B0806030902050204" pitchFamily="34" charset="0"/>
              </a:rPr>
              <a:t> Year 8: Handheld Puzzle : Intent</a:t>
            </a:r>
          </a:p>
          <a:p>
            <a:pPr marL="0" indent="0">
              <a:buNone/>
            </a:pPr>
            <a:r>
              <a:rPr lang="en-GB" sz="1900" b="1" u="sng" dirty="0">
                <a:latin typeface="Arial Nova" panose="020B0504020202020204" pitchFamily="34" charset="0"/>
              </a:rPr>
              <a:t>Specialist Subject:</a:t>
            </a:r>
            <a:r>
              <a:rPr lang="en-GB" sz="1900" b="1" dirty="0">
                <a:latin typeface="Arial Nova" panose="020B0504020202020204" pitchFamily="34" charset="0"/>
              </a:rPr>
              <a:t> 3D Design </a:t>
            </a:r>
          </a:p>
          <a:p>
            <a:pPr marL="0" indent="0">
              <a:buNone/>
            </a:pPr>
            <a:r>
              <a:rPr lang="en-GB" sz="1700" b="1" u="sng" dirty="0">
                <a:latin typeface="Arial Nova" panose="020B0504020202020204" pitchFamily="34" charset="0"/>
              </a:rPr>
              <a:t>Knowledge / Skills / Understanding Acquired:</a:t>
            </a:r>
          </a:p>
          <a:p>
            <a:pPr marL="0" indent="0">
              <a:buNone/>
            </a:pPr>
            <a:r>
              <a:rPr lang="en-GB" sz="1600" b="1" dirty="0">
                <a:latin typeface="Arial Nova" panose="020B0504020202020204" pitchFamily="34" charset="0"/>
              </a:rPr>
              <a:t>AO1 – </a:t>
            </a:r>
            <a:r>
              <a:rPr lang="en-GB" sz="1600" dirty="0">
                <a:latin typeface="Arial Nova" panose="020B0504020202020204" pitchFamily="34" charset="0"/>
              </a:rPr>
              <a:t>Develop ideas through investigations, demonstrating personal, descriptive understanding of sources</a:t>
            </a:r>
          </a:p>
          <a:p>
            <a:pPr marL="0" indent="0">
              <a:buNone/>
            </a:pPr>
            <a:r>
              <a:rPr lang="en-GB" sz="1600" b="1" dirty="0">
                <a:latin typeface="Arial Nova" panose="020B0504020202020204" pitchFamily="34" charset="0"/>
              </a:rPr>
              <a:t>AO2 – </a:t>
            </a:r>
            <a:r>
              <a:rPr lang="en-GB" sz="1600" dirty="0">
                <a:latin typeface="Arial Nova" panose="020B0504020202020204" pitchFamily="34" charset="0"/>
              </a:rPr>
              <a:t>Refine work by exploring practical ideas safely. Develop independence across cutting and joining techniques – including CAD/CAM extension opportunities.</a:t>
            </a:r>
          </a:p>
          <a:p>
            <a:pPr marL="0" indent="0">
              <a:buNone/>
            </a:pPr>
            <a:r>
              <a:rPr lang="en-GB" sz="1600" b="1" dirty="0">
                <a:latin typeface="Arial Nova" panose="020B0504020202020204" pitchFamily="34" charset="0"/>
              </a:rPr>
              <a:t>AO3 – </a:t>
            </a:r>
            <a:r>
              <a:rPr lang="en-GB" sz="1600" dirty="0">
                <a:latin typeface="Arial Nova" panose="020B0504020202020204" pitchFamily="34" charset="0"/>
              </a:rPr>
              <a:t>Record design studies with accuracy of line, tone, form. Engage with new drawing methods such as designing to scale</a:t>
            </a:r>
          </a:p>
          <a:p>
            <a:pPr marL="0" indent="0">
              <a:buNone/>
            </a:pPr>
            <a:r>
              <a:rPr lang="en-GB" sz="1600" b="1" dirty="0">
                <a:latin typeface="Arial Nova" panose="020B0504020202020204" pitchFamily="34" charset="0"/>
              </a:rPr>
              <a:t>AO4 – </a:t>
            </a:r>
            <a:r>
              <a:rPr lang="en-GB" sz="1600" dirty="0">
                <a:latin typeface="Arial Nova" panose="020B0504020202020204" pitchFamily="34" charset="0"/>
              </a:rPr>
              <a:t>Present a personal and meaningful response that realises intentions and demonstrates proficiency and controlled skill with workshop tool &amp; machinery when making a puzzle</a:t>
            </a:r>
            <a:endParaRPr lang="en-GB" sz="1600" b="1" dirty="0">
              <a:latin typeface="Arial Nova" panose="020B0504020202020204" pitchFamily="34" charset="0"/>
            </a:endParaRPr>
          </a:p>
          <a:p>
            <a:pPr marL="0" indent="0">
              <a:buNone/>
            </a:pPr>
            <a:r>
              <a:rPr lang="en-GB" sz="1600" b="1" u="sng" dirty="0">
                <a:latin typeface="Arial Nova" panose="020B0504020202020204" pitchFamily="34" charset="0"/>
              </a:rPr>
              <a:t>Links to Previous Study:</a:t>
            </a:r>
          </a:p>
          <a:p>
            <a:pPr marL="0" indent="0">
              <a:buNone/>
            </a:pPr>
            <a:r>
              <a:rPr lang="en-GB" sz="1600" dirty="0">
                <a:latin typeface="Arial Nova"/>
              </a:rPr>
              <a:t>During Y7 pupils will have developed a range of key specialist 2D and practical skills using a variety of hand-tools and machines to gain a Health &amp; safety Passport. ADT projects at Limehurst aim to develop confidence, working structures, practical skills, and interest. As we by now know pupils strengths and areas for development a little more, we are able to provide further stretch and challenge with ease, by offering a range of project options at key points in the skill development process.</a:t>
            </a:r>
            <a:endParaRPr lang="en-GB" sz="1600" b="1" u="sng" dirty="0">
              <a:latin typeface="Arial Nova"/>
            </a:endParaRPr>
          </a:p>
          <a:p>
            <a:pPr marL="0" indent="0">
              <a:buNone/>
            </a:pPr>
            <a:r>
              <a:rPr lang="en-GB" sz="1600" b="1" u="sng" dirty="0">
                <a:latin typeface="Arial Nova" panose="020B0504020202020204" pitchFamily="34" charset="0"/>
              </a:rPr>
              <a:t>Links to Future Study and the Wider World: </a:t>
            </a:r>
          </a:p>
          <a:p>
            <a:pPr marL="0" indent="0">
              <a:buNone/>
            </a:pPr>
            <a:r>
              <a:rPr lang="en-GB" sz="1600" dirty="0">
                <a:latin typeface="Arial Nova"/>
              </a:rPr>
              <a:t>After developing a range of 2D &amp; 3D design skills during Y8, pupils will be challenged to further develop advanced practical skills using a range of more unpredictable media during Y9, pupils will also create a more personal journey towards an independent final piece. The Yr9 Clock project focusses on using CAD/CAM technology linked to industrial and commercial practices. Key employability / transferable skills include:  Decision Making, Coordinating with others, and Independence. We also study the work of several contemporary ADT professionals during this project and link them to our own practice.  </a:t>
            </a:r>
            <a:endParaRPr lang="en-GB" sz="1600" dirty="0">
              <a:latin typeface="Arial Nova" panose="020B0504020202020204" pitchFamily="34" charset="0"/>
            </a:endParaRPr>
          </a:p>
          <a:p>
            <a:pPr marL="0" indent="0" algn="ctr">
              <a:buNone/>
            </a:pPr>
            <a:endParaRPr lang="en-GB" sz="2200" b="1" dirty="0">
              <a:latin typeface="Arial Nova" panose="020B0504020202020204" pitchFamily="34" charset="0"/>
            </a:endParaRPr>
          </a:p>
          <a:p>
            <a:pPr marL="0" indent="0" algn="ctr">
              <a:buNone/>
            </a:pPr>
            <a:r>
              <a:rPr lang="en-GB" sz="2600" dirty="0">
                <a:latin typeface="Impact"/>
              </a:rPr>
              <a:t>Yr8 Handheld Puzzle : Implementation </a:t>
            </a:r>
            <a:endParaRPr lang="en-GB" sz="2600" dirty="0">
              <a:latin typeface="Impact" panose="020B0806030902050204" pitchFamily="34" charset="0"/>
            </a:endParaRPr>
          </a:p>
          <a:p>
            <a:pPr marL="0" indent="0">
              <a:buNone/>
            </a:pPr>
            <a:r>
              <a:rPr lang="en-GB" sz="1700" b="1" u="sng" dirty="0">
                <a:latin typeface="Arial Nova" panose="020B0504020202020204" pitchFamily="34" charset="0"/>
              </a:rPr>
              <a:t>Number of Lessons: </a:t>
            </a:r>
            <a:r>
              <a:rPr lang="en-GB" sz="1700" b="1" dirty="0">
                <a:latin typeface="Arial Nova" panose="020B0504020202020204" pitchFamily="34" charset="0"/>
              </a:rPr>
              <a:t>   A Band </a:t>
            </a:r>
            <a:r>
              <a:rPr lang="en-GB" sz="1700" dirty="0">
                <a:latin typeface="Arial Nova" panose="020B0504020202020204" pitchFamily="34" charset="0"/>
              </a:rPr>
              <a:t>- 30 lessons / 10 weeks   </a:t>
            </a:r>
            <a:r>
              <a:rPr lang="en-GB" sz="1700" b="1" dirty="0">
                <a:latin typeface="Arial Nova" panose="020B0504020202020204" pitchFamily="34" charset="0"/>
              </a:rPr>
              <a:t>B Band </a:t>
            </a:r>
            <a:r>
              <a:rPr lang="en-GB" sz="1700" dirty="0">
                <a:latin typeface="Arial Nova" panose="020B0504020202020204" pitchFamily="34" charset="0"/>
              </a:rPr>
              <a:t>- 39 lessons / 13 weeks  </a:t>
            </a:r>
          </a:p>
          <a:p>
            <a:pPr marL="0" indent="0">
              <a:buNone/>
            </a:pPr>
            <a:r>
              <a:rPr lang="en-GB" sz="1700" b="1" u="sng" dirty="0">
                <a:latin typeface="Arial Nova" panose="020B0504020202020204" pitchFamily="34" charset="0"/>
              </a:rPr>
              <a:t>Sequence of Lessons </a:t>
            </a: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r>
              <a:rPr lang="en-GB" sz="1700" b="1" u="sng" dirty="0">
                <a:latin typeface="Arial Nova" panose="020B0504020202020204" pitchFamily="34" charset="0"/>
              </a:rPr>
              <a:t>Main Resources:</a:t>
            </a:r>
          </a:p>
          <a:p>
            <a:pPr marL="0" indent="0">
              <a:buNone/>
            </a:pPr>
            <a:r>
              <a:rPr lang="en-GB" sz="1700" dirty="0">
                <a:latin typeface="Arial Nova"/>
              </a:rPr>
              <a:t>PowerPoint / Exemplar work (Teacher and Peer – Various levels) / Research Frame / Workshop tools and equipment / PPE / Laser cutter / Evaluation support </a:t>
            </a:r>
            <a:endParaRPr lang="en-GB" sz="1700" b="1" u="sng" dirty="0">
              <a:latin typeface="Arial Nova" panose="020B0504020202020204" pitchFamily="34" charset="0"/>
            </a:endParaRPr>
          </a:p>
          <a:p>
            <a:pPr marL="0" indent="0">
              <a:buNone/>
            </a:pPr>
            <a:r>
              <a:rPr lang="en-GB" sz="1700" b="1" u="sng" dirty="0">
                <a:latin typeface="Arial Nova" panose="020B0504020202020204" pitchFamily="34" charset="0"/>
              </a:rPr>
              <a:t>Methods of Assessment:</a:t>
            </a:r>
          </a:p>
          <a:p>
            <a:pPr marL="0" indent="0">
              <a:buNone/>
            </a:pPr>
            <a:r>
              <a:rPr lang="en-GB" sz="1700" dirty="0">
                <a:latin typeface="Arial Nova"/>
              </a:rPr>
              <a:t>Grey sheet with grading, written and oral feedback, targets, built in DIRT, and re-grades – This is a mixture of Teacher / Self / Peer assessment with plenty of 1:1 opportunities mirroring KS4 / 5 ‘Critique’ style tutor appointments </a:t>
            </a:r>
            <a:endParaRPr lang="en-GB" sz="1700" dirty="0">
              <a:latin typeface="Arial Nova" panose="020B0504020202020204" pitchFamily="34" charset="0"/>
            </a:endParaRPr>
          </a:p>
          <a:p>
            <a:pPr marL="0" indent="0">
              <a:buNone/>
            </a:pPr>
            <a:r>
              <a:rPr lang="en-GB" sz="1700" b="1" u="sng" dirty="0">
                <a:latin typeface="Arial Nova" panose="020B0504020202020204" pitchFamily="34" charset="0"/>
              </a:rPr>
              <a:t>Use of assessment Results:</a:t>
            </a:r>
          </a:p>
          <a:p>
            <a:pPr marL="0" indent="0">
              <a:buNone/>
            </a:pPr>
            <a:r>
              <a:rPr lang="en-GB" sz="1700" dirty="0">
                <a:latin typeface="Arial Nova" panose="020B0504020202020204" pitchFamily="34" charset="0"/>
              </a:rPr>
              <a:t>Updated on Go4Schools / Recorded on above sheet for pupil use / Added on class RAG tracker to pin-point areas of most impact / Skills re-cap on tools and machines added to folder which rotates as communication to all ADT areas</a:t>
            </a:r>
          </a:p>
        </p:txBody>
      </p:sp>
      <p:sp>
        <p:nvSpPr>
          <p:cNvPr id="6" name="TextBox 5">
            <a:extLst>
              <a:ext uri="{FF2B5EF4-FFF2-40B4-BE49-F238E27FC236}">
                <a16:creationId xmlns:a16="http://schemas.microsoft.com/office/drawing/2014/main" id="{100D8A88-E9F7-433E-890B-C37DCFEE1EC1}"/>
              </a:ext>
            </a:extLst>
          </p:cNvPr>
          <p:cNvSpPr txBox="1"/>
          <p:nvPr/>
        </p:nvSpPr>
        <p:spPr>
          <a:xfrm>
            <a:off x="-299148" y="15367405"/>
            <a:ext cx="2448964" cy="748795"/>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Navigating ADT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3"/>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4"/>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5"/>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6"/>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7"/>
          <a:srcRect t="16701" b="12155"/>
          <a:stretch/>
        </p:blipFill>
        <p:spPr>
          <a:xfrm rot="5400000">
            <a:off x="7304876" y="2664952"/>
            <a:ext cx="7519735" cy="2254512"/>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8">
            <a:clrChange>
              <a:clrFrom>
                <a:srgbClr val="FFFFFF"/>
              </a:clrFrom>
              <a:clrTo>
                <a:srgbClr val="FFFFFF">
                  <a:alpha val="0"/>
                </a:srgbClr>
              </a:clrTo>
            </a:clrChange>
          </a:blip>
          <a:srcRect b="9167"/>
          <a:stretch/>
        </p:blipFill>
        <p:spPr>
          <a:xfrm>
            <a:off x="11064743" y="709177"/>
            <a:ext cx="707095" cy="621065"/>
          </a:xfrm>
          <a:prstGeom prst="rect">
            <a:avLst/>
          </a:prstGeom>
        </p:spPr>
      </p:pic>
      <p:pic>
        <p:nvPicPr>
          <p:cNvPr id="22" name="Picture 21">
            <a:extLst>
              <a:ext uri="{FF2B5EF4-FFF2-40B4-BE49-F238E27FC236}">
                <a16:creationId xmlns:a16="http://schemas.microsoft.com/office/drawing/2014/main" id="{CB729412-91D3-4745-8116-A56E12BD3D42}"/>
              </a:ext>
            </a:extLst>
          </p:cNvPr>
          <p:cNvPicPr>
            <a:picLocks noChangeAspect="1"/>
          </p:cNvPicPr>
          <p:nvPr/>
        </p:nvPicPr>
        <p:blipFill rotWithShape="1">
          <a:blip r:embed="rId7"/>
          <a:srcRect t="16701" b="12155"/>
          <a:stretch/>
        </p:blipFill>
        <p:spPr>
          <a:xfrm rot="16200000" flipV="1">
            <a:off x="7188828" y="10279850"/>
            <a:ext cx="7751833" cy="2254511"/>
          </a:xfrm>
          <a:prstGeom prst="rect">
            <a:avLst/>
          </a:prstGeom>
        </p:spPr>
      </p:pic>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1061112" y="13798387"/>
            <a:ext cx="831764" cy="730566"/>
          </a:xfrm>
          <a:prstGeom prst="rect">
            <a:avLst/>
          </a:prstGeom>
        </p:spPr>
      </p:pic>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11008420" y="6798082"/>
            <a:ext cx="831764" cy="730566"/>
          </a:xfrm>
          <a:prstGeom prst="rect">
            <a:avLst/>
          </a:prstGeom>
        </p:spPr>
      </p:pic>
      <p:pic>
        <p:nvPicPr>
          <p:cNvPr id="23" name="Picture 22">
            <a:extLst>
              <a:ext uri="{FF2B5EF4-FFF2-40B4-BE49-F238E27FC236}">
                <a16:creationId xmlns:a16="http://schemas.microsoft.com/office/drawing/2014/main" id="{C287A4BB-8B37-4EA4-97E6-22E582B91260}"/>
              </a:ext>
            </a:extLst>
          </p:cNvPr>
          <p:cNvPicPr>
            <a:picLocks noChangeAspect="1"/>
          </p:cNvPicPr>
          <p:nvPr/>
        </p:nvPicPr>
        <p:blipFill>
          <a:blip r:embed="rId5"/>
          <a:stretch>
            <a:fillRect/>
          </a:stretch>
        </p:blipFill>
        <p:spPr>
          <a:xfrm>
            <a:off x="8841713" y="139353"/>
            <a:ext cx="1459055" cy="1300469"/>
          </a:xfrm>
          <a:prstGeom prst="rect">
            <a:avLst/>
          </a:prstGeom>
        </p:spPr>
      </p:pic>
      <p:graphicFrame>
        <p:nvGraphicFramePr>
          <p:cNvPr id="24" name="Table 23">
            <a:extLst>
              <a:ext uri="{FF2B5EF4-FFF2-40B4-BE49-F238E27FC236}">
                <a16:creationId xmlns:a16="http://schemas.microsoft.com/office/drawing/2014/main" id="{C76D702E-527D-437E-83A8-41CFAB02C358}"/>
              </a:ext>
            </a:extLst>
          </p:cNvPr>
          <p:cNvGraphicFramePr>
            <a:graphicFrameLocks noGrp="1"/>
          </p:cNvGraphicFramePr>
          <p:nvPr/>
        </p:nvGraphicFramePr>
        <p:xfrm>
          <a:off x="452962" y="7452831"/>
          <a:ext cx="11276356" cy="4779565"/>
        </p:xfrm>
        <a:graphic>
          <a:graphicData uri="http://schemas.openxmlformats.org/drawingml/2006/table">
            <a:tbl>
              <a:tblPr firstRow="1" bandRow="1">
                <a:tableStyleId>{5940675A-B579-460E-94D1-54222C63F5DA}</a:tableStyleId>
              </a:tblPr>
              <a:tblGrid>
                <a:gridCol w="2819089">
                  <a:extLst>
                    <a:ext uri="{9D8B030D-6E8A-4147-A177-3AD203B41FA5}">
                      <a16:colId xmlns:a16="http://schemas.microsoft.com/office/drawing/2014/main" val="860903560"/>
                    </a:ext>
                  </a:extLst>
                </a:gridCol>
                <a:gridCol w="2819089">
                  <a:extLst>
                    <a:ext uri="{9D8B030D-6E8A-4147-A177-3AD203B41FA5}">
                      <a16:colId xmlns:a16="http://schemas.microsoft.com/office/drawing/2014/main" val="966298568"/>
                    </a:ext>
                  </a:extLst>
                </a:gridCol>
                <a:gridCol w="2819089">
                  <a:extLst>
                    <a:ext uri="{9D8B030D-6E8A-4147-A177-3AD203B41FA5}">
                      <a16:colId xmlns:a16="http://schemas.microsoft.com/office/drawing/2014/main" val="3462729128"/>
                    </a:ext>
                  </a:extLst>
                </a:gridCol>
                <a:gridCol w="2819089">
                  <a:extLst>
                    <a:ext uri="{9D8B030D-6E8A-4147-A177-3AD203B41FA5}">
                      <a16:colId xmlns:a16="http://schemas.microsoft.com/office/drawing/2014/main" val="3955469802"/>
                    </a:ext>
                  </a:extLst>
                </a:gridCol>
              </a:tblGrid>
              <a:tr h="431277">
                <a:tc>
                  <a:txBody>
                    <a:bodyPr/>
                    <a:lstStyle/>
                    <a:p>
                      <a:r>
                        <a:rPr lang="en-GB" sz="1600" b="1" dirty="0"/>
                        <a:t>AO1 – Develop </a:t>
                      </a:r>
                    </a:p>
                  </a:txBody>
                  <a:tcPr>
                    <a:solidFill>
                      <a:schemeClr val="bg1">
                        <a:lumMod val="65000"/>
                      </a:schemeClr>
                    </a:solidFill>
                  </a:tcPr>
                </a:tc>
                <a:tc>
                  <a:txBody>
                    <a:bodyPr/>
                    <a:lstStyle/>
                    <a:p>
                      <a:r>
                        <a:rPr lang="en-GB" sz="1600" b="1" dirty="0"/>
                        <a:t>AO2 – Refine</a:t>
                      </a:r>
                    </a:p>
                  </a:txBody>
                  <a:tcPr>
                    <a:solidFill>
                      <a:schemeClr val="bg1">
                        <a:lumMod val="65000"/>
                      </a:schemeClr>
                    </a:solidFill>
                  </a:tcPr>
                </a:tc>
                <a:tc>
                  <a:txBody>
                    <a:bodyPr/>
                    <a:lstStyle/>
                    <a:p>
                      <a:r>
                        <a:rPr lang="en-GB" sz="1600" b="1" dirty="0"/>
                        <a:t>AO3 – Record </a:t>
                      </a:r>
                    </a:p>
                  </a:txBody>
                  <a:tcPr>
                    <a:solidFill>
                      <a:schemeClr val="bg1">
                        <a:lumMod val="65000"/>
                      </a:schemeClr>
                    </a:solidFill>
                  </a:tcPr>
                </a:tc>
                <a:tc>
                  <a:txBody>
                    <a:bodyPr/>
                    <a:lstStyle/>
                    <a:p>
                      <a:r>
                        <a:rPr lang="en-GB" sz="1600" b="1" dirty="0"/>
                        <a:t>AO4 – Present </a:t>
                      </a:r>
                    </a:p>
                  </a:txBody>
                  <a:tcPr>
                    <a:solidFill>
                      <a:schemeClr val="bg1">
                        <a:lumMod val="65000"/>
                      </a:schemeClr>
                    </a:solidFill>
                  </a:tcPr>
                </a:tc>
                <a:extLst>
                  <a:ext uri="{0D108BD9-81ED-4DB2-BD59-A6C34878D82A}">
                    <a16:rowId xmlns:a16="http://schemas.microsoft.com/office/drawing/2014/main" val="2939849063"/>
                  </a:ext>
                </a:extLst>
              </a:tr>
              <a:tr h="431277">
                <a:tc>
                  <a:txBody>
                    <a:bodyPr/>
                    <a:lstStyle/>
                    <a:p>
                      <a:pPr lvl="0">
                        <a:buNone/>
                      </a:pPr>
                      <a:r>
                        <a:rPr lang="en-GB" sz="1600" b="0" dirty="0"/>
                        <a:t>Mind-Map </a:t>
                      </a:r>
                      <a:endParaRPr lang="en-US" dirty="0"/>
                    </a:p>
                  </a:txBody>
                  <a:tcPr>
                    <a:solidFill>
                      <a:schemeClr val="bg1">
                        <a:lumMod val="85000"/>
                      </a:schemeClr>
                    </a:solidFill>
                  </a:tcPr>
                </a:tc>
                <a:tc rowSpan="4">
                  <a:txBody>
                    <a:bodyPr/>
                    <a:lstStyle/>
                    <a:p>
                      <a:pPr lvl="0" algn="ctr">
                        <a:buNone/>
                      </a:pPr>
                      <a:endParaRPr lang="en-GB" sz="1600" b="0" i="1" dirty="0">
                        <a:solidFill>
                          <a:schemeClr val="tx1"/>
                        </a:solidFill>
                        <a:latin typeface="Arial Nova"/>
                      </a:endParaRPr>
                    </a:p>
                    <a:p>
                      <a:pPr lvl="0" algn="ctr">
                        <a:buNone/>
                      </a:pPr>
                      <a:endParaRPr lang="en-GB" sz="1600" b="0" i="1" dirty="0">
                        <a:solidFill>
                          <a:schemeClr val="tx1"/>
                        </a:solidFill>
                        <a:latin typeface="Arial Nova"/>
                      </a:endParaRPr>
                    </a:p>
                    <a:p>
                      <a:pPr lvl="0" algn="ctr">
                        <a:buNone/>
                      </a:pPr>
                      <a:endParaRPr lang="en-GB" sz="1600" b="0" i="1" dirty="0">
                        <a:solidFill>
                          <a:schemeClr val="tx1"/>
                        </a:solidFill>
                        <a:latin typeface="Arial Nova"/>
                      </a:endParaRPr>
                    </a:p>
                    <a:p>
                      <a:pPr lvl="0" algn="ctr">
                        <a:buNone/>
                      </a:pPr>
                      <a:r>
                        <a:rPr lang="en-GB" sz="1600" b="0" i="1" dirty="0">
                          <a:solidFill>
                            <a:schemeClr val="tx1"/>
                          </a:solidFill>
                          <a:latin typeface="Arial Nova"/>
                        </a:rPr>
                        <a:t>Skills – Reintroduce H&amp;S rules in the workshop.</a:t>
                      </a:r>
                      <a:endParaRPr lang="en-GB" dirty="0"/>
                    </a:p>
                    <a:p>
                      <a:pPr lvl="0" algn="ctr">
                        <a:buNone/>
                      </a:pPr>
                      <a:r>
                        <a:rPr lang="en-GB" sz="1600" b="0" i="1" dirty="0">
                          <a:solidFill>
                            <a:schemeClr val="tx1"/>
                          </a:solidFill>
                          <a:latin typeface="Arial Nova"/>
                        </a:rPr>
                        <a:t>Retrain if necessary</a:t>
                      </a:r>
                      <a:endParaRPr lang="en-GB" sz="1600" b="0" i="1" dirty="0">
                        <a:solidFill>
                          <a:schemeClr val="tx1"/>
                        </a:solidFill>
                      </a:endParaRPr>
                    </a:p>
                  </a:txBody>
                  <a:tcPr>
                    <a:solidFill>
                      <a:schemeClr val="bg1"/>
                    </a:solidFill>
                  </a:tcPr>
                </a:tc>
                <a:tc rowSpan="2">
                  <a:txBody>
                    <a:bodyPr/>
                    <a:lstStyle/>
                    <a:p>
                      <a:pPr lvl="0">
                        <a:buNone/>
                      </a:pPr>
                      <a:endParaRPr lang="en-GB" sz="1600" b="0" dirty="0"/>
                    </a:p>
                  </a:txBody>
                  <a:tcPr>
                    <a:solidFill>
                      <a:schemeClr val="bg1"/>
                    </a:solidFill>
                  </a:tcPr>
                </a:tc>
                <a:tc rowSpan="7">
                  <a:txBody>
                    <a:bodyPr/>
                    <a:lstStyle/>
                    <a:p>
                      <a:pPr lvl="0" algn="ctr">
                        <a:buNone/>
                      </a:pPr>
                      <a:endParaRPr lang="en-GB" sz="1600" b="0" i="1" dirty="0">
                        <a:solidFill>
                          <a:schemeClr val="tx1"/>
                        </a:solidFill>
                        <a:latin typeface="Arial Nova"/>
                      </a:endParaRPr>
                    </a:p>
                    <a:p>
                      <a:pPr lvl="0" algn="ctr">
                        <a:buNone/>
                      </a:pPr>
                      <a:endParaRPr lang="en-GB" sz="1600" b="0" i="1" dirty="0">
                        <a:solidFill>
                          <a:schemeClr val="tx1"/>
                        </a:solidFill>
                        <a:latin typeface="Arial Nova"/>
                      </a:endParaRPr>
                    </a:p>
                    <a:p>
                      <a:pPr lvl="0" algn="ctr">
                        <a:buNone/>
                      </a:pPr>
                      <a:endParaRPr lang="en-GB" sz="1600" b="0" i="1" dirty="0">
                        <a:solidFill>
                          <a:schemeClr val="tx1"/>
                        </a:solidFill>
                        <a:latin typeface="Arial Nova"/>
                      </a:endParaRPr>
                    </a:p>
                    <a:p>
                      <a:pPr lvl="0" algn="ctr">
                        <a:buNone/>
                      </a:pPr>
                      <a:endParaRPr lang="en-GB" sz="1600" b="0" i="1" dirty="0">
                        <a:solidFill>
                          <a:schemeClr val="tx1"/>
                        </a:solidFill>
                        <a:latin typeface="Arial Nova"/>
                      </a:endParaRPr>
                    </a:p>
                    <a:p>
                      <a:pPr lvl="0" algn="ctr">
                        <a:buNone/>
                      </a:pPr>
                      <a:endParaRPr lang="en-GB" sz="1600" b="0" i="1" dirty="0">
                        <a:solidFill>
                          <a:schemeClr val="tx1"/>
                        </a:solidFill>
                        <a:latin typeface="Arial Nova"/>
                      </a:endParaRPr>
                    </a:p>
                    <a:p>
                      <a:pPr lvl="0" algn="ctr">
                        <a:buNone/>
                      </a:pPr>
                      <a:endParaRPr lang="en-GB" sz="1600" b="0" i="1" dirty="0">
                        <a:solidFill>
                          <a:schemeClr val="tx1"/>
                        </a:solidFill>
                        <a:latin typeface="Arial Nova"/>
                      </a:endParaRPr>
                    </a:p>
                    <a:p>
                      <a:pPr lvl="0" algn="ctr">
                        <a:buNone/>
                      </a:pPr>
                      <a:endParaRPr lang="en-GB" sz="1600" b="0" i="1" dirty="0">
                        <a:solidFill>
                          <a:schemeClr val="tx1"/>
                        </a:solidFill>
                        <a:latin typeface="Arial Nova"/>
                      </a:endParaRPr>
                    </a:p>
                    <a:p>
                      <a:pPr lvl="0" algn="ctr">
                        <a:buNone/>
                      </a:pPr>
                      <a:endParaRPr lang="en-GB" sz="1600" b="0" i="1" dirty="0">
                        <a:solidFill>
                          <a:schemeClr val="tx1"/>
                        </a:solidFill>
                        <a:latin typeface="Arial Nova"/>
                      </a:endParaRPr>
                    </a:p>
                    <a:p>
                      <a:pPr lvl="0" algn="ctr">
                        <a:buNone/>
                      </a:pPr>
                      <a:endParaRPr lang="en-GB" sz="1600" b="0" i="1" dirty="0">
                        <a:solidFill>
                          <a:schemeClr val="tx1"/>
                        </a:solidFill>
                        <a:latin typeface="Arial Nova"/>
                      </a:endParaRPr>
                    </a:p>
                    <a:p>
                      <a:pPr lvl="0" algn="ctr">
                        <a:buNone/>
                      </a:pPr>
                      <a:r>
                        <a:rPr lang="en-GB" sz="1600" b="0" i="1" dirty="0">
                          <a:solidFill>
                            <a:schemeClr val="tx1"/>
                          </a:solidFill>
                          <a:latin typeface="Arial Nova"/>
                        </a:rPr>
                        <a:t>Skills – Variety of artefacts demonstrating safe use of tools and equipment</a:t>
                      </a:r>
                      <a:endParaRPr lang="en-GB" sz="1600" b="0" dirty="0">
                        <a:solidFill>
                          <a:schemeClr val="tx1"/>
                        </a:solidFill>
                      </a:endParaRPr>
                    </a:p>
                  </a:txBody>
                  <a:tcPr>
                    <a:solidFill>
                      <a:schemeClr val="bg1"/>
                    </a:solidFill>
                  </a:tcPr>
                </a:tc>
                <a:extLst>
                  <a:ext uri="{0D108BD9-81ED-4DB2-BD59-A6C34878D82A}">
                    <a16:rowId xmlns:a16="http://schemas.microsoft.com/office/drawing/2014/main" val="68643681"/>
                  </a:ext>
                </a:extLst>
              </a:tr>
              <a:tr h="431277">
                <a:tc>
                  <a:txBody>
                    <a:bodyPr/>
                    <a:lstStyle/>
                    <a:p>
                      <a:pPr lvl="0">
                        <a:buNone/>
                      </a:pPr>
                      <a:r>
                        <a:rPr lang="en-GB" sz="1600" b="0" dirty="0" err="1"/>
                        <a:t>Moodboard</a:t>
                      </a:r>
                      <a:r>
                        <a:rPr lang="en-GB" sz="1600" b="0" dirty="0"/>
                        <a:t> H/W</a:t>
                      </a:r>
                      <a:endParaRPr lang="en-US" dirty="0"/>
                    </a:p>
                  </a:txBody>
                  <a:tcPr>
                    <a:solidFill>
                      <a:schemeClr val="bg1">
                        <a:lumMod val="85000"/>
                      </a:schemeClr>
                    </a:solidFill>
                  </a:tcPr>
                </a:tc>
                <a:tc vMerge="1">
                  <a:txBody>
                    <a:bodyPr/>
                    <a:lstStyle/>
                    <a:p>
                      <a:endParaRPr lang="en-US"/>
                    </a:p>
                  </a:txBody>
                  <a:tcPr marL="0" marR="0" marT="0" marB="0"/>
                </a:tc>
                <a:tc vMerge="1">
                  <a:txBody>
                    <a:bodyPr/>
                    <a:lstStyle/>
                    <a:p>
                      <a:pPr lvl="0">
                        <a:buNone/>
                      </a:pPr>
                      <a:endParaRPr lang="en-GB" sz="1600" b="0" dirty="0"/>
                    </a:p>
                  </a:txBody>
                  <a:tcPr>
                    <a:solidFill>
                      <a:schemeClr val="bg1"/>
                    </a:solidFill>
                  </a:tcPr>
                </a:tc>
                <a:tc vMerge="1">
                  <a:txBody>
                    <a:bodyPr/>
                    <a:lstStyle/>
                    <a:p>
                      <a:endParaRPr lang="en-US"/>
                    </a:p>
                  </a:txBody>
                  <a:tcPr marL="0" marR="0" marT="0" marB="0"/>
                </a:tc>
                <a:extLst>
                  <a:ext uri="{0D108BD9-81ED-4DB2-BD59-A6C34878D82A}">
                    <a16:rowId xmlns:a16="http://schemas.microsoft.com/office/drawing/2014/main" val="3582260721"/>
                  </a:ext>
                </a:extLst>
              </a:tr>
              <a:tr h="512870">
                <a:tc rowSpan="8">
                  <a:txBody>
                    <a:bodyPr/>
                    <a:lstStyle/>
                    <a:p>
                      <a:pPr lvl="0">
                        <a:buNone/>
                      </a:pPr>
                      <a:endParaRPr lang="en-GB" sz="1600" b="0" dirty="0"/>
                    </a:p>
                  </a:txBody>
                  <a:tcPr marL="0" marR="0" marT="0" marB="0" horzOverflow="overflow">
                    <a:solidFill>
                      <a:schemeClr val="bg1"/>
                    </a:solidFill>
                  </a:tcPr>
                </a:tc>
                <a:tc vMerge="1">
                  <a:txBody>
                    <a:bodyPr/>
                    <a:lstStyle/>
                    <a:p>
                      <a:endParaRPr lang="en-GB" sz="1600" b="1" dirty="0"/>
                    </a:p>
                  </a:txBody>
                  <a:tcPr>
                    <a:solidFill>
                      <a:schemeClr val="bg1">
                        <a:lumMod val="65000"/>
                      </a:schemeClr>
                    </a:solidFill>
                  </a:tcPr>
                </a:tc>
                <a:tc>
                  <a:txBody>
                    <a:bodyPr/>
                    <a:lstStyle/>
                    <a:p>
                      <a:pPr marL="0" marR="0" lvl="0" indent="0" algn="l" rtl="0">
                        <a:lnSpc>
                          <a:spcPct val="100000"/>
                        </a:lnSpc>
                        <a:spcBef>
                          <a:spcPts val="0"/>
                        </a:spcBef>
                        <a:spcAft>
                          <a:spcPts val="0"/>
                        </a:spcAft>
                        <a:buClrTx/>
                        <a:buSzTx/>
                        <a:buFontTx/>
                        <a:buNone/>
                      </a:pPr>
                      <a:r>
                        <a:rPr lang="en-GB" sz="1600" b="0" dirty="0"/>
                        <a:t>Design Ideas</a:t>
                      </a:r>
                      <a:endParaRPr lang="en-US" dirty="0"/>
                    </a:p>
                  </a:txBody>
                  <a:tcPr>
                    <a:solidFill>
                      <a:schemeClr val="bg1">
                        <a:lumMod val="85000"/>
                      </a:schemeClr>
                    </a:solidFill>
                  </a:tcPr>
                </a:tc>
                <a:tc vMerge="1">
                  <a:txBody>
                    <a:bodyPr/>
                    <a:lstStyle/>
                    <a:p>
                      <a:endParaRPr lang="en-GB" sz="1600" b="1" dirty="0"/>
                    </a:p>
                  </a:txBody>
                  <a:tcPr>
                    <a:solidFill>
                      <a:schemeClr val="bg1">
                        <a:lumMod val="65000"/>
                      </a:schemeClr>
                    </a:solidFill>
                  </a:tcPr>
                </a:tc>
                <a:extLst>
                  <a:ext uri="{0D108BD9-81ED-4DB2-BD59-A6C34878D82A}">
                    <a16:rowId xmlns:a16="http://schemas.microsoft.com/office/drawing/2014/main" val="701246790"/>
                  </a:ext>
                </a:extLst>
              </a:tr>
              <a:tr h="431277">
                <a:tc vMerge="1">
                  <a:txBody>
                    <a:bodyPr/>
                    <a:lstStyle/>
                    <a:p>
                      <a:pPr>
                        <a:buNone/>
                      </a:pPr>
                      <a:endParaRPr lang="en-US"/>
                    </a:p>
                  </a:txBody>
                  <a:tcPr marL="0" marR="0" marT="0" marB="0" horzOverflow="overflow"/>
                </a:tc>
                <a:tc vMerge="1">
                  <a:txBody>
                    <a:bodyPr/>
                    <a:lstStyle/>
                    <a:p>
                      <a:pPr marL="0" marR="0" indent="0" algn="l" defTabSz="1219170" rtl="0" eaLnBrk="1" fontAlgn="auto" latinLnBrk="0" hangingPunct="1">
                        <a:lnSpc>
                          <a:spcPct val="100000"/>
                        </a:lnSpc>
                        <a:spcBef>
                          <a:spcPts val="0"/>
                        </a:spcBef>
                        <a:spcAft>
                          <a:spcPts val="0"/>
                        </a:spcAft>
                        <a:buClrTx/>
                        <a:buSzTx/>
                        <a:buFontTx/>
                        <a:buNone/>
                        <a:tabLst/>
                        <a:defRPr/>
                      </a:pPr>
                      <a:endParaRPr lang="en-GB" sz="1600" b="0" dirty="0"/>
                    </a:p>
                  </a:txBody>
                  <a:tcPr>
                    <a:solidFill>
                      <a:schemeClr val="bg1"/>
                    </a:solidFill>
                  </a:tcPr>
                </a:tc>
                <a:tc>
                  <a:txBody>
                    <a:bodyPr/>
                    <a:lstStyle/>
                    <a:p>
                      <a:pPr marL="0" marR="0" lvl="0" indent="0" algn="l" rtl="0">
                        <a:lnSpc>
                          <a:spcPct val="100000"/>
                        </a:lnSpc>
                        <a:spcBef>
                          <a:spcPts val="0"/>
                        </a:spcBef>
                        <a:spcAft>
                          <a:spcPts val="0"/>
                        </a:spcAft>
                        <a:buNone/>
                      </a:pPr>
                      <a:r>
                        <a:rPr lang="en-GB" sz="1600" b="0" dirty="0"/>
                        <a:t>Packaging Design (Ext. Task)</a:t>
                      </a:r>
                      <a:endParaRPr lang="en-GB"/>
                    </a:p>
                  </a:txBody>
                  <a:tcPr>
                    <a:solidFill>
                      <a:schemeClr val="bg1">
                        <a:lumMod val="85000"/>
                      </a:schemeClr>
                    </a:solidFill>
                  </a:tcPr>
                </a:tc>
                <a:tc vMerge="1">
                  <a:txBody>
                    <a:bodyPr/>
                    <a:lstStyle/>
                    <a:p>
                      <a:endParaRPr lang="en-US"/>
                    </a:p>
                  </a:txBody>
                  <a:tcPr marL="0" marR="0" marT="0" marB="0" horzOverflow="overflow"/>
                </a:tc>
                <a:extLst>
                  <a:ext uri="{0D108BD9-81ED-4DB2-BD59-A6C34878D82A}">
                    <a16:rowId xmlns:a16="http://schemas.microsoft.com/office/drawing/2014/main" val="2811369258"/>
                  </a:ext>
                </a:extLst>
              </a:tr>
              <a:tr h="431277">
                <a:tc vMerge="1">
                  <a:txBody>
                    <a:bodyPr/>
                    <a:lstStyle/>
                    <a:p>
                      <a:endParaRPr lang="en-GB"/>
                    </a:p>
                  </a:txBody>
                  <a:tcPr/>
                </a:tc>
                <a:tc>
                  <a:txBody>
                    <a:bodyPr/>
                    <a:lstStyle/>
                    <a:p>
                      <a:pPr marL="0" marR="0" indent="0" algn="l" rtl="0" eaLnBrk="1" fontAlgn="auto" latinLnBrk="0" hangingPunct="1">
                        <a:lnSpc>
                          <a:spcPct val="100000"/>
                        </a:lnSpc>
                        <a:spcBef>
                          <a:spcPts val="0"/>
                        </a:spcBef>
                        <a:spcAft>
                          <a:spcPts val="0"/>
                        </a:spcAft>
                        <a:buClrTx/>
                        <a:buSzTx/>
                        <a:buFontTx/>
                        <a:buNone/>
                      </a:pPr>
                      <a:r>
                        <a:rPr lang="en-GB" sz="1600" b="0" dirty="0"/>
                        <a:t>Final Idea + Cutting List</a:t>
                      </a:r>
                    </a:p>
                  </a:txBody>
                  <a:tcPr>
                    <a:noFill/>
                  </a:tcPr>
                </a:tc>
                <a:tc rowSpan="6">
                  <a:txBody>
                    <a:bodyPr/>
                    <a:lstStyle/>
                    <a:p>
                      <a:pPr lvl="0">
                        <a:buNone/>
                      </a:pPr>
                      <a:endParaRPr lang="en-US" dirty="0"/>
                    </a:p>
                  </a:txBody>
                  <a:tcPr marL="0" marR="0" marT="0" marB="0">
                    <a:solidFill>
                      <a:schemeClr val="bg1"/>
                    </a:solidFill>
                  </a:tcPr>
                </a:tc>
                <a:tc vMerge="1">
                  <a:txBody>
                    <a:bodyPr/>
                    <a:lstStyle/>
                    <a:p>
                      <a:endParaRPr lang="en-GB"/>
                    </a:p>
                  </a:txBody>
                  <a:tcPr/>
                </a:tc>
                <a:extLst>
                  <a:ext uri="{0D108BD9-81ED-4DB2-BD59-A6C34878D82A}">
                    <a16:rowId xmlns:a16="http://schemas.microsoft.com/office/drawing/2014/main" val="10009"/>
                  </a:ext>
                </a:extLst>
              </a:tr>
              <a:tr h="431277">
                <a:tc vMerge="1">
                  <a:txBody>
                    <a:bodyPr/>
                    <a:lstStyle/>
                    <a:p>
                      <a:endParaRPr lang="en-GB"/>
                    </a:p>
                  </a:txBody>
                  <a:tcPr/>
                </a:tc>
                <a:tc>
                  <a:txBody>
                    <a:bodyPr/>
                    <a:lstStyle/>
                    <a:p>
                      <a:pPr marL="0" marR="0" indent="0" algn="l" defTabSz="1219170" rtl="0" eaLnBrk="1" fontAlgn="auto" latinLnBrk="0" hangingPunct="1">
                        <a:lnSpc>
                          <a:spcPct val="100000"/>
                        </a:lnSpc>
                        <a:spcBef>
                          <a:spcPts val="0"/>
                        </a:spcBef>
                        <a:spcAft>
                          <a:spcPts val="0"/>
                        </a:spcAft>
                        <a:buClrTx/>
                        <a:buSzTx/>
                        <a:buFontTx/>
                        <a:buNone/>
                        <a:tabLst/>
                        <a:defRPr/>
                      </a:pPr>
                      <a:r>
                        <a:rPr lang="en-GB" sz="1600" b="0" dirty="0">
                          <a:solidFill>
                            <a:schemeClr val="tx1"/>
                          </a:solidFill>
                        </a:rPr>
                        <a:t>Manufacturing</a:t>
                      </a:r>
                      <a:r>
                        <a:rPr lang="en-GB" sz="1600" b="0" baseline="0" dirty="0">
                          <a:solidFill>
                            <a:schemeClr val="tx1"/>
                          </a:solidFill>
                        </a:rPr>
                        <a:t> &amp; H&amp;S</a:t>
                      </a:r>
                      <a:endParaRPr lang="en-GB" sz="1600" b="0" dirty="0">
                        <a:solidFill>
                          <a:schemeClr val="tx1"/>
                        </a:solidFill>
                      </a:endParaRPr>
                    </a:p>
                  </a:txBody>
                  <a:tcPr>
                    <a:noFill/>
                  </a:tcPr>
                </a:tc>
                <a:tc vMerge="1">
                  <a:txBody>
                    <a:bodyPr/>
                    <a:lstStyle/>
                    <a:p>
                      <a:endParaRPr lang="en-GB"/>
                    </a:p>
                  </a:txBody>
                  <a:tcPr/>
                </a:tc>
                <a:tc vMerge="1">
                  <a:txBody>
                    <a:bodyPr/>
                    <a:lstStyle/>
                    <a:p>
                      <a:pPr marL="0" marR="0" indent="0" algn="l" defTabSz="1219170" rtl="0" eaLnBrk="1" fontAlgn="auto" latinLnBrk="0" hangingPunct="1">
                        <a:lnSpc>
                          <a:spcPct val="100000"/>
                        </a:lnSpc>
                        <a:spcBef>
                          <a:spcPts val="0"/>
                        </a:spcBef>
                        <a:spcAft>
                          <a:spcPts val="0"/>
                        </a:spcAft>
                        <a:buClrTx/>
                        <a:buSzTx/>
                        <a:buFontTx/>
                        <a:buNone/>
                        <a:tabLst/>
                        <a:defRPr/>
                      </a:pPr>
                      <a:endParaRPr lang="en-GB" sz="1600" b="0" dirty="0"/>
                    </a:p>
                  </a:txBody>
                  <a:tcPr>
                    <a:solidFill>
                      <a:schemeClr val="bg1"/>
                    </a:solidFill>
                  </a:tcPr>
                </a:tc>
                <a:extLst>
                  <a:ext uri="{0D108BD9-81ED-4DB2-BD59-A6C34878D82A}">
                    <a16:rowId xmlns:a16="http://schemas.microsoft.com/office/drawing/2014/main" val="10010"/>
                  </a:ext>
                </a:extLst>
              </a:tr>
              <a:tr h="431277">
                <a:tc vMerge="1">
                  <a:txBody>
                    <a:bodyPr/>
                    <a:lstStyle/>
                    <a:p>
                      <a:endParaRPr lang="en-GB"/>
                    </a:p>
                  </a:txBody>
                  <a:tcPr/>
                </a:tc>
                <a:tc>
                  <a:txBody>
                    <a:bodyPr/>
                    <a:lstStyle/>
                    <a:p>
                      <a:pPr marL="0" marR="0" indent="0" algn="l" defTabSz="1219170" rtl="0" eaLnBrk="1" fontAlgn="auto" latinLnBrk="0" hangingPunct="1">
                        <a:lnSpc>
                          <a:spcPct val="100000"/>
                        </a:lnSpc>
                        <a:spcBef>
                          <a:spcPts val="0"/>
                        </a:spcBef>
                        <a:spcAft>
                          <a:spcPts val="0"/>
                        </a:spcAft>
                        <a:buClrTx/>
                        <a:buSzTx/>
                        <a:buFontTx/>
                        <a:buNone/>
                        <a:tabLst/>
                        <a:defRPr/>
                      </a:pPr>
                      <a:r>
                        <a:rPr lang="en-GB" sz="1600" b="0" dirty="0">
                          <a:solidFill>
                            <a:schemeClr val="tx1"/>
                          </a:solidFill>
                        </a:rPr>
                        <a:t>CAD / CAM</a:t>
                      </a:r>
                      <a:r>
                        <a:rPr lang="en-GB" sz="1600" b="0" baseline="0" dirty="0">
                          <a:solidFill>
                            <a:schemeClr val="tx1"/>
                          </a:solidFill>
                        </a:rPr>
                        <a:t> (extension task)</a:t>
                      </a:r>
                      <a:endParaRPr lang="en-GB" sz="1600" b="0" dirty="0">
                        <a:solidFill>
                          <a:schemeClr val="tx1"/>
                        </a:solidFill>
                      </a:endParaRPr>
                    </a:p>
                  </a:txBody>
                  <a:tcPr>
                    <a:noFill/>
                  </a:tcPr>
                </a:tc>
                <a:tc vMerge="1">
                  <a:txBody>
                    <a:bodyPr/>
                    <a:lstStyle/>
                    <a:p>
                      <a:endParaRPr lang="en-GB"/>
                    </a:p>
                  </a:txBody>
                  <a:tcPr/>
                </a:tc>
                <a:tc vMerge="1">
                  <a:txBody>
                    <a:bodyPr/>
                    <a:lstStyle/>
                    <a:p>
                      <a:endParaRPr lang="en-GB" b="0" dirty="0"/>
                    </a:p>
                  </a:txBody>
                  <a:tcPr>
                    <a:solidFill>
                      <a:schemeClr val="bg1"/>
                    </a:solidFill>
                  </a:tcPr>
                </a:tc>
                <a:extLst>
                  <a:ext uri="{0D108BD9-81ED-4DB2-BD59-A6C34878D82A}">
                    <a16:rowId xmlns:a16="http://schemas.microsoft.com/office/drawing/2014/main" val="10011"/>
                  </a:ext>
                </a:extLst>
              </a:tr>
              <a:tr h="385202">
                <a:tc vMerge="1">
                  <a:txBody>
                    <a:bodyPr/>
                    <a:lstStyle/>
                    <a:p>
                      <a:endParaRPr lang="en-GB"/>
                    </a:p>
                  </a:txBody>
                  <a:tcPr/>
                </a:tc>
                <a:tc rowSpan="3">
                  <a:txBody>
                    <a:bodyPr/>
                    <a:lstStyle/>
                    <a:p>
                      <a:endParaRPr lang="en-GB" b="0" dirty="0"/>
                    </a:p>
                  </a:txBody>
                  <a:tcPr>
                    <a:solidFill>
                      <a:schemeClr val="bg1"/>
                    </a:solidFill>
                  </a:tcPr>
                </a:tc>
                <a:tc vMerge="1">
                  <a:txBody>
                    <a:bodyPr/>
                    <a:lstStyle/>
                    <a:p>
                      <a:endParaRPr lang="en-GB"/>
                    </a:p>
                  </a:txBody>
                  <a:tcPr/>
                </a:tc>
                <a:tc>
                  <a:txBody>
                    <a:bodyPr/>
                    <a:lstStyle/>
                    <a:p>
                      <a:r>
                        <a:rPr lang="en-GB" sz="1600" b="0" dirty="0"/>
                        <a:t>Final Piece</a:t>
                      </a:r>
                      <a:endParaRPr lang="en-GB" dirty="0"/>
                    </a:p>
                  </a:txBody>
                  <a:tcPr>
                    <a:solidFill>
                      <a:schemeClr val="bg1">
                        <a:lumMod val="85000"/>
                      </a:schemeClr>
                    </a:solidFill>
                  </a:tcPr>
                </a:tc>
                <a:extLst>
                  <a:ext uri="{0D108BD9-81ED-4DB2-BD59-A6C34878D82A}">
                    <a16:rowId xmlns:a16="http://schemas.microsoft.com/office/drawing/2014/main" val="10012"/>
                  </a:ext>
                </a:extLst>
              </a:tr>
              <a:tr h="431277">
                <a:tc vMerge="1">
                  <a:txBody>
                    <a:bodyPr/>
                    <a:lstStyle/>
                    <a:p>
                      <a:endParaRPr lang="en-GB"/>
                    </a:p>
                  </a:txBody>
                  <a:tcPr/>
                </a:tc>
                <a:tc vMerge="1">
                  <a:txBody>
                    <a:bodyPr/>
                    <a:lstStyle/>
                    <a:p>
                      <a:endParaRPr lang="en-GB"/>
                    </a:p>
                  </a:txBody>
                  <a:tcPr/>
                </a:tc>
                <a:tc vMerge="1">
                  <a:txBody>
                    <a:bodyPr/>
                    <a:lstStyle/>
                    <a:p>
                      <a:endParaRPr lang="en-GB"/>
                    </a:p>
                  </a:txBody>
                  <a:tcPr/>
                </a:tc>
                <a:tc>
                  <a:txBody>
                    <a:bodyPr/>
                    <a:lstStyle/>
                    <a:p>
                      <a:pPr marL="0" marR="0" indent="0" algn="l" defTabSz="1219170" rtl="0" eaLnBrk="1" fontAlgn="auto" latinLnBrk="0" hangingPunct="1">
                        <a:lnSpc>
                          <a:spcPct val="100000"/>
                        </a:lnSpc>
                        <a:spcBef>
                          <a:spcPts val="0"/>
                        </a:spcBef>
                        <a:spcAft>
                          <a:spcPts val="0"/>
                        </a:spcAft>
                        <a:buClrTx/>
                        <a:buSzTx/>
                        <a:buFontTx/>
                        <a:buNone/>
                        <a:tabLst/>
                        <a:defRPr/>
                      </a:pPr>
                      <a:r>
                        <a:rPr lang="en-GB" sz="1600" b="0" dirty="0"/>
                        <a:t>B Band extension – CAD/CAM</a:t>
                      </a:r>
                    </a:p>
                  </a:txBody>
                  <a:tcPr>
                    <a:solidFill>
                      <a:schemeClr val="bg1">
                        <a:lumMod val="85000"/>
                      </a:schemeClr>
                    </a:solidFill>
                  </a:tcPr>
                </a:tc>
                <a:extLst>
                  <a:ext uri="{0D108BD9-81ED-4DB2-BD59-A6C34878D82A}">
                    <a16:rowId xmlns:a16="http://schemas.microsoft.com/office/drawing/2014/main" val="10013"/>
                  </a:ext>
                </a:extLst>
              </a:tr>
              <a:tr h="431277">
                <a:tc vMerge="1">
                  <a:txBody>
                    <a:bodyPr/>
                    <a:lstStyle/>
                    <a:p>
                      <a:endParaRPr lang="en-GB"/>
                    </a:p>
                  </a:txBody>
                  <a:tcPr/>
                </a:tc>
                <a:tc vMerge="1">
                  <a:txBody>
                    <a:bodyPr/>
                    <a:lstStyle/>
                    <a:p>
                      <a:endParaRPr lang="en-GB"/>
                    </a:p>
                  </a:txBody>
                  <a:tcPr/>
                </a:tc>
                <a:tc vMerge="1">
                  <a:txBody>
                    <a:bodyPr/>
                    <a:lstStyle/>
                    <a:p>
                      <a:endParaRPr lang="en-GB"/>
                    </a:p>
                  </a:txBody>
                  <a:tcPr/>
                </a:tc>
                <a:tc>
                  <a:txBody>
                    <a:bodyPr/>
                    <a:lstStyle/>
                    <a:p>
                      <a:pPr marL="0" marR="0" indent="0" algn="l" defTabSz="1219170" rtl="0" eaLnBrk="1" fontAlgn="auto" latinLnBrk="0" hangingPunct="1">
                        <a:lnSpc>
                          <a:spcPct val="100000"/>
                        </a:lnSpc>
                        <a:spcBef>
                          <a:spcPts val="0"/>
                        </a:spcBef>
                        <a:spcAft>
                          <a:spcPts val="0"/>
                        </a:spcAft>
                        <a:buClrTx/>
                        <a:buSzTx/>
                        <a:buFontTx/>
                        <a:buNone/>
                        <a:tabLst/>
                        <a:defRPr/>
                      </a:pPr>
                      <a:r>
                        <a:rPr lang="en-GB" sz="1600" b="0" dirty="0"/>
                        <a:t>Evaluation </a:t>
                      </a:r>
                    </a:p>
                  </a:txBody>
                  <a:tcPr>
                    <a:solidFill>
                      <a:schemeClr val="bg1">
                        <a:lumMod val="85000"/>
                      </a:schemeClr>
                    </a:solidFill>
                  </a:tcPr>
                </a:tc>
                <a:extLst>
                  <a:ext uri="{0D108BD9-81ED-4DB2-BD59-A6C34878D82A}">
                    <a16:rowId xmlns:a16="http://schemas.microsoft.com/office/drawing/2014/main" val="10014"/>
                  </a:ext>
                </a:extLst>
              </a:tr>
            </a:tbl>
          </a:graphicData>
        </a:graphic>
      </p:graphicFrame>
      <p:pic>
        <p:nvPicPr>
          <p:cNvPr id="41" name="Graphic 40" descr="Sign Language">
            <a:extLst>
              <a:ext uri="{FF2B5EF4-FFF2-40B4-BE49-F238E27FC236}">
                <a16:creationId xmlns:a16="http://schemas.microsoft.com/office/drawing/2014/main" id="{54D1A562-0D49-434D-A30E-9978464D0603}"/>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rot="20080906">
            <a:off x="3960441" y="11048721"/>
            <a:ext cx="1222976" cy="1222976"/>
          </a:xfrm>
          <a:prstGeom prst="rect">
            <a:avLst/>
          </a:prstGeom>
        </p:spPr>
      </p:pic>
      <p:pic>
        <p:nvPicPr>
          <p:cNvPr id="47" name="Graphic 46" descr="Head with gears">
            <a:extLst>
              <a:ext uri="{FF2B5EF4-FFF2-40B4-BE49-F238E27FC236}">
                <a16:creationId xmlns:a16="http://schemas.microsoft.com/office/drawing/2014/main" id="{88FF5273-AF38-48C8-9FD5-45A6B7DAF0DA}"/>
              </a:ext>
            </a:extLst>
          </p:cNvPr>
          <p:cNvPicPr>
            <a:picLocks noChangeAspect="1"/>
          </p:cNvPicPr>
          <p:nvPr/>
        </p:nvPicPr>
        <p:blipFill>
          <a:blip r:embed="rId13" cstate="print">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925334" y="9531534"/>
            <a:ext cx="1707371" cy="1707371"/>
          </a:xfrm>
          <a:prstGeom prst="rect">
            <a:avLst/>
          </a:prstGeom>
        </p:spPr>
      </p:pic>
      <p:pic>
        <p:nvPicPr>
          <p:cNvPr id="43" name="Graphic 42" descr="Eye">
            <a:extLst>
              <a:ext uri="{FF2B5EF4-FFF2-40B4-BE49-F238E27FC236}">
                <a16:creationId xmlns:a16="http://schemas.microsoft.com/office/drawing/2014/main" id="{25D2D1AB-A971-4CEC-90DB-2AEEE6F922E4}"/>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6624958" y="10224657"/>
            <a:ext cx="1922482" cy="1922482"/>
          </a:xfrm>
          <a:prstGeom prst="rect">
            <a:avLst/>
          </a:prstGeom>
        </p:spPr>
      </p:pic>
      <p:pic>
        <p:nvPicPr>
          <p:cNvPr id="45" name="Graphic 44" descr="Puzzle pieces">
            <a:extLst>
              <a:ext uri="{FF2B5EF4-FFF2-40B4-BE49-F238E27FC236}">
                <a16:creationId xmlns:a16="http://schemas.microsoft.com/office/drawing/2014/main" id="{80E75684-27AD-4447-807C-03645CD920E5}"/>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9340021" y="7911990"/>
            <a:ext cx="2136973" cy="2136973"/>
          </a:xfrm>
          <a:prstGeom prst="rect">
            <a:avLst/>
          </a:prstGeom>
        </p:spPr>
      </p:pic>
      <p:sp>
        <p:nvSpPr>
          <p:cNvPr id="2" name="TextBox 1">
            <a:extLst>
              <a:ext uri="{FF2B5EF4-FFF2-40B4-BE49-F238E27FC236}">
                <a16:creationId xmlns:a16="http://schemas.microsoft.com/office/drawing/2014/main" id="{1E4AC510-5985-EB04-C79D-F6E71C6BF77D}"/>
              </a:ext>
            </a:extLst>
          </p:cNvPr>
          <p:cNvSpPr txBox="1"/>
          <p:nvPr/>
        </p:nvSpPr>
        <p:spPr>
          <a:xfrm>
            <a:off x="2000092" y="15326303"/>
            <a:ext cx="1746952" cy="830997"/>
          </a:xfrm>
          <a:prstGeom prst="rect">
            <a:avLst/>
          </a:prstGeom>
          <a:noFill/>
        </p:spPr>
        <p:txBody>
          <a:bodyPr wrap="square" rtlCol="0">
            <a:spAutoFit/>
          </a:bodyPr>
          <a:lstStyle/>
          <a:p>
            <a:r>
              <a:rPr lang="en-GB" sz="1200" dirty="0">
                <a:latin typeface="Arial Nova" panose="020B0504020202020204" pitchFamily="34" charset="0"/>
              </a:rPr>
              <a:t>#FineArt</a:t>
            </a:r>
          </a:p>
          <a:p>
            <a:r>
              <a:rPr lang="en-GB" sz="1200" dirty="0">
                <a:latin typeface="Arial Nova" panose="020B0504020202020204" pitchFamily="34" charset="0"/>
              </a:rPr>
              <a:t>#TextileDesign</a:t>
            </a:r>
          </a:p>
          <a:p>
            <a:r>
              <a:rPr lang="en-GB" sz="1200" dirty="0">
                <a:latin typeface="Arial Nova" panose="020B0504020202020204" pitchFamily="34" charset="0"/>
              </a:rPr>
              <a:t>#3DDesign</a:t>
            </a:r>
          </a:p>
          <a:p>
            <a:r>
              <a:rPr lang="en-GB" sz="1200" dirty="0">
                <a:latin typeface="Arial Nova" panose="020B0504020202020204" pitchFamily="34" charset="0"/>
              </a:rPr>
              <a:t>#Hospitality&amp;Catering</a:t>
            </a:r>
          </a:p>
        </p:txBody>
      </p:sp>
    </p:spTree>
    <p:extLst>
      <p:ext uri="{BB962C8B-B14F-4D97-AF65-F5344CB8AC3E}">
        <p14:creationId xmlns:p14="http://schemas.microsoft.com/office/powerpoint/2010/main" val="363687013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9943BB2C-229E-4D77-A9B2-D3AECDC9BC61}"/>
              </a:ext>
            </a:extLst>
          </p:cNvPr>
          <p:cNvSpPr/>
          <p:nvPr/>
        </p:nvSpPr>
        <p:spPr>
          <a:xfrm>
            <a:off x="440052" y="338130"/>
            <a:ext cx="11342451" cy="14923063"/>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510667" y="478046"/>
            <a:ext cx="10273126" cy="15166502"/>
          </a:xfrm>
        </p:spPr>
        <p:txBody>
          <a:bodyPr vert="horz" lIns="91440" tIns="45720" rIns="91440" bIns="45720" rtlCol="0" anchor="t">
            <a:normAutofit/>
          </a:bodyPr>
          <a:lstStyle/>
          <a:p>
            <a:pPr marL="0" indent="0" algn="ctr">
              <a:buNone/>
            </a:pPr>
            <a:r>
              <a:rPr lang="en-GB" sz="2400" dirty="0">
                <a:latin typeface="Impact"/>
              </a:rPr>
              <a:t>Yr8 Handheld Puzzle : Scheme of Learning </a:t>
            </a:r>
            <a:endParaRPr lang="en-GB" sz="2400" dirty="0">
              <a:latin typeface="Impact" panose="020B0806030902050204" pitchFamily="34" charset="0"/>
            </a:endParaRPr>
          </a:p>
        </p:txBody>
      </p:sp>
      <p:sp>
        <p:nvSpPr>
          <p:cNvPr id="6" name="TextBox 5">
            <a:extLst>
              <a:ext uri="{FF2B5EF4-FFF2-40B4-BE49-F238E27FC236}">
                <a16:creationId xmlns:a16="http://schemas.microsoft.com/office/drawing/2014/main" id="{100D8A88-E9F7-433E-890B-C37DCFEE1EC1}"/>
              </a:ext>
            </a:extLst>
          </p:cNvPr>
          <p:cNvSpPr txBox="1"/>
          <p:nvPr/>
        </p:nvSpPr>
        <p:spPr>
          <a:xfrm>
            <a:off x="-299148" y="15367405"/>
            <a:ext cx="2448964" cy="748795"/>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Navigating ADT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3"/>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4"/>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5"/>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6"/>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7"/>
          <a:srcRect t="16701" b="12155"/>
          <a:stretch/>
        </p:blipFill>
        <p:spPr>
          <a:xfrm rot="5400000">
            <a:off x="7304876" y="2664952"/>
            <a:ext cx="7519735" cy="2254512"/>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8">
            <a:clrChange>
              <a:clrFrom>
                <a:srgbClr val="FFFFFF"/>
              </a:clrFrom>
              <a:clrTo>
                <a:srgbClr val="FFFFFF">
                  <a:alpha val="0"/>
                </a:srgbClr>
              </a:clrTo>
            </a:clrChange>
          </a:blip>
          <a:srcRect b="9167"/>
          <a:stretch/>
        </p:blipFill>
        <p:spPr>
          <a:xfrm>
            <a:off x="11064743" y="709177"/>
            <a:ext cx="707095" cy="621065"/>
          </a:xfrm>
          <a:prstGeom prst="rect">
            <a:avLst/>
          </a:prstGeom>
        </p:spPr>
      </p:pic>
      <p:pic>
        <p:nvPicPr>
          <p:cNvPr id="22" name="Picture 21">
            <a:extLst>
              <a:ext uri="{FF2B5EF4-FFF2-40B4-BE49-F238E27FC236}">
                <a16:creationId xmlns:a16="http://schemas.microsoft.com/office/drawing/2014/main" id="{CB729412-91D3-4745-8116-A56E12BD3D42}"/>
              </a:ext>
            </a:extLst>
          </p:cNvPr>
          <p:cNvPicPr>
            <a:picLocks noChangeAspect="1"/>
          </p:cNvPicPr>
          <p:nvPr/>
        </p:nvPicPr>
        <p:blipFill rotWithShape="1">
          <a:blip r:embed="rId7"/>
          <a:srcRect t="16701" b="12155"/>
          <a:stretch/>
        </p:blipFill>
        <p:spPr>
          <a:xfrm rot="16200000" flipV="1">
            <a:off x="7188828" y="10279850"/>
            <a:ext cx="7751833" cy="2254511"/>
          </a:xfrm>
          <a:prstGeom prst="rect">
            <a:avLst/>
          </a:prstGeom>
        </p:spPr>
      </p:pic>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1061112" y="13683183"/>
            <a:ext cx="831764" cy="730566"/>
          </a:xfrm>
          <a:prstGeom prst="rect">
            <a:avLst/>
          </a:prstGeom>
        </p:spPr>
      </p:pic>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10951270" y="7064782"/>
            <a:ext cx="831764" cy="730566"/>
          </a:xfrm>
          <a:prstGeom prst="rect">
            <a:avLst/>
          </a:prstGeom>
        </p:spPr>
      </p:pic>
      <p:graphicFrame>
        <p:nvGraphicFramePr>
          <p:cNvPr id="26" name="Table 25">
            <a:extLst>
              <a:ext uri="{FF2B5EF4-FFF2-40B4-BE49-F238E27FC236}">
                <a16:creationId xmlns:a16="http://schemas.microsoft.com/office/drawing/2014/main" id="{90A6800C-E55D-4E30-BFC3-A3843564E41F}"/>
              </a:ext>
            </a:extLst>
          </p:cNvPr>
          <p:cNvGraphicFramePr>
            <a:graphicFrameLocks noGrp="1"/>
          </p:cNvGraphicFramePr>
          <p:nvPr>
            <p:extLst>
              <p:ext uri="{D42A27DB-BD31-4B8C-83A1-F6EECF244321}">
                <p14:modId xmlns:p14="http://schemas.microsoft.com/office/powerpoint/2010/main" val="2020947016"/>
              </p:ext>
            </p:extLst>
          </p:nvPr>
        </p:nvGraphicFramePr>
        <p:xfrm>
          <a:off x="344023" y="1184449"/>
          <a:ext cx="10175960" cy="13803337"/>
        </p:xfrm>
        <a:graphic>
          <a:graphicData uri="http://schemas.openxmlformats.org/drawingml/2006/table">
            <a:tbl>
              <a:tblPr firstRow="1" bandRow="1">
                <a:tableStyleId>{5940675A-B579-460E-94D1-54222C63F5DA}</a:tableStyleId>
              </a:tblPr>
              <a:tblGrid>
                <a:gridCol w="2543990">
                  <a:extLst>
                    <a:ext uri="{9D8B030D-6E8A-4147-A177-3AD203B41FA5}">
                      <a16:colId xmlns:a16="http://schemas.microsoft.com/office/drawing/2014/main" val="860903560"/>
                    </a:ext>
                  </a:extLst>
                </a:gridCol>
                <a:gridCol w="2543990">
                  <a:extLst>
                    <a:ext uri="{9D8B030D-6E8A-4147-A177-3AD203B41FA5}">
                      <a16:colId xmlns:a16="http://schemas.microsoft.com/office/drawing/2014/main" val="966298568"/>
                    </a:ext>
                  </a:extLst>
                </a:gridCol>
                <a:gridCol w="2543990">
                  <a:extLst>
                    <a:ext uri="{9D8B030D-6E8A-4147-A177-3AD203B41FA5}">
                      <a16:colId xmlns:a16="http://schemas.microsoft.com/office/drawing/2014/main" val="3462729128"/>
                    </a:ext>
                  </a:extLst>
                </a:gridCol>
                <a:gridCol w="2543990">
                  <a:extLst>
                    <a:ext uri="{9D8B030D-6E8A-4147-A177-3AD203B41FA5}">
                      <a16:colId xmlns:a16="http://schemas.microsoft.com/office/drawing/2014/main" val="3955469802"/>
                    </a:ext>
                  </a:extLst>
                </a:gridCol>
              </a:tblGrid>
              <a:tr h="448833">
                <a:tc>
                  <a:txBody>
                    <a:bodyPr/>
                    <a:lstStyle/>
                    <a:p>
                      <a:r>
                        <a:rPr lang="en-GB" sz="1600" b="1" dirty="0"/>
                        <a:t>AO1 – Develop </a:t>
                      </a:r>
                    </a:p>
                  </a:txBody>
                  <a:tcPr>
                    <a:solidFill>
                      <a:schemeClr val="bg1">
                        <a:lumMod val="65000"/>
                      </a:schemeClr>
                    </a:solidFill>
                  </a:tcPr>
                </a:tc>
                <a:tc>
                  <a:txBody>
                    <a:bodyPr/>
                    <a:lstStyle/>
                    <a:p>
                      <a:r>
                        <a:rPr lang="en-GB" sz="1600" b="1" dirty="0"/>
                        <a:t>AO2 – Refine</a:t>
                      </a:r>
                    </a:p>
                  </a:txBody>
                  <a:tcPr>
                    <a:solidFill>
                      <a:schemeClr val="bg1">
                        <a:lumMod val="65000"/>
                      </a:schemeClr>
                    </a:solidFill>
                  </a:tcPr>
                </a:tc>
                <a:tc>
                  <a:txBody>
                    <a:bodyPr/>
                    <a:lstStyle/>
                    <a:p>
                      <a:r>
                        <a:rPr lang="en-GB" sz="1600" b="1" dirty="0"/>
                        <a:t>AO3 – Record </a:t>
                      </a:r>
                    </a:p>
                  </a:txBody>
                  <a:tcPr>
                    <a:solidFill>
                      <a:schemeClr val="bg1">
                        <a:lumMod val="65000"/>
                      </a:schemeClr>
                    </a:solidFill>
                  </a:tcPr>
                </a:tc>
                <a:tc>
                  <a:txBody>
                    <a:bodyPr/>
                    <a:lstStyle/>
                    <a:p>
                      <a:r>
                        <a:rPr lang="en-GB" sz="1600" b="1" dirty="0"/>
                        <a:t>AO4 – Present </a:t>
                      </a:r>
                    </a:p>
                  </a:txBody>
                  <a:tcPr>
                    <a:solidFill>
                      <a:schemeClr val="bg1">
                        <a:lumMod val="65000"/>
                      </a:schemeClr>
                    </a:solidFill>
                  </a:tcPr>
                </a:tc>
                <a:extLst>
                  <a:ext uri="{0D108BD9-81ED-4DB2-BD59-A6C34878D82A}">
                    <a16:rowId xmlns:a16="http://schemas.microsoft.com/office/drawing/2014/main" val="2939849063"/>
                  </a:ext>
                </a:extLst>
              </a:tr>
              <a:tr h="1397502">
                <a:tc>
                  <a:txBody>
                    <a:bodyPr/>
                    <a:lstStyle/>
                    <a:p>
                      <a:r>
                        <a:rPr lang="en-GB" sz="1250" b="1" dirty="0"/>
                        <a:t>Mind</a:t>
                      </a:r>
                      <a:r>
                        <a:rPr lang="en-GB" sz="1250" b="1" baseline="0" dirty="0"/>
                        <a:t> Map</a:t>
                      </a:r>
                    </a:p>
                    <a:p>
                      <a:r>
                        <a:rPr lang="en-GB" sz="1250" b="0" baseline="0" dirty="0"/>
                        <a:t>Exploration of themes, materials, people and their interests. Identifying potential paths for further research. </a:t>
                      </a:r>
                    </a:p>
                  </a:txBody>
                  <a:tcPr>
                    <a:solidFill>
                      <a:schemeClr val="bg1">
                        <a:lumMod val="85000"/>
                      </a:schemeClr>
                    </a:solidFill>
                  </a:tcPr>
                </a:tc>
                <a:tc rowSpan="5">
                  <a:txBody>
                    <a:bodyPr/>
                    <a:lstStyle/>
                    <a:p>
                      <a:endParaRPr lang="en-GB" sz="1250" b="1" dirty="0">
                        <a:highlight>
                          <a:srgbClr val="FF00FF"/>
                        </a:highlight>
                      </a:endParaRPr>
                    </a:p>
                  </a:txBody>
                  <a:tcPr>
                    <a:solidFill>
                      <a:schemeClr val="bg1"/>
                    </a:solidFill>
                  </a:tcPr>
                </a:tc>
                <a:tc rowSpan="2">
                  <a:txBody>
                    <a:bodyPr/>
                    <a:lstStyle/>
                    <a:p>
                      <a:endParaRPr lang="en-GB" sz="1250" b="1" dirty="0">
                        <a:highlight>
                          <a:srgbClr val="FF00FF"/>
                        </a:highlight>
                      </a:endParaRPr>
                    </a:p>
                  </a:txBody>
                  <a:tcPr>
                    <a:solidFill>
                      <a:schemeClr val="bg1"/>
                    </a:solidFill>
                  </a:tcPr>
                </a:tc>
                <a:tc rowSpan="9">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i="1" dirty="0">
                        <a:solidFill>
                          <a:srgbClr val="FF0000"/>
                        </a:solidFill>
                      </a:endParaRPr>
                    </a:p>
                    <a:p>
                      <a:pPr marL="0" marR="0" lvl="0" indent="0" algn="ctr" defTabSz="1219170" rtl="0" eaLnBrk="1" fontAlgn="auto" latinLnBrk="0" hangingPunct="1">
                        <a:lnSpc>
                          <a:spcPct val="100000"/>
                        </a:lnSpc>
                        <a:spcBef>
                          <a:spcPts val="0"/>
                        </a:spcBef>
                        <a:spcAft>
                          <a:spcPts val="0"/>
                        </a:spcAft>
                        <a:buClrTx/>
                        <a:buSzTx/>
                        <a:buFontTx/>
                        <a:buNone/>
                        <a:tabLst/>
                        <a:defRPr/>
                      </a:pPr>
                      <a:r>
                        <a:rPr lang="en-GB" sz="1100" b="1" i="1" dirty="0">
                          <a:solidFill>
                            <a:schemeClr val="tx1"/>
                          </a:solidFill>
                        </a:rPr>
                        <a:t>Skills outcomes – to create a variety of artefacts from practicing the taught</a:t>
                      </a:r>
                    </a:p>
                    <a:p>
                      <a:pPr algn="ctr"/>
                      <a:r>
                        <a:rPr lang="en-GB" sz="1100" b="1" i="1" dirty="0">
                          <a:solidFill>
                            <a:schemeClr val="tx1"/>
                          </a:solidFill>
                        </a:rPr>
                        <a:t>skills</a:t>
                      </a:r>
                      <a:endParaRPr lang="en-GB" sz="1100" b="0" dirty="0">
                        <a:solidFill>
                          <a:schemeClr val="tx1"/>
                        </a:solidFill>
                      </a:endParaRPr>
                    </a:p>
                    <a:p>
                      <a:pPr algn="ctr"/>
                      <a:r>
                        <a:rPr lang="en-GB" sz="1100" b="0" i="1" dirty="0">
                          <a:solidFill>
                            <a:schemeClr val="tx1"/>
                          </a:solidFill>
                        </a:rPr>
                        <a:t>Artefacts  could include  keyrings, nameplates, typographic letters, puzzles, jigsaws etc</a:t>
                      </a:r>
                    </a:p>
                  </a:txBody>
                  <a:tcPr>
                    <a:solidFill>
                      <a:schemeClr val="bg1"/>
                    </a:solidFill>
                  </a:tcPr>
                </a:tc>
                <a:extLst>
                  <a:ext uri="{0D108BD9-81ED-4DB2-BD59-A6C34878D82A}">
                    <a16:rowId xmlns:a16="http://schemas.microsoft.com/office/drawing/2014/main" val="68643681"/>
                  </a:ext>
                </a:extLst>
              </a:tr>
              <a:tr h="1104488">
                <a:tc>
                  <a:txBody>
                    <a:bodyPr/>
                    <a:lstStyle/>
                    <a:p>
                      <a:r>
                        <a:rPr lang="en-GB" sz="1250" b="1" dirty="0"/>
                        <a:t>Mood Board H/W</a:t>
                      </a:r>
                    </a:p>
                    <a:p>
                      <a:r>
                        <a:rPr lang="en-GB" sz="1250" b="0" dirty="0"/>
                        <a:t>Collecting images and arranging them appropriately to reflect understanding of a range of puzzles</a:t>
                      </a:r>
                    </a:p>
                  </a:txBody>
                  <a:tcPr>
                    <a:solidFill>
                      <a:schemeClr val="bg1">
                        <a:lumMod val="85000"/>
                      </a:schemeClr>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1043870497"/>
                  </a:ext>
                </a:extLst>
              </a:tr>
              <a:tr h="1023582">
                <a:tc rowSpan="10">
                  <a:txBody>
                    <a:bodyPr/>
                    <a:lstStyle/>
                    <a:p>
                      <a:endParaRPr lang="en-GB" sz="1250" b="0" dirty="0">
                        <a:highlight>
                          <a:srgbClr val="FF00FF"/>
                        </a:highlight>
                      </a:endParaRPr>
                    </a:p>
                  </a:txBody>
                  <a:tcPr>
                    <a:solidFill>
                      <a:schemeClr val="bg1"/>
                    </a:solidFill>
                  </a:tcPr>
                </a:tc>
                <a:tc vMerge="1">
                  <a:txBody>
                    <a:bodyPr/>
                    <a:lstStyle/>
                    <a:p>
                      <a:endParaRPr lang="en-GB"/>
                    </a:p>
                  </a:txBody>
                  <a:tcPr/>
                </a:tc>
                <a:tc>
                  <a:txBody>
                    <a:bodyPr/>
                    <a:lstStyle/>
                    <a:p>
                      <a:r>
                        <a:rPr lang="en-GB" sz="1250" b="1" baseline="0" dirty="0"/>
                        <a:t>Observational Drawing / Analysis</a:t>
                      </a:r>
                    </a:p>
                    <a:p>
                      <a:r>
                        <a:rPr lang="en-GB" sz="1250" b="0" baseline="0" dirty="0"/>
                        <a:t>Simple observational sketches of artefacts to gain insight into construction</a:t>
                      </a:r>
                      <a:endParaRPr lang="en-GB" sz="1250" b="1" dirty="0"/>
                    </a:p>
                  </a:txBody>
                  <a:tcPr>
                    <a:solidFill>
                      <a:schemeClr val="bg1">
                        <a:lumMod val="85000"/>
                      </a:schemeClr>
                    </a:solidFill>
                  </a:tcPr>
                </a:tc>
                <a:tc vMerge="1">
                  <a:txBody>
                    <a:bodyPr/>
                    <a:lstStyle/>
                    <a:p>
                      <a:endParaRPr lang="en-GB"/>
                    </a:p>
                  </a:txBody>
                  <a:tcPr/>
                </a:tc>
                <a:extLst>
                  <a:ext uri="{0D108BD9-81ED-4DB2-BD59-A6C34878D82A}">
                    <a16:rowId xmlns:a16="http://schemas.microsoft.com/office/drawing/2014/main" val="3233025880"/>
                  </a:ext>
                </a:extLst>
              </a:tr>
              <a:tr h="1142483">
                <a:tc vMerge="1">
                  <a:txBody>
                    <a:bodyPr/>
                    <a:lstStyle/>
                    <a:p>
                      <a:endParaRPr lang="en-GB" sz="1250" b="1" dirty="0"/>
                    </a:p>
                  </a:txBody>
                  <a:tcPr>
                    <a:solidFill>
                      <a:schemeClr val="bg1"/>
                    </a:solidFill>
                  </a:tcPr>
                </a:tc>
                <a:tc vMerge="1">
                  <a:txBody>
                    <a:bodyPr/>
                    <a:lstStyle/>
                    <a:p>
                      <a:endParaRPr lang="en-GB" sz="1600" dirty="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250" b="1" dirty="0"/>
                        <a:t>Artist / Designer Study</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250" dirty="0"/>
                        <a:t>Coloured copy of chosen designers work / fundamentals of shape / form / proportion / tone / texture </a:t>
                      </a:r>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907884241"/>
                  </a:ext>
                </a:extLst>
              </a:tr>
              <a:tr h="1397502">
                <a:tc vMerge="1">
                  <a:txBody>
                    <a:bodyPr/>
                    <a:lstStyle/>
                    <a:p>
                      <a:endParaRPr lang="en-GB" sz="1600" dirty="0"/>
                    </a:p>
                  </a:txBody>
                  <a:tcPr>
                    <a:solidFill>
                      <a:schemeClr val="bg1"/>
                    </a:solidFill>
                  </a:tcPr>
                </a:tc>
                <a:tc vMerge="1">
                  <a:txBody>
                    <a:bodyPr/>
                    <a:lstStyle/>
                    <a:p>
                      <a:pPr marL="0" marR="0" indent="0" algn="l" defTabSz="1219170" rtl="0" eaLnBrk="1" fontAlgn="auto" latinLnBrk="0" hangingPunct="1">
                        <a:lnSpc>
                          <a:spcPct val="100000"/>
                        </a:lnSpc>
                        <a:spcBef>
                          <a:spcPts val="0"/>
                        </a:spcBef>
                        <a:spcAft>
                          <a:spcPts val="0"/>
                        </a:spcAft>
                        <a:buClrTx/>
                        <a:buSzTx/>
                        <a:buFontTx/>
                        <a:buNone/>
                        <a:tabLst/>
                        <a:defRPr/>
                      </a:pPr>
                      <a:endParaRPr lang="en-GB" sz="1250" dirty="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250" b="1" dirty="0"/>
                        <a:t>Design Ideas </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250" b="0" dirty="0"/>
                        <a:t>A range of ideas to a set overall size. Finish, layout,</a:t>
                      </a:r>
                      <a:r>
                        <a:rPr lang="en-GB" sz="1250" b="0" baseline="0" dirty="0"/>
                        <a:t> finish and cutting list of components required.</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250" b="0" baseline="0" dirty="0"/>
                        <a:t>Annotation linking to research</a:t>
                      </a:r>
                      <a:endParaRPr lang="en-GB" sz="1250" b="0" dirty="0"/>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2811369258"/>
                  </a:ext>
                </a:extLst>
              </a:tr>
              <a:tr h="1185854">
                <a:tc vMerge="1">
                  <a:txBody>
                    <a:bodyPr/>
                    <a:lstStyle/>
                    <a:p>
                      <a:endParaRPr lang="en-GB"/>
                    </a:p>
                  </a:txBody>
                  <a:tcPr/>
                </a:tc>
                <a:tc>
                  <a:txBody>
                    <a:bodyPr/>
                    <a:lstStyle/>
                    <a:p>
                      <a:r>
                        <a:rPr lang="en-GB" sz="1250" b="1" dirty="0"/>
                        <a:t>Final Piece Plan / Cutting List</a:t>
                      </a:r>
                    </a:p>
                    <a:p>
                      <a:r>
                        <a:rPr lang="en-GB" sz="1250" b="0" dirty="0"/>
                        <a:t>Full size rendered design showing cutting list and manufacturing details.</a:t>
                      </a:r>
                      <a:r>
                        <a:rPr lang="en-GB" sz="1250" b="0" baseline="0" dirty="0"/>
                        <a:t> Include annotation making links to research</a:t>
                      </a:r>
                    </a:p>
                  </a:txBody>
                  <a:tcPr>
                    <a:solidFill>
                      <a:schemeClr val="bg1">
                        <a:lumMod val="85000"/>
                      </a:schemeClr>
                    </a:solidFill>
                  </a:tcPr>
                </a:tc>
                <a:tc rowSpan="7">
                  <a:txBody>
                    <a:bodyPr/>
                    <a:lstStyle/>
                    <a:p>
                      <a:pPr>
                        <a:buNone/>
                      </a:pPr>
                      <a:endParaRPr lang="en-US" dirty="0">
                        <a:highlight>
                          <a:srgbClr val="FF00FF"/>
                        </a:highlight>
                      </a:endParaRPr>
                    </a:p>
                  </a:txBody>
                  <a:tcPr marL="0" marR="0" marT="0" marB="0" horzOverflow="overflow">
                    <a:solidFill>
                      <a:schemeClr val="bg1"/>
                    </a:solidFill>
                  </a:tcPr>
                </a:tc>
                <a:tc vMerge="1">
                  <a:txBody>
                    <a:bodyPr/>
                    <a:lstStyle/>
                    <a:p>
                      <a:endParaRPr lang="en-GB"/>
                    </a:p>
                  </a:txBody>
                  <a:tcPr/>
                </a:tc>
                <a:extLst>
                  <a:ext uri="{0D108BD9-81ED-4DB2-BD59-A6C34878D82A}">
                    <a16:rowId xmlns:a16="http://schemas.microsoft.com/office/drawing/2014/main" val="10009"/>
                  </a:ext>
                </a:extLst>
              </a:tr>
              <a:tr h="1146411">
                <a:tc vMerge="1">
                  <a:txBody>
                    <a:bodyPr/>
                    <a:lstStyle/>
                    <a:p>
                      <a:endParaRPr lang="en-GB"/>
                    </a:p>
                  </a:txBody>
                  <a:tcPr/>
                </a:tc>
                <a:tc>
                  <a:txBody>
                    <a:bodyPr/>
                    <a:lstStyle/>
                    <a:p>
                      <a:r>
                        <a:rPr lang="en-GB" sz="1250" b="1" baseline="0" dirty="0"/>
                        <a:t>Manufacturing and H &amp; S</a:t>
                      </a:r>
                    </a:p>
                    <a:p>
                      <a:r>
                        <a:rPr lang="en-GB" sz="1250" b="0" baseline="0" dirty="0"/>
                        <a:t>Complete statements outlining the Task, Tools, Risks and Safety measures to be taken for each stage in the process</a:t>
                      </a:r>
                    </a:p>
                  </a:txBody>
                  <a:tcPr>
                    <a:solidFill>
                      <a:schemeClr val="bg1">
                        <a:lumMod val="85000"/>
                      </a:schemeClr>
                    </a:solidFill>
                  </a:tcPr>
                </a:tc>
                <a:tc vMerge="1">
                  <a:txBody>
                    <a:bodyPr/>
                    <a:lstStyle/>
                    <a:p>
                      <a:endParaRPr lang="en-GB"/>
                    </a:p>
                  </a:txBody>
                  <a:tcPr/>
                </a:tc>
                <a:tc vMerge="1">
                  <a:txBody>
                    <a:bodyPr/>
                    <a:lstStyle/>
                    <a:p>
                      <a:endParaRPr lang="en-GB" sz="1600" b="0" baseline="0" dirty="0"/>
                    </a:p>
                  </a:txBody>
                  <a:tcPr>
                    <a:solidFill>
                      <a:schemeClr val="bg1">
                        <a:lumMod val="85000"/>
                      </a:schemeClr>
                    </a:solidFill>
                  </a:tcPr>
                </a:tc>
                <a:extLst>
                  <a:ext uri="{0D108BD9-81ED-4DB2-BD59-A6C34878D82A}">
                    <a16:rowId xmlns:a16="http://schemas.microsoft.com/office/drawing/2014/main" val="10010"/>
                  </a:ext>
                </a:extLst>
              </a:tr>
              <a:tr h="1214651">
                <a:tc vMerge="1">
                  <a:txBody>
                    <a:bodyPr/>
                    <a:lstStyle/>
                    <a:p>
                      <a:endParaRPr lang="en-GB"/>
                    </a:p>
                  </a:txBody>
                  <a:tcPr/>
                </a:tc>
                <a:tc>
                  <a:txBody>
                    <a:bodyPr/>
                    <a:lstStyle/>
                    <a:p>
                      <a:r>
                        <a:rPr lang="en-GB" sz="1250" b="1" baseline="0" dirty="0"/>
                        <a:t>CAD / CAM Extension </a:t>
                      </a:r>
                    </a:p>
                    <a:p>
                      <a:r>
                        <a:rPr lang="en-GB" sz="1250" b="0" baseline="0" dirty="0"/>
                        <a:t>2D Design software is used to design a puzzles component parts to be cut out by a laser. Assembly by the student</a:t>
                      </a:r>
                      <a:endParaRPr lang="en-GB" sz="1250" b="0" dirty="0"/>
                    </a:p>
                  </a:txBody>
                  <a:tcPr>
                    <a:solidFill>
                      <a:schemeClr val="bg1">
                        <a:lumMod val="85000"/>
                      </a:schemeClr>
                    </a:solidFill>
                  </a:tcPr>
                </a:tc>
                <a:tc vMerge="1">
                  <a:txBody>
                    <a:bodyPr/>
                    <a:lstStyle/>
                    <a:p>
                      <a:endParaRPr lang="en-GB"/>
                    </a:p>
                  </a:txBody>
                  <a:tcPr/>
                </a:tc>
                <a:tc vMerge="1">
                  <a:txBody>
                    <a:bodyPr/>
                    <a:lstStyle/>
                    <a:p>
                      <a:endParaRPr lang="en-GB" dirty="0"/>
                    </a:p>
                  </a:txBody>
                  <a:tcPr>
                    <a:solidFill>
                      <a:schemeClr val="bg1"/>
                    </a:solidFill>
                  </a:tcPr>
                </a:tc>
                <a:extLst>
                  <a:ext uri="{0D108BD9-81ED-4DB2-BD59-A6C34878D82A}">
                    <a16:rowId xmlns:a16="http://schemas.microsoft.com/office/drawing/2014/main" val="10011"/>
                  </a:ext>
                </a:extLst>
              </a:tr>
              <a:tr h="994567">
                <a:tc vMerge="1">
                  <a:txBody>
                    <a:bodyPr/>
                    <a:lstStyle/>
                    <a:p>
                      <a:endParaRPr lang="en-GB"/>
                    </a:p>
                  </a:txBody>
                  <a:tcPr/>
                </a:tc>
                <a:tc rowSpan="4">
                  <a:txBody>
                    <a:bodyPr/>
                    <a:lstStyle/>
                    <a:p>
                      <a:pPr algn="ctr"/>
                      <a:endParaRPr lang="en-GB" sz="1100" b="1" i="1" dirty="0">
                        <a:solidFill>
                          <a:schemeClr val="tx1"/>
                        </a:solidFill>
                        <a:highlight>
                          <a:srgbClr val="FF00FF"/>
                        </a:highlight>
                      </a:endParaRPr>
                    </a:p>
                    <a:p>
                      <a:pPr algn="ctr"/>
                      <a:r>
                        <a:rPr lang="en-GB" sz="1100" b="1" i="1" dirty="0">
                          <a:solidFill>
                            <a:schemeClr val="tx1"/>
                          </a:solidFill>
                        </a:rPr>
                        <a:t>Skills  - to teach the safe use of:</a:t>
                      </a:r>
                      <a:endParaRPr lang="en-US" sz="1100" dirty="0"/>
                    </a:p>
                    <a:p>
                      <a:pPr algn="ctr"/>
                      <a:r>
                        <a:rPr lang="en-GB" sz="1100" b="0" i="1" dirty="0">
                          <a:solidFill>
                            <a:schemeClr val="tx1"/>
                          </a:solidFill>
                        </a:rPr>
                        <a:t>Scroll saw, </a:t>
                      </a:r>
                    </a:p>
                    <a:p>
                      <a:pPr algn="ctr"/>
                      <a:r>
                        <a:rPr lang="en-GB" sz="1100" b="0" i="1" dirty="0">
                          <a:solidFill>
                            <a:schemeClr val="tx1"/>
                          </a:solidFill>
                        </a:rPr>
                        <a:t>Sanding Disc,</a:t>
                      </a:r>
                    </a:p>
                    <a:p>
                      <a:pPr algn="ctr"/>
                      <a:r>
                        <a:rPr lang="en-GB" sz="1100" b="0" i="1" dirty="0">
                          <a:solidFill>
                            <a:schemeClr val="tx1"/>
                          </a:solidFill>
                        </a:rPr>
                        <a:t>Pillar Drill, </a:t>
                      </a:r>
                    </a:p>
                    <a:p>
                      <a:pPr algn="ctr"/>
                      <a:r>
                        <a:rPr lang="en-GB" sz="1100" b="0" i="1" dirty="0">
                          <a:solidFill>
                            <a:schemeClr val="tx1"/>
                          </a:solidFill>
                        </a:rPr>
                        <a:t>Coping saw, </a:t>
                      </a:r>
                    </a:p>
                    <a:p>
                      <a:pPr algn="ctr"/>
                      <a:r>
                        <a:rPr lang="en-GB" sz="1100" b="0" i="1" dirty="0">
                          <a:solidFill>
                            <a:schemeClr val="tx1"/>
                          </a:solidFill>
                        </a:rPr>
                        <a:t>Jewellers bench pin, </a:t>
                      </a:r>
                    </a:p>
                    <a:p>
                      <a:pPr algn="ctr"/>
                      <a:r>
                        <a:rPr lang="en-GB" sz="1100" b="0" i="1" dirty="0">
                          <a:solidFill>
                            <a:schemeClr val="tx1"/>
                          </a:solidFill>
                        </a:rPr>
                        <a:t>clamps,</a:t>
                      </a:r>
                    </a:p>
                    <a:p>
                      <a:pPr algn="ctr"/>
                      <a:r>
                        <a:rPr lang="en-GB" sz="1100" b="0" i="1" dirty="0">
                          <a:solidFill>
                            <a:schemeClr val="tx1"/>
                          </a:solidFill>
                        </a:rPr>
                        <a:t>sanding blocks, </a:t>
                      </a:r>
                    </a:p>
                    <a:p>
                      <a:pPr algn="ctr"/>
                      <a:r>
                        <a:rPr lang="en-GB" sz="1100" b="0" i="1" dirty="0">
                          <a:solidFill>
                            <a:schemeClr val="tx1"/>
                          </a:solidFill>
                        </a:rPr>
                        <a:t>glass paper, </a:t>
                      </a:r>
                    </a:p>
                    <a:p>
                      <a:pPr algn="ctr"/>
                      <a:r>
                        <a:rPr lang="en-GB" sz="1100" b="0" i="1" dirty="0">
                          <a:solidFill>
                            <a:schemeClr val="tx1"/>
                          </a:solidFill>
                        </a:rPr>
                        <a:t>files large and small,</a:t>
                      </a:r>
                    </a:p>
                    <a:p>
                      <a:pPr algn="ctr"/>
                      <a:r>
                        <a:rPr lang="en-GB" sz="1100" b="0" i="1" dirty="0">
                          <a:solidFill>
                            <a:schemeClr val="tx1"/>
                          </a:solidFill>
                        </a:rPr>
                        <a:t>bench vice</a:t>
                      </a:r>
                      <a:endParaRPr lang="en-GB" sz="1100" b="0" i="1" dirty="0">
                        <a:solidFill>
                          <a:srgbClr val="FF0000"/>
                        </a:solidFill>
                      </a:endParaRPr>
                    </a:p>
                    <a:p>
                      <a:pPr algn="ctr"/>
                      <a:r>
                        <a:rPr lang="en-GB" sz="1100" b="0" i="1" dirty="0">
                          <a:solidFill>
                            <a:schemeClr val="tx1"/>
                          </a:solidFill>
                        </a:rPr>
                        <a:t>Craft knife &amp; Cutting mat</a:t>
                      </a:r>
                    </a:p>
                    <a:p>
                      <a:pPr algn="ctr"/>
                      <a:r>
                        <a:rPr lang="en-GB" sz="1100" b="0" i="1" dirty="0">
                          <a:solidFill>
                            <a:schemeClr val="tx1"/>
                          </a:solidFill>
                        </a:rPr>
                        <a:t>Engineers square</a:t>
                      </a:r>
                      <a:endParaRPr lang="en-GB" sz="1100" b="0" dirty="0">
                        <a:solidFill>
                          <a:schemeClr val="tx1"/>
                        </a:solidFill>
                      </a:endParaRPr>
                    </a:p>
                    <a:p>
                      <a:pPr algn="ctr"/>
                      <a:endParaRPr lang="en-GB" sz="1100" b="0" dirty="0"/>
                    </a:p>
                  </a:txBody>
                  <a:tcPr>
                    <a:solidFill>
                      <a:schemeClr val="bg1"/>
                    </a:solidFill>
                  </a:tcPr>
                </a:tc>
                <a:tc vMerge="1">
                  <a:txBody>
                    <a:bodyPr/>
                    <a:lstStyle/>
                    <a:p>
                      <a:endParaRPr lang="en-GB"/>
                    </a:p>
                  </a:txBody>
                  <a:tcPr/>
                </a:tc>
                <a:tc vMerge="1">
                  <a:txBody>
                    <a:bodyPr/>
                    <a:lstStyle/>
                    <a:p>
                      <a:pPr algn="ctr"/>
                      <a:endParaRPr lang="en-GB" sz="1100" b="0" i="1" dirty="0">
                        <a:solidFill>
                          <a:schemeClr val="tx1"/>
                        </a:solidFill>
                        <a:highlight>
                          <a:srgbClr val="FF00FF"/>
                        </a:highlight>
                      </a:endParaRPr>
                    </a:p>
                  </a:txBody>
                  <a:tcPr>
                    <a:solidFill>
                      <a:schemeClr val="bg1"/>
                    </a:solidFill>
                  </a:tcPr>
                </a:tc>
                <a:extLst>
                  <a:ext uri="{0D108BD9-81ED-4DB2-BD59-A6C34878D82A}">
                    <a16:rowId xmlns:a16="http://schemas.microsoft.com/office/drawing/2014/main" val="1864229317"/>
                  </a:ext>
                </a:extLst>
              </a:tr>
              <a:tr h="727653">
                <a:tc vMerge="1">
                  <a:txBody>
                    <a:bodyPr/>
                    <a:lstStyle/>
                    <a:p>
                      <a:endParaRPr lang="en-GB"/>
                    </a:p>
                  </a:txBody>
                  <a:tcPr/>
                </a:tc>
                <a:tc vMerge="1">
                  <a:txBody>
                    <a:bodyPr/>
                    <a:lstStyle/>
                    <a:p>
                      <a:pPr algn="ctr"/>
                      <a:r>
                        <a:rPr lang="en-GB" sz="1100" b="1" i="1" dirty="0">
                          <a:solidFill>
                            <a:schemeClr val="tx1"/>
                          </a:solidFill>
                          <a:highlight>
                            <a:srgbClr val="FF00FF"/>
                          </a:highlight>
                        </a:rPr>
                        <a:t>Skills  - to teach the safe use of:</a:t>
                      </a:r>
                      <a:endParaRPr lang="en-US" sz="1800" dirty="0">
                        <a:highlight>
                          <a:srgbClr val="FF00FF"/>
                        </a:highlight>
                      </a:endParaRPr>
                    </a:p>
                    <a:p>
                      <a:pPr algn="ctr"/>
                      <a:r>
                        <a:rPr lang="en-GB" sz="1100" b="0" i="1" dirty="0">
                          <a:solidFill>
                            <a:schemeClr val="tx1"/>
                          </a:solidFill>
                          <a:highlight>
                            <a:srgbClr val="FF00FF"/>
                          </a:highlight>
                        </a:rPr>
                        <a:t>Scroll saw, </a:t>
                      </a:r>
                    </a:p>
                    <a:p>
                      <a:pPr algn="ctr"/>
                      <a:r>
                        <a:rPr lang="en-GB" sz="1100" b="0" i="1" dirty="0">
                          <a:solidFill>
                            <a:schemeClr val="tx1"/>
                          </a:solidFill>
                          <a:highlight>
                            <a:srgbClr val="FF00FF"/>
                          </a:highlight>
                        </a:rPr>
                        <a:t>Sanding Disc,</a:t>
                      </a:r>
                    </a:p>
                    <a:p>
                      <a:pPr algn="ctr"/>
                      <a:r>
                        <a:rPr lang="en-GB" sz="1100" b="0" i="1" dirty="0">
                          <a:solidFill>
                            <a:schemeClr val="tx1"/>
                          </a:solidFill>
                          <a:highlight>
                            <a:srgbClr val="FF00FF"/>
                          </a:highlight>
                        </a:rPr>
                        <a:t>Pillar Drill, </a:t>
                      </a:r>
                    </a:p>
                    <a:p>
                      <a:pPr algn="ctr"/>
                      <a:r>
                        <a:rPr lang="en-GB" sz="1100" b="0" i="1" dirty="0">
                          <a:solidFill>
                            <a:schemeClr val="tx1"/>
                          </a:solidFill>
                          <a:highlight>
                            <a:srgbClr val="FF00FF"/>
                          </a:highlight>
                        </a:rPr>
                        <a:t>Coping saw, </a:t>
                      </a:r>
                    </a:p>
                    <a:p>
                      <a:pPr algn="ctr"/>
                      <a:r>
                        <a:rPr lang="en-GB" sz="1100" b="0" i="1" dirty="0">
                          <a:solidFill>
                            <a:schemeClr val="tx1"/>
                          </a:solidFill>
                          <a:highlight>
                            <a:srgbClr val="FF00FF"/>
                          </a:highlight>
                        </a:rPr>
                        <a:t>Jewellers bench pin, </a:t>
                      </a:r>
                    </a:p>
                    <a:p>
                      <a:pPr algn="ctr"/>
                      <a:r>
                        <a:rPr lang="en-GB" sz="1100" b="0" i="1" dirty="0">
                          <a:solidFill>
                            <a:schemeClr val="tx1"/>
                          </a:solidFill>
                          <a:highlight>
                            <a:srgbClr val="FF00FF"/>
                          </a:highlight>
                        </a:rPr>
                        <a:t>clamps,</a:t>
                      </a:r>
                    </a:p>
                    <a:p>
                      <a:pPr algn="ctr"/>
                      <a:r>
                        <a:rPr lang="en-GB" sz="1100" b="0" i="1" dirty="0">
                          <a:solidFill>
                            <a:schemeClr val="tx1"/>
                          </a:solidFill>
                          <a:highlight>
                            <a:srgbClr val="FF00FF"/>
                          </a:highlight>
                        </a:rPr>
                        <a:t>sanding blocks, </a:t>
                      </a:r>
                    </a:p>
                    <a:p>
                      <a:pPr algn="ctr"/>
                      <a:r>
                        <a:rPr lang="en-GB" sz="1100" b="0" i="1" dirty="0">
                          <a:solidFill>
                            <a:schemeClr val="tx1"/>
                          </a:solidFill>
                          <a:highlight>
                            <a:srgbClr val="FF00FF"/>
                          </a:highlight>
                        </a:rPr>
                        <a:t>glass paper, </a:t>
                      </a:r>
                    </a:p>
                    <a:p>
                      <a:pPr algn="ctr"/>
                      <a:r>
                        <a:rPr lang="en-GB" sz="1100" b="0" i="1" dirty="0">
                          <a:solidFill>
                            <a:schemeClr val="tx1"/>
                          </a:solidFill>
                          <a:highlight>
                            <a:srgbClr val="FF00FF"/>
                          </a:highlight>
                        </a:rPr>
                        <a:t>files large and small,</a:t>
                      </a:r>
                    </a:p>
                    <a:p>
                      <a:pPr algn="ctr"/>
                      <a:r>
                        <a:rPr lang="en-GB" sz="1100" b="0" i="1" dirty="0">
                          <a:solidFill>
                            <a:schemeClr val="tx1"/>
                          </a:solidFill>
                          <a:highlight>
                            <a:srgbClr val="FF00FF"/>
                          </a:highlight>
                        </a:rPr>
                        <a:t>bench vice</a:t>
                      </a:r>
                    </a:p>
                  </a:txBody>
                  <a:tcPr>
                    <a:solidFill>
                      <a:schemeClr val="bg1"/>
                    </a:solidFill>
                  </a:tcPr>
                </a:tc>
                <a:tc vMerge="1">
                  <a:txBody>
                    <a:bodyPr/>
                    <a:lstStyle/>
                    <a:p>
                      <a:endParaRPr lang="en-GB"/>
                    </a:p>
                  </a:txBody>
                  <a:tcPr/>
                </a:tc>
                <a:tc>
                  <a:txBody>
                    <a:bodyPr/>
                    <a:lstStyle/>
                    <a:p>
                      <a:r>
                        <a:rPr lang="en-GB" sz="1250" b="1" dirty="0"/>
                        <a:t>Final Pieces</a:t>
                      </a:r>
                    </a:p>
                    <a:p>
                      <a:r>
                        <a:rPr lang="en-GB" sz="1250" b="0" dirty="0"/>
                        <a:t>A</a:t>
                      </a:r>
                      <a:r>
                        <a:rPr lang="en-GB" sz="1250" b="0" baseline="0" dirty="0"/>
                        <a:t> ‘handmade’ Handheld puzzle</a:t>
                      </a:r>
                      <a:endParaRPr lang="en-GB" dirty="0"/>
                    </a:p>
                  </a:txBody>
                  <a:tcPr>
                    <a:solidFill>
                      <a:schemeClr val="bg1">
                        <a:lumMod val="85000"/>
                      </a:schemeClr>
                    </a:solidFill>
                  </a:tcPr>
                </a:tc>
                <a:extLst>
                  <a:ext uri="{0D108BD9-81ED-4DB2-BD59-A6C34878D82A}">
                    <a16:rowId xmlns:a16="http://schemas.microsoft.com/office/drawing/2014/main" val="10012"/>
                  </a:ext>
                </a:extLst>
              </a:tr>
              <a:tr h="887464">
                <a:tc vMerge="1">
                  <a:txBody>
                    <a:bodyPr/>
                    <a:lstStyle/>
                    <a:p>
                      <a:endParaRPr lang="en-GB"/>
                    </a:p>
                  </a:txBody>
                  <a:tcPr/>
                </a:tc>
                <a:tc vMerge="1">
                  <a:txBody>
                    <a:bodyPr/>
                    <a:lstStyle/>
                    <a:p>
                      <a:endParaRPr lang="en-GB"/>
                    </a:p>
                  </a:txBody>
                  <a:tcPr/>
                </a:tc>
                <a:tc vMerge="1">
                  <a:txBody>
                    <a:bodyPr/>
                    <a:lstStyle/>
                    <a:p>
                      <a:endParaRPr lang="en-GB"/>
                    </a:p>
                  </a:txBody>
                  <a:tcPr/>
                </a:tc>
                <a:tc>
                  <a:txBody>
                    <a:bodyPr/>
                    <a:lstStyle/>
                    <a:p>
                      <a:r>
                        <a:rPr lang="en-GB" sz="1250" b="1" baseline="0" dirty="0"/>
                        <a:t>CAD / CAM – B Band Extension</a:t>
                      </a:r>
                    </a:p>
                    <a:p>
                      <a:r>
                        <a:rPr lang="en-GB" sz="1250" b="0" baseline="0" dirty="0"/>
                        <a:t>A puzzle cut out and engraved by the laser, assembled by the student</a:t>
                      </a:r>
                      <a:r>
                        <a:rPr lang="en-GB" sz="1250" b="1" baseline="0" dirty="0">
                          <a:solidFill>
                            <a:srgbClr val="FF0000"/>
                          </a:solidFill>
                        </a:rPr>
                        <a:t>. </a:t>
                      </a:r>
                      <a:r>
                        <a:rPr lang="en-GB" sz="1250" b="0" baseline="0" dirty="0">
                          <a:solidFill>
                            <a:schemeClr val="tx1"/>
                          </a:solidFill>
                        </a:rPr>
                        <a:t>Design software is used to design the puzzle box.</a:t>
                      </a:r>
                    </a:p>
                  </a:txBody>
                  <a:tcPr>
                    <a:solidFill>
                      <a:schemeClr val="bg1">
                        <a:lumMod val="85000"/>
                      </a:schemeClr>
                    </a:solidFill>
                  </a:tcPr>
                </a:tc>
                <a:extLst>
                  <a:ext uri="{0D108BD9-81ED-4DB2-BD59-A6C34878D82A}">
                    <a16:rowId xmlns:a16="http://schemas.microsoft.com/office/drawing/2014/main" val="10013"/>
                  </a:ext>
                </a:extLst>
              </a:tr>
              <a:tr h="975871">
                <a:tc vMerge="1">
                  <a:txBody>
                    <a:bodyPr/>
                    <a:lstStyle/>
                    <a:p>
                      <a:endParaRPr lang="en-GB"/>
                    </a:p>
                  </a:txBody>
                  <a:tcPr/>
                </a:tc>
                <a:tc vMerge="1">
                  <a:txBody>
                    <a:bodyPr/>
                    <a:lstStyle/>
                    <a:p>
                      <a:endParaRPr lang="en-GB"/>
                    </a:p>
                  </a:txBody>
                  <a:tcPr/>
                </a:tc>
                <a:tc vMerge="1">
                  <a:txBody>
                    <a:bodyPr/>
                    <a:lstStyle/>
                    <a:p>
                      <a:endParaRPr lang="en-GB"/>
                    </a:p>
                  </a:txBody>
                  <a:tcPr/>
                </a:tc>
                <a:tc>
                  <a:txBody>
                    <a:bodyPr/>
                    <a:lstStyle/>
                    <a:p>
                      <a:r>
                        <a:rPr lang="en-GB" sz="1250" b="1" dirty="0"/>
                        <a:t>Evaluation</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250" dirty="0"/>
                        <a:t>Written account of the project detailing tasks and learning </a:t>
                      </a:r>
                    </a:p>
                  </a:txBody>
                  <a:tcPr>
                    <a:solidFill>
                      <a:schemeClr val="bg1">
                        <a:lumMod val="85000"/>
                      </a:schemeClr>
                    </a:solidFill>
                  </a:tcPr>
                </a:tc>
                <a:extLst>
                  <a:ext uri="{0D108BD9-81ED-4DB2-BD59-A6C34878D82A}">
                    <a16:rowId xmlns:a16="http://schemas.microsoft.com/office/drawing/2014/main" val="10014"/>
                  </a:ext>
                </a:extLst>
              </a:tr>
            </a:tbl>
          </a:graphicData>
        </a:graphic>
      </p:graphicFrame>
      <p:pic>
        <p:nvPicPr>
          <p:cNvPr id="23" name="Picture 22">
            <a:extLst>
              <a:ext uri="{FF2B5EF4-FFF2-40B4-BE49-F238E27FC236}">
                <a16:creationId xmlns:a16="http://schemas.microsoft.com/office/drawing/2014/main" id="{C287A4BB-8B37-4EA4-97E6-22E582B91260}"/>
              </a:ext>
            </a:extLst>
          </p:cNvPr>
          <p:cNvPicPr>
            <a:picLocks noChangeAspect="1"/>
          </p:cNvPicPr>
          <p:nvPr/>
        </p:nvPicPr>
        <p:blipFill>
          <a:blip r:embed="rId5"/>
          <a:stretch>
            <a:fillRect/>
          </a:stretch>
        </p:blipFill>
        <p:spPr>
          <a:xfrm>
            <a:off x="8678949" y="1649354"/>
            <a:ext cx="1459055" cy="1300469"/>
          </a:xfrm>
          <a:prstGeom prst="rect">
            <a:avLst/>
          </a:prstGeom>
        </p:spPr>
      </p:pic>
      <p:sp>
        <p:nvSpPr>
          <p:cNvPr id="2" name="TextBox 1">
            <a:extLst>
              <a:ext uri="{FF2B5EF4-FFF2-40B4-BE49-F238E27FC236}">
                <a16:creationId xmlns:a16="http://schemas.microsoft.com/office/drawing/2014/main" id="{1085772F-72F2-D497-5190-BA3A62982EFA}"/>
              </a:ext>
            </a:extLst>
          </p:cNvPr>
          <p:cNvSpPr txBox="1"/>
          <p:nvPr/>
        </p:nvSpPr>
        <p:spPr>
          <a:xfrm>
            <a:off x="2000092" y="15326303"/>
            <a:ext cx="1746952" cy="830997"/>
          </a:xfrm>
          <a:prstGeom prst="rect">
            <a:avLst/>
          </a:prstGeom>
          <a:noFill/>
        </p:spPr>
        <p:txBody>
          <a:bodyPr wrap="square" rtlCol="0">
            <a:spAutoFit/>
          </a:bodyPr>
          <a:lstStyle/>
          <a:p>
            <a:r>
              <a:rPr lang="en-GB" sz="1200" dirty="0">
                <a:latin typeface="Arial Nova" panose="020B0504020202020204" pitchFamily="34" charset="0"/>
              </a:rPr>
              <a:t>#FineArt</a:t>
            </a:r>
          </a:p>
          <a:p>
            <a:r>
              <a:rPr lang="en-GB" sz="1200" dirty="0">
                <a:latin typeface="Arial Nova" panose="020B0504020202020204" pitchFamily="34" charset="0"/>
              </a:rPr>
              <a:t>#TextileDesign</a:t>
            </a:r>
          </a:p>
          <a:p>
            <a:r>
              <a:rPr lang="en-GB" sz="1200" dirty="0">
                <a:latin typeface="Arial Nova" panose="020B0504020202020204" pitchFamily="34" charset="0"/>
              </a:rPr>
              <a:t>#3DDesign</a:t>
            </a:r>
          </a:p>
          <a:p>
            <a:r>
              <a:rPr lang="en-GB" sz="1200" dirty="0">
                <a:latin typeface="Arial Nova" panose="020B0504020202020204" pitchFamily="34" charset="0"/>
              </a:rPr>
              <a:t>#Hospitality&amp;Catering</a:t>
            </a:r>
          </a:p>
        </p:txBody>
      </p:sp>
    </p:spTree>
    <p:extLst>
      <p:ext uri="{BB962C8B-B14F-4D97-AF65-F5344CB8AC3E}">
        <p14:creationId xmlns:p14="http://schemas.microsoft.com/office/powerpoint/2010/main" val="34630455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3903C0A2-C801-4116-9732-DDC795FE048E}"/>
              </a:ext>
            </a:extLst>
          </p:cNvPr>
          <p:cNvSpPr/>
          <p:nvPr/>
        </p:nvSpPr>
        <p:spPr>
          <a:xfrm>
            <a:off x="408562" y="6220185"/>
            <a:ext cx="11374876" cy="902392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9943BB2C-229E-4D77-A9B2-D3AECDC9BC61}"/>
              </a:ext>
            </a:extLst>
          </p:cNvPr>
          <p:cNvSpPr/>
          <p:nvPr/>
        </p:nvSpPr>
        <p:spPr>
          <a:xfrm>
            <a:off x="408562" y="350201"/>
            <a:ext cx="11342451" cy="5779438"/>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417409" y="414485"/>
            <a:ext cx="9465947" cy="14777181"/>
          </a:xfrm>
        </p:spPr>
        <p:txBody>
          <a:bodyPr vert="horz" lIns="91440" tIns="45720" rIns="91440" bIns="45720" rtlCol="0" anchor="t">
            <a:normAutofit fontScale="70000" lnSpcReduction="20000"/>
          </a:bodyPr>
          <a:lstStyle/>
          <a:p>
            <a:pPr marL="0" indent="0" algn="ctr">
              <a:buNone/>
            </a:pPr>
            <a:r>
              <a:rPr lang="en-GB" sz="3100" dirty="0">
                <a:latin typeface="Impact" panose="020B0806030902050204" pitchFamily="34" charset="0"/>
              </a:rPr>
              <a:t>Year 9: Cardboard Modelling : Intent</a:t>
            </a:r>
          </a:p>
          <a:p>
            <a:pPr marL="0" indent="0">
              <a:buNone/>
            </a:pPr>
            <a:r>
              <a:rPr lang="en-GB" sz="2600" b="1" u="sng" dirty="0">
                <a:latin typeface="Arial Nova" panose="020B0504020202020204" pitchFamily="34" charset="0"/>
              </a:rPr>
              <a:t>Specialist Subject:</a:t>
            </a:r>
            <a:r>
              <a:rPr lang="en-GB" sz="2600" b="1" dirty="0">
                <a:latin typeface="Arial Nova" panose="020B0504020202020204" pitchFamily="34" charset="0"/>
              </a:rPr>
              <a:t> 3D Design </a:t>
            </a:r>
          </a:p>
          <a:p>
            <a:pPr marL="0" indent="0">
              <a:buNone/>
            </a:pPr>
            <a:r>
              <a:rPr lang="en-GB" sz="2600" b="1" u="sng" dirty="0">
                <a:latin typeface="Arial Nova" panose="020B0504020202020204" pitchFamily="34" charset="0"/>
              </a:rPr>
              <a:t>Knowledge / Skills / Understanding Acquired:</a:t>
            </a:r>
          </a:p>
          <a:p>
            <a:pPr marL="0" indent="0">
              <a:buNone/>
            </a:pPr>
            <a:r>
              <a:rPr lang="en-GB" sz="2100" b="1" dirty="0">
                <a:latin typeface="Arial Nova" panose="020B0504020202020204" pitchFamily="34" charset="0"/>
              </a:rPr>
              <a:t>AO1 – </a:t>
            </a:r>
            <a:r>
              <a:rPr lang="en-GB" sz="2100" dirty="0">
                <a:latin typeface="Arial Nova" panose="020B0504020202020204" pitchFamily="34" charset="0"/>
              </a:rPr>
              <a:t>Develop ideas through investigations, demonstrating basic critical understanding of sources</a:t>
            </a:r>
          </a:p>
          <a:p>
            <a:pPr marL="0" indent="0">
              <a:buNone/>
            </a:pPr>
            <a:r>
              <a:rPr lang="en-GB" sz="2100" b="1" dirty="0">
                <a:latin typeface="Arial Nova" panose="020B0504020202020204" pitchFamily="34" charset="0"/>
              </a:rPr>
              <a:t>AO2 – </a:t>
            </a:r>
            <a:r>
              <a:rPr lang="en-GB" sz="2100" dirty="0">
                <a:latin typeface="Arial Nova" panose="020B0504020202020204" pitchFamily="34" charset="0"/>
              </a:rPr>
              <a:t>Refine work by exploring practical ideas safely. Develop independence and skill with a focus on hand-building precision using cardboard</a:t>
            </a:r>
          </a:p>
          <a:p>
            <a:pPr marL="0" indent="0">
              <a:buNone/>
            </a:pPr>
            <a:r>
              <a:rPr lang="en-GB" sz="2100" b="1" dirty="0">
                <a:latin typeface="Arial Nova" panose="020B0504020202020204" pitchFamily="34" charset="0"/>
              </a:rPr>
              <a:t>AO3 – </a:t>
            </a:r>
            <a:r>
              <a:rPr lang="en-GB" sz="2100" dirty="0">
                <a:latin typeface="Arial Nova" panose="020B0504020202020204" pitchFamily="34" charset="0"/>
              </a:rPr>
              <a:t>Record design studies with accuracy across traditional Design materials, and specialist media, including creating a prototype and thumbnail sketches </a:t>
            </a:r>
            <a:endParaRPr lang="en-GB" sz="2100" b="1" dirty="0">
              <a:latin typeface="Arial Nova" panose="020B0504020202020204" pitchFamily="34" charset="0"/>
            </a:endParaRPr>
          </a:p>
          <a:p>
            <a:pPr marL="0" indent="0">
              <a:buNone/>
            </a:pPr>
            <a:r>
              <a:rPr lang="en-GB" sz="2100" b="1" dirty="0">
                <a:latin typeface="Arial Nova" panose="020B0504020202020204" pitchFamily="34" charset="0"/>
              </a:rPr>
              <a:t>AO4 – </a:t>
            </a:r>
            <a:r>
              <a:rPr lang="en-GB" sz="2100" dirty="0">
                <a:latin typeface="Arial Nova" panose="020B0504020202020204" pitchFamily="34" charset="0"/>
              </a:rPr>
              <a:t>Present a personal and meaningful response that realises intentions, shows understanding of visual language via personal selection, and demonstrates competency across advanced workshop techniques when making a cardboard model. </a:t>
            </a:r>
          </a:p>
          <a:p>
            <a:pPr marL="0" indent="0">
              <a:buNone/>
            </a:pPr>
            <a:r>
              <a:rPr lang="en-GB" sz="2100" b="1" u="sng" dirty="0">
                <a:latin typeface="Arial Nova" panose="020B0504020202020204" pitchFamily="34" charset="0"/>
              </a:rPr>
              <a:t>Links to Previous Study:</a:t>
            </a:r>
          </a:p>
          <a:p>
            <a:pPr marL="0" indent="0">
              <a:buNone/>
            </a:pPr>
            <a:r>
              <a:rPr lang="en-GB" sz="2100" dirty="0">
                <a:latin typeface="Arial Nova"/>
              </a:rPr>
              <a:t>During Y8 pupils will have developed a range of key specialist practical 3D skills using tools, machinery and CAD/CAM. They will now be challenged to develop advanced design and making skills related to a Theme in order to develop a confident explorative approach – they will also work towards a more independent outcome. ADT projects at Limehurst aim to develop confidence, working structures, practical skills, and interest. As we by now know pupils' strengths and areas for development well, we can provide further stretch and challenge with a targeted approach and offer support for a personal and independent project. </a:t>
            </a:r>
            <a:endParaRPr lang="en-GB" sz="2100" dirty="0">
              <a:latin typeface="Arial Nova" panose="020B0604020202020204" pitchFamily="34" charset="0"/>
            </a:endParaRPr>
          </a:p>
          <a:p>
            <a:pPr marL="0" indent="0">
              <a:buNone/>
            </a:pPr>
            <a:r>
              <a:rPr lang="en-GB" sz="2100" b="1" u="sng" dirty="0">
                <a:latin typeface="Arial Nova" panose="020B0504020202020204" pitchFamily="34" charset="0"/>
              </a:rPr>
              <a:t>Links to Future Study and the Wider World: </a:t>
            </a:r>
          </a:p>
          <a:p>
            <a:pPr marL="0" indent="0">
              <a:buNone/>
            </a:pPr>
            <a:r>
              <a:rPr lang="en-GB" sz="2100" dirty="0">
                <a:latin typeface="Arial Nova"/>
              </a:rPr>
              <a:t>After developing a range of advanced practical skills during Y9, pupils make a choice of specialist area to join for their final KS3 project. They develop key-skills required for GCSE, with a focus on building confident working practices across AO1-3. Key employability / transferable skills include Critical thinking skills / Cognitive flexibility / Aspiration. We also study a range of ADT professionals during this project and link them to our own practice using in-depth analytical skills. </a:t>
            </a:r>
            <a:r>
              <a:rPr lang="en-GB" sz="1900" dirty="0">
                <a:latin typeface="Arial Nova"/>
              </a:rPr>
              <a:t> </a:t>
            </a:r>
            <a:endParaRPr lang="en-GB" sz="1900" dirty="0">
              <a:latin typeface="Arial Nova" panose="020B0504020202020204" pitchFamily="34" charset="0"/>
            </a:endParaRPr>
          </a:p>
          <a:p>
            <a:pPr marL="0" indent="0" algn="ctr">
              <a:buNone/>
            </a:pPr>
            <a:endParaRPr lang="en-GB" sz="3100" b="1" dirty="0">
              <a:latin typeface="Arial Nova" panose="020B0504020202020204" pitchFamily="34" charset="0"/>
            </a:endParaRPr>
          </a:p>
          <a:p>
            <a:pPr marL="0" indent="0" algn="ctr">
              <a:buNone/>
            </a:pPr>
            <a:r>
              <a:rPr lang="en-GB" sz="3100" dirty="0">
                <a:latin typeface="Impact"/>
              </a:rPr>
              <a:t>Yr9 Cardboard Modelling: Implementation </a:t>
            </a:r>
            <a:endParaRPr lang="en-GB" sz="3100" dirty="0">
              <a:latin typeface="Impact" panose="020B0806030902050204" pitchFamily="34" charset="0"/>
            </a:endParaRPr>
          </a:p>
          <a:p>
            <a:pPr marL="0" indent="0">
              <a:buNone/>
            </a:pPr>
            <a:r>
              <a:rPr lang="en-GB" sz="2100" b="1" u="sng" dirty="0">
                <a:latin typeface="Arial Nova" panose="020B0504020202020204" pitchFamily="34" charset="0"/>
              </a:rPr>
              <a:t>Number of Lessons: </a:t>
            </a:r>
            <a:r>
              <a:rPr lang="en-GB" sz="2100" b="1" dirty="0">
                <a:latin typeface="Arial Nova" panose="020B0504020202020204" pitchFamily="34" charset="0"/>
              </a:rPr>
              <a:t>   A Band </a:t>
            </a:r>
            <a:r>
              <a:rPr lang="en-GB" sz="2100" dirty="0">
                <a:latin typeface="Arial Nova" panose="020B0504020202020204" pitchFamily="34" charset="0"/>
              </a:rPr>
              <a:t>- 24 lessons / 8 weeks   </a:t>
            </a:r>
            <a:r>
              <a:rPr lang="en-GB" sz="2100" b="1" dirty="0">
                <a:latin typeface="Arial Nova" panose="020B0504020202020204" pitchFamily="34" charset="0"/>
              </a:rPr>
              <a:t>B Band </a:t>
            </a:r>
            <a:r>
              <a:rPr lang="en-GB" sz="2100" dirty="0">
                <a:latin typeface="Arial Nova" panose="020B0504020202020204" pitchFamily="34" charset="0"/>
              </a:rPr>
              <a:t>- 27 lessons / 9 weeks  </a:t>
            </a:r>
          </a:p>
          <a:p>
            <a:pPr marL="0" indent="0">
              <a:buNone/>
            </a:pPr>
            <a:r>
              <a:rPr lang="en-GB" sz="2100" b="1" u="sng" dirty="0">
                <a:latin typeface="Arial Nova" panose="020B0504020202020204" pitchFamily="34" charset="0"/>
              </a:rPr>
              <a:t>Sequence of Lessons </a:t>
            </a: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900" b="1" u="sng" dirty="0">
              <a:latin typeface="Arial Nova" panose="020B0504020202020204" pitchFamily="34" charset="0"/>
            </a:endParaRPr>
          </a:p>
          <a:p>
            <a:pPr marL="0" indent="0">
              <a:buNone/>
            </a:pPr>
            <a:r>
              <a:rPr lang="en-GB" sz="1900" b="1" u="sng" dirty="0">
                <a:latin typeface="Arial Nova" panose="020B0504020202020204" pitchFamily="34" charset="0"/>
              </a:rPr>
              <a:t>Main Resources:</a:t>
            </a:r>
          </a:p>
          <a:p>
            <a:pPr marL="0" indent="0">
              <a:buNone/>
            </a:pPr>
            <a:r>
              <a:rPr lang="en-GB" sz="1900" dirty="0">
                <a:latin typeface="Arial Nova" panose="020B0504020202020204" pitchFamily="34" charset="0"/>
              </a:rPr>
              <a:t>PowerPoint / Exemplar work (Teacher and Peer – Various levels) / Research Frame / Artist laminates / Workshop tools and equipment / PPE / ICT Room / Laser cutter / Evaluation support </a:t>
            </a:r>
            <a:endParaRPr lang="en-GB" sz="1900" b="1" u="sng" dirty="0">
              <a:latin typeface="Arial Nova" panose="020B0504020202020204" pitchFamily="34" charset="0"/>
            </a:endParaRPr>
          </a:p>
          <a:p>
            <a:pPr marL="0" indent="0">
              <a:buNone/>
            </a:pPr>
            <a:r>
              <a:rPr lang="en-GB" sz="1900" b="1" u="sng" dirty="0">
                <a:latin typeface="Arial Nova" panose="020B0504020202020204" pitchFamily="34" charset="0"/>
              </a:rPr>
              <a:t>Methods of Assessment:</a:t>
            </a:r>
          </a:p>
          <a:p>
            <a:pPr marL="0" indent="0">
              <a:buNone/>
            </a:pPr>
            <a:r>
              <a:rPr lang="en-GB" sz="1900" dirty="0">
                <a:latin typeface="Arial Nova"/>
              </a:rPr>
              <a:t>Grey front sheet with grading, written and oral feedback, targets, built in DIRT, and re-grades – This is a mixture of Teacher / Self / Peer assessment with plenty of 1:1 opportunities mirroring KS4 / 5 ‘Critique’ style tutor appointments </a:t>
            </a:r>
            <a:endParaRPr lang="en-GB" sz="1900" dirty="0">
              <a:latin typeface="Arial Nova" panose="020B0504020202020204" pitchFamily="34" charset="0"/>
            </a:endParaRPr>
          </a:p>
          <a:p>
            <a:pPr marL="0" indent="0">
              <a:buNone/>
            </a:pPr>
            <a:r>
              <a:rPr lang="en-GB" sz="1900" b="1" u="sng" dirty="0">
                <a:latin typeface="Arial Nova" panose="020B0504020202020204" pitchFamily="34" charset="0"/>
              </a:rPr>
              <a:t>Use of assessment Results:</a:t>
            </a:r>
          </a:p>
          <a:p>
            <a:pPr marL="0" indent="0">
              <a:buNone/>
            </a:pPr>
            <a:r>
              <a:rPr lang="en-GB" sz="1900" dirty="0">
                <a:latin typeface="Arial Nova" panose="020B0504020202020204" pitchFamily="34" charset="0"/>
              </a:rPr>
              <a:t>Updated on Go4Schools / Recorded on above sheet for pupil use / Added on class RAG tracker to pin-point areas of most impact / Pin-Pointing key areas of development and strength for GCSE study / Added to folder which rotates as communication to all ADT areas</a:t>
            </a:r>
          </a:p>
        </p:txBody>
      </p:sp>
      <p:sp>
        <p:nvSpPr>
          <p:cNvPr id="6" name="TextBox 5">
            <a:extLst>
              <a:ext uri="{FF2B5EF4-FFF2-40B4-BE49-F238E27FC236}">
                <a16:creationId xmlns:a16="http://schemas.microsoft.com/office/drawing/2014/main" id="{100D8A88-E9F7-433E-890B-C37DCFEE1EC1}"/>
              </a:ext>
            </a:extLst>
          </p:cNvPr>
          <p:cNvSpPr txBox="1"/>
          <p:nvPr/>
        </p:nvSpPr>
        <p:spPr>
          <a:xfrm>
            <a:off x="-299148" y="15367405"/>
            <a:ext cx="2448964" cy="748795"/>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Navigating ADT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3"/>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4"/>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5"/>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6"/>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7"/>
          <a:srcRect t="16701" b="12155"/>
          <a:stretch/>
        </p:blipFill>
        <p:spPr>
          <a:xfrm rot="5400000">
            <a:off x="7304876" y="2664952"/>
            <a:ext cx="7519735" cy="2254512"/>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8">
            <a:clrChange>
              <a:clrFrom>
                <a:srgbClr val="FFFFFF"/>
              </a:clrFrom>
              <a:clrTo>
                <a:srgbClr val="FFFFFF">
                  <a:alpha val="0"/>
                </a:srgbClr>
              </a:clrTo>
            </a:clrChange>
          </a:blip>
          <a:srcRect b="9167"/>
          <a:stretch/>
        </p:blipFill>
        <p:spPr>
          <a:xfrm>
            <a:off x="11064743" y="709177"/>
            <a:ext cx="707095" cy="621065"/>
          </a:xfrm>
          <a:prstGeom prst="rect">
            <a:avLst/>
          </a:prstGeom>
        </p:spPr>
      </p:pic>
      <p:pic>
        <p:nvPicPr>
          <p:cNvPr id="22" name="Picture 21">
            <a:extLst>
              <a:ext uri="{FF2B5EF4-FFF2-40B4-BE49-F238E27FC236}">
                <a16:creationId xmlns:a16="http://schemas.microsoft.com/office/drawing/2014/main" id="{CB729412-91D3-4745-8116-A56E12BD3D42}"/>
              </a:ext>
            </a:extLst>
          </p:cNvPr>
          <p:cNvPicPr>
            <a:picLocks noChangeAspect="1"/>
          </p:cNvPicPr>
          <p:nvPr/>
        </p:nvPicPr>
        <p:blipFill rotWithShape="1">
          <a:blip r:embed="rId7"/>
          <a:srcRect t="16701" b="12155"/>
          <a:stretch/>
        </p:blipFill>
        <p:spPr>
          <a:xfrm rot="16200000" flipV="1">
            <a:off x="7188828" y="10279850"/>
            <a:ext cx="7751833" cy="2254511"/>
          </a:xfrm>
          <a:prstGeom prst="rect">
            <a:avLst/>
          </a:prstGeom>
        </p:spPr>
      </p:pic>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1061112" y="13798387"/>
            <a:ext cx="831764" cy="730566"/>
          </a:xfrm>
          <a:prstGeom prst="rect">
            <a:avLst/>
          </a:prstGeom>
        </p:spPr>
      </p:pic>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11160820" y="6587722"/>
            <a:ext cx="831764" cy="730566"/>
          </a:xfrm>
          <a:prstGeom prst="rect">
            <a:avLst/>
          </a:prstGeom>
        </p:spPr>
      </p:pic>
      <p:graphicFrame>
        <p:nvGraphicFramePr>
          <p:cNvPr id="23" name="Table 22">
            <a:extLst>
              <a:ext uri="{FF2B5EF4-FFF2-40B4-BE49-F238E27FC236}">
                <a16:creationId xmlns:a16="http://schemas.microsoft.com/office/drawing/2014/main" id="{C76D702E-527D-437E-83A8-41CFAB02C358}"/>
              </a:ext>
            </a:extLst>
          </p:cNvPr>
          <p:cNvGraphicFramePr>
            <a:graphicFrameLocks noGrp="1"/>
          </p:cNvGraphicFramePr>
          <p:nvPr/>
        </p:nvGraphicFramePr>
        <p:xfrm>
          <a:off x="561539" y="7733784"/>
          <a:ext cx="11276356" cy="4556870"/>
        </p:xfrm>
        <a:graphic>
          <a:graphicData uri="http://schemas.openxmlformats.org/drawingml/2006/table">
            <a:tbl>
              <a:tblPr firstRow="1" bandRow="1">
                <a:tableStyleId>{5940675A-B579-460E-94D1-54222C63F5DA}</a:tableStyleId>
              </a:tblPr>
              <a:tblGrid>
                <a:gridCol w="2819089">
                  <a:extLst>
                    <a:ext uri="{9D8B030D-6E8A-4147-A177-3AD203B41FA5}">
                      <a16:colId xmlns:a16="http://schemas.microsoft.com/office/drawing/2014/main" val="860903560"/>
                    </a:ext>
                  </a:extLst>
                </a:gridCol>
                <a:gridCol w="2819089">
                  <a:extLst>
                    <a:ext uri="{9D8B030D-6E8A-4147-A177-3AD203B41FA5}">
                      <a16:colId xmlns:a16="http://schemas.microsoft.com/office/drawing/2014/main" val="966298568"/>
                    </a:ext>
                  </a:extLst>
                </a:gridCol>
                <a:gridCol w="2819089">
                  <a:extLst>
                    <a:ext uri="{9D8B030D-6E8A-4147-A177-3AD203B41FA5}">
                      <a16:colId xmlns:a16="http://schemas.microsoft.com/office/drawing/2014/main" val="3462729128"/>
                    </a:ext>
                  </a:extLst>
                </a:gridCol>
                <a:gridCol w="2819089">
                  <a:extLst>
                    <a:ext uri="{9D8B030D-6E8A-4147-A177-3AD203B41FA5}">
                      <a16:colId xmlns:a16="http://schemas.microsoft.com/office/drawing/2014/main" val="3955469802"/>
                    </a:ext>
                  </a:extLst>
                </a:gridCol>
              </a:tblGrid>
              <a:tr h="480347">
                <a:tc>
                  <a:txBody>
                    <a:bodyPr/>
                    <a:lstStyle/>
                    <a:p>
                      <a:r>
                        <a:rPr lang="en-GB" sz="1600" b="1" dirty="0"/>
                        <a:t>AO1 – Develop </a:t>
                      </a:r>
                    </a:p>
                  </a:txBody>
                  <a:tcPr>
                    <a:solidFill>
                      <a:schemeClr val="bg1">
                        <a:lumMod val="65000"/>
                      </a:schemeClr>
                    </a:solidFill>
                  </a:tcPr>
                </a:tc>
                <a:tc>
                  <a:txBody>
                    <a:bodyPr/>
                    <a:lstStyle/>
                    <a:p>
                      <a:r>
                        <a:rPr lang="en-GB" sz="1600" b="1" dirty="0"/>
                        <a:t>AO2 – Refine</a:t>
                      </a:r>
                    </a:p>
                  </a:txBody>
                  <a:tcPr>
                    <a:solidFill>
                      <a:schemeClr val="bg1">
                        <a:lumMod val="65000"/>
                      </a:schemeClr>
                    </a:solidFill>
                  </a:tcPr>
                </a:tc>
                <a:tc>
                  <a:txBody>
                    <a:bodyPr/>
                    <a:lstStyle/>
                    <a:p>
                      <a:r>
                        <a:rPr lang="en-GB" sz="1600" b="1" dirty="0"/>
                        <a:t>AO3 – Record </a:t>
                      </a:r>
                    </a:p>
                  </a:txBody>
                  <a:tcPr>
                    <a:solidFill>
                      <a:schemeClr val="bg1">
                        <a:lumMod val="65000"/>
                      </a:schemeClr>
                    </a:solidFill>
                  </a:tcPr>
                </a:tc>
                <a:tc>
                  <a:txBody>
                    <a:bodyPr/>
                    <a:lstStyle/>
                    <a:p>
                      <a:r>
                        <a:rPr lang="en-GB" sz="1600" b="1" dirty="0"/>
                        <a:t>AO4 – Present </a:t>
                      </a:r>
                    </a:p>
                  </a:txBody>
                  <a:tcPr>
                    <a:solidFill>
                      <a:schemeClr val="bg1">
                        <a:lumMod val="65000"/>
                      </a:schemeClr>
                    </a:solidFill>
                  </a:tcPr>
                </a:tc>
                <a:extLst>
                  <a:ext uri="{0D108BD9-81ED-4DB2-BD59-A6C34878D82A}">
                    <a16:rowId xmlns:a16="http://schemas.microsoft.com/office/drawing/2014/main" val="2939849063"/>
                  </a:ext>
                </a:extLst>
              </a:tr>
              <a:tr h="354288">
                <a:tc>
                  <a:txBody>
                    <a:bodyPr/>
                    <a:lstStyle/>
                    <a:p>
                      <a:r>
                        <a:rPr lang="en-GB" sz="1600" b="0" dirty="0"/>
                        <a:t>Mind-Map </a:t>
                      </a:r>
                    </a:p>
                  </a:txBody>
                  <a:tcPr>
                    <a:solidFill>
                      <a:schemeClr val="bg1">
                        <a:lumMod val="85000"/>
                      </a:schemeClr>
                    </a:solidFill>
                  </a:tcPr>
                </a:tc>
                <a:tc rowSpan="5">
                  <a:txBody>
                    <a:bodyPr/>
                    <a:lstStyle/>
                    <a:p>
                      <a:endParaRPr lang="en-GB" sz="1600" b="0" dirty="0"/>
                    </a:p>
                  </a:txBody>
                  <a:tcPr>
                    <a:solidFill>
                      <a:schemeClr val="bg1"/>
                    </a:solidFill>
                  </a:tcPr>
                </a:tc>
                <a:tc rowSpan="2">
                  <a:txBody>
                    <a:bodyPr/>
                    <a:lstStyle/>
                    <a:p>
                      <a:endParaRPr lang="en-GB" sz="1600" b="0" dirty="0"/>
                    </a:p>
                  </a:txBody>
                  <a:tcPr>
                    <a:solidFill>
                      <a:schemeClr val="bg1"/>
                    </a:solidFill>
                  </a:tcPr>
                </a:tc>
                <a:tc rowSpan="9">
                  <a:txBody>
                    <a:bodyPr/>
                    <a:lstStyle/>
                    <a:p>
                      <a:endParaRPr lang="en-GB" sz="1600" b="0" dirty="0"/>
                    </a:p>
                  </a:txBody>
                  <a:tcPr>
                    <a:solidFill>
                      <a:schemeClr val="bg1"/>
                    </a:solidFill>
                  </a:tcPr>
                </a:tc>
                <a:extLst>
                  <a:ext uri="{0D108BD9-81ED-4DB2-BD59-A6C34878D82A}">
                    <a16:rowId xmlns:a16="http://schemas.microsoft.com/office/drawing/2014/main" val="68643681"/>
                  </a:ext>
                </a:extLst>
              </a:tr>
              <a:tr h="354288">
                <a:tc>
                  <a:txBody>
                    <a:bodyPr/>
                    <a:lstStyle/>
                    <a:p>
                      <a:r>
                        <a:rPr lang="en-GB" sz="1600" b="0" dirty="0"/>
                        <a:t>Mood-Board </a:t>
                      </a:r>
                    </a:p>
                  </a:txBody>
                  <a:tcPr>
                    <a:solidFill>
                      <a:schemeClr val="bg1">
                        <a:lumMod val="85000"/>
                      </a:schemeClr>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1043870497"/>
                  </a:ext>
                </a:extLst>
              </a:tr>
              <a:tr h="354288">
                <a:tc>
                  <a:txBody>
                    <a:bodyPr/>
                    <a:lstStyle/>
                    <a:p>
                      <a:endParaRPr lang="en-GB" sz="1600" b="0" dirty="0"/>
                    </a:p>
                  </a:txBody>
                  <a:tcPr>
                    <a:solidFill>
                      <a:schemeClr val="bg1"/>
                    </a:solidFill>
                  </a:tcPr>
                </a:tc>
                <a:tc vMerge="1">
                  <a:txBody>
                    <a:bodyPr/>
                    <a:lstStyle/>
                    <a:p>
                      <a:endParaRPr lang="en-GB" sz="1600" dirty="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600" b="0" dirty="0"/>
                        <a:t>Drawing  / Analysis</a:t>
                      </a:r>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701246790"/>
                  </a:ext>
                </a:extLst>
              </a:tr>
              <a:tr h="354288">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600" b="0" dirty="0"/>
                        <a:t>Artist / Designer Research </a:t>
                      </a:r>
                    </a:p>
                  </a:txBody>
                  <a:tcPr>
                    <a:solidFill>
                      <a:schemeClr val="bg1">
                        <a:lumMod val="85000"/>
                      </a:schemeClr>
                    </a:solidFill>
                  </a:tcPr>
                </a:tc>
                <a:tc vMerge="1">
                  <a:txBody>
                    <a:bodyPr/>
                    <a:lstStyle/>
                    <a:p>
                      <a:endParaRPr lang="en-GB" sz="1600" dirty="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b="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918417443"/>
                  </a:ext>
                </a:extLst>
              </a:tr>
              <a:tr h="404812">
                <a:tc rowSpan="7">
                  <a:txBody>
                    <a:bodyPr/>
                    <a:lstStyle/>
                    <a:p>
                      <a:endParaRPr lang="en-GB" sz="1600" b="0" dirty="0"/>
                    </a:p>
                  </a:txBody>
                  <a:tcPr>
                    <a:solidFill>
                      <a:schemeClr val="bg1"/>
                    </a:solidFill>
                  </a:tcPr>
                </a:tc>
                <a:tc vMerge="1">
                  <a:txBody>
                    <a:bodyPr/>
                    <a:lstStyle/>
                    <a:p>
                      <a:endParaRPr lang="en-GB" sz="1600" dirty="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600" b="0" dirty="0"/>
                        <a:t>Artist / Designer Study </a:t>
                      </a:r>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907884241"/>
                  </a:ext>
                </a:extLst>
              </a:tr>
              <a:tr h="354288">
                <a:tc vMerge="1">
                  <a:txBody>
                    <a:bodyPr/>
                    <a:lstStyle/>
                    <a:p>
                      <a:endParaRPr lang="en-GB" sz="1600" dirty="0"/>
                    </a:p>
                  </a:txBody>
                  <a:tcPr>
                    <a:solidFill>
                      <a:schemeClr val="bg1"/>
                    </a:solidFill>
                  </a:tcPr>
                </a:tc>
                <a:tc>
                  <a:txBody>
                    <a:bodyPr/>
                    <a:lstStyle/>
                    <a:p>
                      <a:pPr marL="0" marR="0" indent="0" algn="l" rtl="0" eaLnBrk="1" fontAlgn="auto" latinLnBrk="0" hangingPunct="1">
                        <a:lnSpc>
                          <a:spcPct val="100000"/>
                        </a:lnSpc>
                        <a:spcBef>
                          <a:spcPts val="0"/>
                        </a:spcBef>
                        <a:spcAft>
                          <a:spcPts val="0"/>
                        </a:spcAft>
                        <a:buClrTx/>
                        <a:buSzTx/>
                        <a:buFontTx/>
                        <a:buNone/>
                      </a:pPr>
                      <a:r>
                        <a:rPr lang="en-GB" sz="1600" b="0" dirty="0">
                          <a:solidFill>
                            <a:schemeClr val="tx1"/>
                          </a:solidFill>
                        </a:rPr>
                        <a:t>Skills Development</a:t>
                      </a:r>
                      <a:endParaRPr lang="en-GB" sz="1600" b="0" baseline="0" dirty="0">
                        <a:solidFill>
                          <a:schemeClr val="tx1"/>
                        </a:solidFill>
                      </a:endParaRPr>
                    </a:p>
                  </a:txBody>
                  <a:tcPr>
                    <a:solidFill>
                      <a:schemeClr val="bg1">
                        <a:lumMod val="85000"/>
                      </a:schemeClr>
                    </a:solidFill>
                  </a:tcPr>
                </a:tc>
                <a:tc>
                  <a:txBody>
                    <a:bodyPr/>
                    <a:lstStyle/>
                    <a:p>
                      <a:endParaRPr lang="en-GB" sz="1600" b="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1390075441"/>
                  </a:ext>
                </a:extLst>
              </a:tr>
              <a:tr h="354288">
                <a:tc vMerge="1">
                  <a:txBody>
                    <a:bodyPr/>
                    <a:lstStyle/>
                    <a:p>
                      <a:endParaRPr lang="en-GB" sz="1600" dirty="0"/>
                    </a:p>
                  </a:txBody>
                  <a:tcPr>
                    <a:solidFill>
                      <a:schemeClr val="bg1"/>
                    </a:solidFill>
                  </a:tcPr>
                </a:tc>
                <a:tc>
                  <a:txBody>
                    <a:bodyPr/>
                    <a:lstStyle/>
                    <a:p>
                      <a:pPr marL="0" marR="0" indent="0" algn="l" defTabSz="1219170" rtl="0" eaLnBrk="1" fontAlgn="auto" latinLnBrk="0" hangingPunct="1">
                        <a:lnSpc>
                          <a:spcPct val="100000"/>
                        </a:lnSpc>
                        <a:spcBef>
                          <a:spcPts val="0"/>
                        </a:spcBef>
                        <a:spcAft>
                          <a:spcPts val="0"/>
                        </a:spcAft>
                        <a:buClrTx/>
                        <a:buSzTx/>
                        <a:buFontTx/>
                        <a:buNone/>
                        <a:tabLst/>
                        <a:defRPr/>
                      </a:pPr>
                      <a:endParaRPr lang="en-GB" sz="1600" b="0" dirty="0"/>
                    </a:p>
                  </a:txBody>
                  <a:tcPr>
                    <a:solidFill>
                      <a:schemeClr val="bg1"/>
                    </a:solidFill>
                  </a:tcPr>
                </a:tc>
                <a:tc>
                  <a:txBody>
                    <a:bodyPr/>
                    <a:lstStyle/>
                    <a:p>
                      <a:pPr marL="0" marR="0" indent="0" algn="l" defTabSz="1219170" rtl="0" eaLnBrk="1" fontAlgn="auto" latinLnBrk="0" hangingPunct="1">
                        <a:lnSpc>
                          <a:spcPct val="100000"/>
                        </a:lnSpc>
                        <a:spcBef>
                          <a:spcPts val="0"/>
                        </a:spcBef>
                        <a:spcAft>
                          <a:spcPts val="0"/>
                        </a:spcAft>
                        <a:buClrTx/>
                        <a:buSzTx/>
                        <a:buFontTx/>
                        <a:buNone/>
                        <a:tabLst/>
                        <a:defRPr/>
                      </a:pPr>
                      <a:r>
                        <a:rPr lang="en-GB" sz="1600" b="0" dirty="0"/>
                        <a:t>Design Ideas</a:t>
                      </a:r>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2811369258"/>
                  </a:ext>
                </a:extLst>
              </a:tr>
              <a:tr h="354288">
                <a:tc vMerge="1">
                  <a:txBody>
                    <a:bodyPr/>
                    <a:lstStyle/>
                    <a:p>
                      <a:endParaRPr lang="en-GB"/>
                    </a:p>
                  </a:txBody>
                  <a:tcPr/>
                </a:tc>
                <a:tc>
                  <a:txBody>
                    <a:bodyPr/>
                    <a:lstStyle/>
                    <a:p>
                      <a:pPr marL="0" marR="0" indent="0" algn="l" defTabSz="1219170" rtl="0" eaLnBrk="1" fontAlgn="auto" latinLnBrk="0" hangingPunct="1">
                        <a:lnSpc>
                          <a:spcPct val="100000"/>
                        </a:lnSpc>
                        <a:spcBef>
                          <a:spcPts val="0"/>
                        </a:spcBef>
                        <a:spcAft>
                          <a:spcPts val="0"/>
                        </a:spcAft>
                        <a:buClrTx/>
                        <a:buSzTx/>
                        <a:buFontTx/>
                        <a:buNone/>
                        <a:tabLst/>
                        <a:defRPr/>
                      </a:pPr>
                      <a:r>
                        <a:rPr lang="en-GB" sz="1600" b="0" dirty="0">
                          <a:solidFill>
                            <a:schemeClr val="tx1"/>
                          </a:solidFill>
                        </a:rPr>
                        <a:t>Prototyping</a:t>
                      </a:r>
                      <a:r>
                        <a:rPr lang="en-GB" sz="1600" b="0" baseline="0" dirty="0">
                          <a:solidFill>
                            <a:schemeClr val="tx1"/>
                          </a:solidFill>
                        </a:rPr>
                        <a:t> / Modelling </a:t>
                      </a:r>
                      <a:endParaRPr lang="en-GB" sz="1600" b="0" dirty="0"/>
                    </a:p>
                  </a:txBody>
                  <a:tcPr>
                    <a:noFill/>
                  </a:tcPr>
                </a:tc>
                <a:tc rowSpan="4">
                  <a:txBody>
                    <a:bodyPr/>
                    <a:lstStyle/>
                    <a:p>
                      <a:endParaRPr lang="en-GB" sz="1600" b="0" dirty="0"/>
                    </a:p>
                  </a:txBody>
                  <a:tcPr>
                    <a:solidFill>
                      <a:schemeClr val="bg1"/>
                    </a:solidFill>
                  </a:tcPr>
                </a:tc>
                <a:tc vMerge="1">
                  <a:txBody>
                    <a:bodyPr/>
                    <a:lstStyle/>
                    <a:p>
                      <a:endParaRPr lang="en-GB"/>
                    </a:p>
                  </a:txBody>
                  <a:tcPr/>
                </a:tc>
                <a:extLst>
                  <a:ext uri="{0D108BD9-81ED-4DB2-BD59-A6C34878D82A}">
                    <a16:rowId xmlns:a16="http://schemas.microsoft.com/office/drawing/2014/main" val="10008"/>
                  </a:ext>
                </a:extLst>
              </a:tr>
              <a:tr h="354288">
                <a:tc vMerge="1">
                  <a:txBody>
                    <a:bodyPr/>
                    <a:lstStyle/>
                    <a:p>
                      <a:endParaRPr lang="en-GB"/>
                    </a:p>
                  </a:txBody>
                  <a:tcPr/>
                </a:tc>
                <a:tc>
                  <a:txBody>
                    <a:bodyPr/>
                    <a:lstStyle/>
                    <a:p>
                      <a:pPr marL="0" marR="0" indent="0" algn="l" defTabSz="1219170" rtl="0" eaLnBrk="1" fontAlgn="auto" latinLnBrk="0" hangingPunct="1">
                        <a:lnSpc>
                          <a:spcPct val="100000"/>
                        </a:lnSpc>
                        <a:spcBef>
                          <a:spcPts val="0"/>
                        </a:spcBef>
                        <a:spcAft>
                          <a:spcPts val="0"/>
                        </a:spcAft>
                        <a:buClrTx/>
                        <a:buSzTx/>
                        <a:buFontTx/>
                        <a:buNone/>
                        <a:tabLst/>
                        <a:defRPr/>
                      </a:pPr>
                      <a:r>
                        <a:rPr lang="en-GB" sz="1600" b="0" dirty="0"/>
                        <a:t>Final Piece Plan </a:t>
                      </a:r>
                    </a:p>
                  </a:txBody>
                  <a:tcPr>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0009"/>
                  </a:ext>
                </a:extLst>
              </a:tr>
              <a:tr h="354288">
                <a:tc vMerge="1">
                  <a:txBody>
                    <a:bodyPr/>
                    <a:lstStyle/>
                    <a:p>
                      <a:endParaRPr lang="en-GB"/>
                    </a:p>
                  </a:txBody>
                  <a:tcPr/>
                </a:tc>
                <a:tc rowSpan="2">
                  <a:txBody>
                    <a:bodyPr/>
                    <a:lstStyle/>
                    <a:p>
                      <a:pPr marL="0" marR="0" indent="0" algn="l" defTabSz="1219170" rtl="0" eaLnBrk="1" fontAlgn="auto" latinLnBrk="0" hangingPunct="1">
                        <a:lnSpc>
                          <a:spcPct val="100000"/>
                        </a:lnSpc>
                        <a:spcBef>
                          <a:spcPts val="0"/>
                        </a:spcBef>
                        <a:spcAft>
                          <a:spcPts val="0"/>
                        </a:spcAft>
                        <a:buClrTx/>
                        <a:buSzTx/>
                        <a:buFontTx/>
                        <a:buNone/>
                        <a:tabLst/>
                        <a:defRPr/>
                      </a:pPr>
                      <a:endParaRPr lang="en-GB" sz="1600" b="0" dirty="0">
                        <a:solidFill>
                          <a:schemeClr val="tx1"/>
                        </a:solidFill>
                      </a:endParaRPr>
                    </a:p>
                  </a:txBody>
                  <a:tcPr>
                    <a:solidFill>
                      <a:schemeClr val="bg1"/>
                    </a:solidFill>
                  </a:tcPr>
                </a:tc>
                <a:tc vMerge="1">
                  <a:txBody>
                    <a:bodyPr/>
                    <a:lstStyle/>
                    <a:p>
                      <a:endParaRPr lang="en-GB"/>
                    </a:p>
                  </a:txBody>
                  <a:tcPr/>
                </a:tc>
                <a:tc>
                  <a:txBody>
                    <a:bodyPr/>
                    <a:lstStyle/>
                    <a:p>
                      <a:pPr marL="0" marR="0" indent="0" algn="l" defTabSz="1219170" rtl="0" eaLnBrk="1" fontAlgn="auto" latinLnBrk="0" hangingPunct="1">
                        <a:lnSpc>
                          <a:spcPct val="100000"/>
                        </a:lnSpc>
                        <a:spcBef>
                          <a:spcPts val="0"/>
                        </a:spcBef>
                        <a:spcAft>
                          <a:spcPts val="0"/>
                        </a:spcAft>
                        <a:buClrTx/>
                        <a:buSzTx/>
                        <a:buFontTx/>
                        <a:buNone/>
                        <a:tabLst/>
                        <a:defRPr/>
                      </a:pPr>
                      <a:r>
                        <a:rPr lang="en-GB" sz="1600" b="0" dirty="0"/>
                        <a:t>Final Piece </a:t>
                      </a:r>
                    </a:p>
                  </a:txBody>
                  <a:tcPr>
                    <a:solidFill>
                      <a:schemeClr val="bg1">
                        <a:lumMod val="85000"/>
                      </a:schemeClr>
                    </a:solidFill>
                  </a:tcPr>
                </a:tc>
                <a:extLst>
                  <a:ext uri="{0D108BD9-81ED-4DB2-BD59-A6C34878D82A}">
                    <a16:rowId xmlns:a16="http://schemas.microsoft.com/office/drawing/2014/main" val="10010"/>
                  </a:ext>
                </a:extLst>
              </a:tr>
              <a:tr h="483119">
                <a:tc vMerge="1">
                  <a:txBody>
                    <a:bodyPr/>
                    <a:lstStyle/>
                    <a:p>
                      <a:endParaRPr lang="en-GB"/>
                    </a:p>
                  </a:txBody>
                  <a:tcPr/>
                </a:tc>
                <a:tc vMerge="1">
                  <a:txBody>
                    <a:bodyPr/>
                    <a:lstStyle/>
                    <a:p>
                      <a:pPr marL="0" marR="0" indent="0" algn="l" defTabSz="1219170" rtl="0" eaLnBrk="1" fontAlgn="auto" latinLnBrk="0" hangingPunct="1">
                        <a:lnSpc>
                          <a:spcPct val="100000"/>
                        </a:lnSpc>
                        <a:spcBef>
                          <a:spcPts val="0"/>
                        </a:spcBef>
                        <a:spcAft>
                          <a:spcPts val="0"/>
                        </a:spcAft>
                        <a:buClrTx/>
                        <a:buSzTx/>
                        <a:buFontTx/>
                        <a:buNone/>
                        <a:tabLst/>
                        <a:defRPr/>
                      </a:pPr>
                      <a:endParaRPr lang="en-GB" sz="1600" b="1" dirty="0">
                        <a:solidFill>
                          <a:schemeClr val="tx1"/>
                        </a:solidFill>
                      </a:endParaRPr>
                    </a:p>
                  </a:txBody>
                  <a:tcPr>
                    <a:noFill/>
                  </a:tcPr>
                </a:tc>
                <a:tc vMerge="1">
                  <a:txBody>
                    <a:bodyPr/>
                    <a:lstStyle/>
                    <a:p>
                      <a:endParaRPr lang="en-GB"/>
                    </a:p>
                  </a:txBody>
                  <a:tcPr/>
                </a:tc>
                <a:tc>
                  <a:txBody>
                    <a:bodyPr/>
                    <a:lstStyle/>
                    <a:p>
                      <a:r>
                        <a:rPr lang="en-GB" sz="1600" dirty="0"/>
                        <a:t>Evaluation</a:t>
                      </a:r>
                    </a:p>
                  </a:txBody>
                  <a:tcPr>
                    <a:solidFill>
                      <a:schemeClr val="bg1">
                        <a:lumMod val="85000"/>
                      </a:schemeClr>
                    </a:solidFill>
                  </a:tcPr>
                </a:tc>
                <a:extLst>
                  <a:ext uri="{0D108BD9-81ED-4DB2-BD59-A6C34878D82A}">
                    <a16:rowId xmlns:a16="http://schemas.microsoft.com/office/drawing/2014/main" val="10011"/>
                  </a:ext>
                </a:extLst>
              </a:tr>
            </a:tbl>
          </a:graphicData>
        </a:graphic>
      </p:graphicFrame>
      <p:pic>
        <p:nvPicPr>
          <p:cNvPr id="45" name="Graphic 44" descr="Puzzle pieces">
            <a:extLst>
              <a:ext uri="{FF2B5EF4-FFF2-40B4-BE49-F238E27FC236}">
                <a16:creationId xmlns:a16="http://schemas.microsoft.com/office/drawing/2014/main" id="{80E75684-27AD-4447-807C-03645CD920E5}"/>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9430326" y="8631882"/>
            <a:ext cx="2198772" cy="2198772"/>
          </a:xfrm>
          <a:prstGeom prst="rect">
            <a:avLst/>
          </a:prstGeom>
        </p:spPr>
      </p:pic>
      <p:pic>
        <p:nvPicPr>
          <p:cNvPr id="43" name="Graphic 42" descr="Eye">
            <a:extLst>
              <a:ext uri="{FF2B5EF4-FFF2-40B4-BE49-F238E27FC236}">
                <a16:creationId xmlns:a16="http://schemas.microsoft.com/office/drawing/2014/main" id="{25D2D1AB-A971-4CEC-90DB-2AEEE6F922E4}"/>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6751432" y="10624112"/>
            <a:ext cx="1649801" cy="1649801"/>
          </a:xfrm>
          <a:prstGeom prst="rect">
            <a:avLst/>
          </a:prstGeom>
        </p:spPr>
      </p:pic>
      <p:pic>
        <p:nvPicPr>
          <p:cNvPr id="41" name="Graphic 40" descr="Sign Language">
            <a:extLst>
              <a:ext uri="{FF2B5EF4-FFF2-40B4-BE49-F238E27FC236}">
                <a16:creationId xmlns:a16="http://schemas.microsoft.com/office/drawing/2014/main" id="{54D1A562-0D49-434D-A30E-9978464D0603}"/>
              </a:ext>
            </a:extLst>
          </p:cNvPr>
          <p:cNvPicPr>
            <a:picLocks noChangeAspect="1"/>
          </p:cNvPicPr>
          <p:nvPr/>
        </p:nvPicPr>
        <p:blipFill>
          <a:blip r:embed="rId15" cstate="print">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rot="20080906">
            <a:off x="3885717" y="8305596"/>
            <a:ext cx="1500915" cy="1500915"/>
          </a:xfrm>
          <a:prstGeom prst="rect">
            <a:avLst/>
          </a:prstGeom>
        </p:spPr>
      </p:pic>
      <p:pic>
        <p:nvPicPr>
          <p:cNvPr id="47" name="Graphic 46" descr="Head with gears">
            <a:extLst>
              <a:ext uri="{FF2B5EF4-FFF2-40B4-BE49-F238E27FC236}">
                <a16:creationId xmlns:a16="http://schemas.microsoft.com/office/drawing/2014/main" id="{88FF5273-AF38-48C8-9FD5-45A6B7DAF0DA}"/>
              </a:ext>
            </a:extLst>
          </p:cNvPr>
          <p:cNvPicPr>
            <a:picLocks noChangeAspect="1"/>
          </p:cNvPicPr>
          <p:nvPr/>
        </p:nvPicPr>
        <p:blipFill>
          <a:blip r:embed="rId17" cstate="print">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1010334" y="10063042"/>
            <a:ext cx="1675094" cy="1675094"/>
          </a:xfrm>
          <a:prstGeom prst="rect">
            <a:avLst/>
          </a:prstGeom>
        </p:spPr>
      </p:pic>
      <p:pic>
        <p:nvPicPr>
          <p:cNvPr id="24" name="Picture 23">
            <a:extLst>
              <a:ext uri="{FF2B5EF4-FFF2-40B4-BE49-F238E27FC236}">
                <a16:creationId xmlns:a16="http://schemas.microsoft.com/office/drawing/2014/main" id="{C287A4BB-8B37-4EA4-97E6-22E582B91260}"/>
              </a:ext>
            </a:extLst>
          </p:cNvPr>
          <p:cNvPicPr>
            <a:picLocks noChangeAspect="1"/>
          </p:cNvPicPr>
          <p:nvPr/>
        </p:nvPicPr>
        <p:blipFill>
          <a:blip r:embed="rId5"/>
          <a:stretch>
            <a:fillRect/>
          </a:stretch>
        </p:blipFill>
        <p:spPr>
          <a:xfrm>
            <a:off x="8700798" y="226908"/>
            <a:ext cx="1459055" cy="1300469"/>
          </a:xfrm>
          <a:prstGeom prst="rect">
            <a:avLst/>
          </a:prstGeom>
        </p:spPr>
      </p:pic>
      <p:sp>
        <p:nvSpPr>
          <p:cNvPr id="2" name="TextBox 1">
            <a:extLst>
              <a:ext uri="{FF2B5EF4-FFF2-40B4-BE49-F238E27FC236}">
                <a16:creationId xmlns:a16="http://schemas.microsoft.com/office/drawing/2014/main" id="{60A85A96-414A-0F34-3FD0-1910507130FA}"/>
              </a:ext>
            </a:extLst>
          </p:cNvPr>
          <p:cNvSpPr txBox="1"/>
          <p:nvPr/>
        </p:nvSpPr>
        <p:spPr>
          <a:xfrm>
            <a:off x="2000092" y="15326303"/>
            <a:ext cx="1746952" cy="830997"/>
          </a:xfrm>
          <a:prstGeom prst="rect">
            <a:avLst/>
          </a:prstGeom>
          <a:noFill/>
        </p:spPr>
        <p:txBody>
          <a:bodyPr wrap="square" rtlCol="0">
            <a:spAutoFit/>
          </a:bodyPr>
          <a:lstStyle/>
          <a:p>
            <a:r>
              <a:rPr lang="en-GB" sz="1200" dirty="0">
                <a:latin typeface="Arial Nova" panose="020B0504020202020204" pitchFamily="34" charset="0"/>
              </a:rPr>
              <a:t>#FineArt</a:t>
            </a:r>
          </a:p>
          <a:p>
            <a:r>
              <a:rPr lang="en-GB" sz="1200" dirty="0">
                <a:latin typeface="Arial Nova" panose="020B0504020202020204" pitchFamily="34" charset="0"/>
              </a:rPr>
              <a:t>#TextileDesign</a:t>
            </a:r>
          </a:p>
          <a:p>
            <a:r>
              <a:rPr lang="en-GB" sz="1200" dirty="0">
                <a:latin typeface="Arial Nova" panose="020B0504020202020204" pitchFamily="34" charset="0"/>
              </a:rPr>
              <a:t>#3DDesign</a:t>
            </a:r>
          </a:p>
          <a:p>
            <a:r>
              <a:rPr lang="en-GB" sz="1200" dirty="0">
                <a:latin typeface="Arial Nova" panose="020B0504020202020204" pitchFamily="34" charset="0"/>
              </a:rPr>
              <a:t>#Hospitality&amp;Catering</a:t>
            </a:r>
          </a:p>
        </p:txBody>
      </p:sp>
    </p:spTree>
    <p:extLst>
      <p:ext uri="{BB962C8B-B14F-4D97-AF65-F5344CB8AC3E}">
        <p14:creationId xmlns:p14="http://schemas.microsoft.com/office/powerpoint/2010/main" val="371987017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9943BB2C-229E-4D77-A9B2-D3AECDC9BC61}"/>
              </a:ext>
            </a:extLst>
          </p:cNvPr>
          <p:cNvSpPr/>
          <p:nvPr/>
        </p:nvSpPr>
        <p:spPr>
          <a:xfrm>
            <a:off x="440052" y="338130"/>
            <a:ext cx="11342451" cy="14923063"/>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581921" y="637927"/>
            <a:ext cx="10106872" cy="14970996"/>
          </a:xfrm>
        </p:spPr>
        <p:txBody>
          <a:bodyPr vert="horz" lIns="91440" tIns="45720" rIns="91440" bIns="45720" rtlCol="0" anchor="t">
            <a:normAutofit/>
          </a:bodyPr>
          <a:lstStyle/>
          <a:p>
            <a:pPr marL="0" indent="0" algn="ctr">
              <a:buNone/>
            </a:pPr>
            <a:r>
              <a:rPr lang="en-GB" sz="2400" dirty="0" err="1">
                <a:latin typeface="Impact"/>
              </a:rPr>
              <a:t>Yr</a:t>
            </a:r>
            <a:r>
              <a:rPr lang="en-GB" sz="2400" dirty="0">
                <a:latin typeface="Impact"/>
              </a:rPr>
              <a:t> 9 Cardboard Architecture : Scheme of Learning </a:t>
            </a:r>
            <a:endParaRPr lang="en-GB" sz="2400" dirty="0">
              <a:latin typeface="Impact" panose="020B0806030902050204" pitchFamily="34" charset="0"/>
            </a:endParaRPr>
          </a:p>
        </p:txBody>
      </p:sp>
      <p:sp>
        <p:nvSpPr>
          <p:cNvPr id="6" name="TextBox 5">
            <a:extLst>
              <a:ext uri="{FF2B5EF4-FFF2-40B4-BE49-F238E27FC236}">
                <a16:creationId xmlns:a16="http://schemas.microsoft.com/office/drawing/2014/main" id="{100D8A88-E9F7-433E-890B-C37DCFEE1EC1}"/>
              </a:ext>
            </a:extLst>
          </p:cNvPr>
          <p:cNvSpPr txBox="1"/>
          <p:nvPr/>
        </p:nvSpPr>
        <p:spPr>
          <a:xfrm>
            <a:off x="-299148" y="15367405"/>
            <a:ext cx="2448964" cy="748795"/>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Navigating ADT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3"/>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4"/>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5"/>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6"/>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7"/>
          <a:srcRect t="16701" b="12155"/>
          <a:stretch/>
        </p:blipFill>
        <p:spPr>
          <a:xfrm rot="5400000">
            <a:off x="7304876" y="2664952"/>
            <a:ext cx="7519735" cy="2254512"/>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8">
            <a:clrChange>
              <a:clrFrom>
                <a:srgbClr val="FFFFFF"/>
              </a:clrFrom>
              <a:clrTo>
                <a:srgbClr val="FFFFFF">
                  <a:alpha val="0"/>
                </a:srgbClr>
              </a:clrTo>
            </a:clrChange>
          </a:blip>
          <a:srcRect b="9167"/>
          <a:stretch/>
        </p:blipFill>
        <p:spPr>
          <a:xfrm>
            <a:off x="11064743" y="709177"/>
            <a:ext cx="707095" cy="621065"/>
          </a:xfrm>
          <a:prstGeom prst="rect">
            <a:avLst/>
          </a:prstGeom>
        </p:spPr>
      </p:pic>
      <p:pic>
        <p:nvPicPr>
          <p:cNvPr id="22" name="Picture 21">
            <a:extLst>
              <a:ext uri="{FF2B5EF4-FFF2-40B4-BE49-F238E27FC236}">
                <a16:creationId xmlns:a16="http://schemas.microsoft.com/office/drawing/2014/main" id="{CB729412-91D3-4745-8116-A56E12BD3D42}"/>
              </a:ext>
            </a:extLst>
          </p:cNvPr>
          <p:cNvPicPr>
            <a:picLocks noChangeAspect="1"/>
          </p:cNvPicPr>
          <p:nvPr/>
        </p:nvPicPr>
        <p:blipFill rotWithShape="1">
          <a:blip r:embed="rId7"/>
          <a:srcRect t="16701" b="12155"/>
          <a:stretch/>
        </p:blipFill>
        <p:spPr>
          <a:xfrm rot="16200000" flipV="1">
            <a:off x="7188828" y="10279850"/>
            <a:ext cx="7751833" cy="2254511"/>
          </a:xfrm>
          <a:prstGeom prst="rect">
            <a:avLst/>
          </a:prstGeom>
        </p:spPr>
      </p:pic>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1061112" y="13493991"/>
            <a:ext cx="831764" cy="730566"/>
          </a:xfrm>
          <a:prstGeom prst="rect">
            <a:avLst/>
          </a:prstGeom>
        </p:spPr>
      </p:pic>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10856020" y="7160032"/>
            <a:ext cx="831764" cy="730566"/>
          </a:xfrm>
          <a:prstGeom prst="rect">
            <a:avLst/>
          </a:prstGeom>
        </p:spPr>
      </p:pic>
      <p:graphicFrame>
        <p:nvGraphicFramePr>
          <p:cNvPr id="26" name="Table 25">
            <a:extLst>
              <a:ext uri="{FF2B5EF4-FFF2-40B4-BE49-F238E27FC236}">
                <a16:creationId xmlns:a16="http://schemas.microsoft.com/office/drawing/2014/main" id="{8614FF44-E784-4F97-A7AE-948D03FC8E1B}"/>
              </a:ext>
            </a:extLst>
          </p:cNvPr>
          <p:cNvGraphicFramePr>
            <a:graphicFrameLocks noGrp="1"/>
          </p:cNvGraphicFramePr>
          <p:nvPr/>
        </p:nvGraphicFramePr>
        <p:xfrm>
          <a:off x="744286" y="1330242"/>
          <a:ext cx="10309792" cy="13414890"/>
        </p:xfrm>
        <a:graphic>
          <a:graphicData uri="http://schemas.openxmlformats.org/drawingml/2006/table">
            <a:tbl>
              <a:tblPr firstRow="1" bandRow="1">
                <a:tableStyleId>{5940675A-B579-460E-94D1-54222C63F5DA}</a:tableStyleId>
              </a:tblPr>
              <a:tblGrid>
                <a:gridCol w="2577448">
                  <a:extLst>
                    <a:ext uri="{9D8B030D-6E8A-4147-A177-3AD203B41FA5}">
                      <a16:colId xmlns:a16="http://schemas.microsoft.com/office/drawing/2014/main" val="860903560"/>
                    </a:ext>
                  </a:extLst>
                </a:gridCol>
                <a:gridCol w="2577448">
                  <a:extLst>
                    <a:ext uri="{9D8B030D-6E8A-4147-A177-3AD203B41FA5}">
                      <a16:colId xmlns:a16="http://schemas.microsoft.com/office/drawing/2014/main" val="966298568"/>
                    </a:ext>
                  </a:extLst>
                </a:gridCol>
                <a:gridCol w="2577448">
                  <a:extLst>
                    <a:ext uri="{9D8B030D-6E8A-4147-A177-3AD203B41FA5}">
                      <a16:colId xmlns:a16="http://schemas.microsoft.com/office/drawing/2014/main" val="3462729128"/>
                    </a:ext>
                  </a:extLst>
                </a:gridCol>
                <a:gridCol w="2577448">
                  <a:extLst>
                    <a:ext uri="{9D8B030D-6E8A-4147-A177-3AD203B41FA5}">
                      <a16:colId xmlns:a16="http://schemas.microsoft.com/office/drawing/2014/main" val="3955469802"/>
                    </a:ext>
                  </a:extLst>
                </a:gridCol>
              </a:tblGrid>
              <a:tr h="400523">
                <a:tc>
                  <a:txBody>
                    <a:bodyPr/>
                    <a:lstStyle/>
                    <a:p>
                      <a:r>
                        <a:rPr lang="en-GB" sz="1600" b="1" dirty="0"/>
                        <a:t>AO1 – Develop Eva</a:t>
                      </a:r>
                    </a:p>
                  </a:txBody>
                  <a:tcPr>
                    <a:solidFill>
                      <a:schemeClr val="bg1">
                        <a:lumMod val="65000"/>
                      </a:schemeClr>
                    </a:solidFill>
                  </a:tcPr>
                </a:tc>
                <a:tc>
                  <a:txBody>
                    <a:bodyPr/>
                    <a:lstStyle/>
                    <a:p>
                      <a:r>
                        <a:rPr lang="en-GB" sz="1600" b="1" dirty="0"/>
                        <a:t>AO2 – Refine</a:t>
                      </a:r>
                    </a:p>
                  </a:txBody>
                  <a:tcPr>
                    <a:solidFill>
                      <a:schemeClr val="bg1">
                        <a:lumMod val="65000"/>
                      </a:schemeClr>
                    </a:solidFill>
                  </a:tcPr>
                </a:tc>
                <a:tc>
                  <a:txBody>
                    <a:bodyPr/>
                    <a:lstStyle/>
                    <a:p>
                      <a:r>
                        <a:rPr lang="en-GB" sz="1600" b="1" dirty="0"/>
                        <a:t>AO3 – Record </a:t>
                      </a:r>
                    </a:p>
                  </a:txBody>
                  <a:tcPr>
                    <a:solidFill>
                      <a:schemeClr val="bg1">
                        <a:lumMod val="65000"/>
                      </a:schemeClr>
                    </a:solidFill>
                  </a:tcPr>
                </a:tc>
                <a:tc>
                  <a:txBody>
                    <a:bodyPr/>
                    <a:lstStyle/>
                    <a:p>
                      <a:r>
                        <a:rPr lang="en-GB" sz="1600" b="1" dirty="0"/>
                        <a:t>AO4 – Present </a:t>
                      </a:r>
                    </a:p>
                  </a:txBody>
                  <a:tcPr>
                    <a:solidFill>
                      <a:schemeClr val="bg1">
                        <a:lumMod val="65000"/>
                      </a:schemeClr>
                    </a:solidFill>
                  </a:tcPr>
                </a:tc>
                <a:extLst>
                  <a:ext uri="{0D108BD9-81ED-4DB2-BD59-A6C34878D82A}">
                    <a16:rowId xmlns:a16="http://schemas.microsoft.com/office/drawing/2014/main" val="2939849063"/>
                  </a:ext>
                </a:extLst>
              </a:tr>
              <a:tr h="1188397">
                <a:tc>
                  <a:txBody>
                    <a:bodyPr/>
                    <a:lstStyle/>
                    <a:p>
                      <a:r>
                        <a:rPr lang="en-GB" sz="1300" b="1" dirty="0"/>
                        <a:t>Mind</a:t>
                      </a:r>
                      <a:r>
                        <a:rPr lang="en-GB" sz="1300" b="1" baseline="0" dirty="0"/>
                        <a:t> Map</a:t>
                      </a:r>
                    </a:p>
                    <a:p>
                      <a:r>
                        <a:rPr lang="en-GB" sz="1300" b="0" baseline="0" dirty="0"/>
                        <a:t>Exploration of themes, materials, people and their interests. Identifying potential paths for further research. </a:t>
                      </a:r>
                    </a:p>
                  </a:txBody>
                  <a:tcPr>
                    <a:solidFill>
                      <a:schemeClr val="bg1">
                        <a:lumMod val="85000"/>
                      </a:schemeClr>
                    </a:solidFill>
                  </a:tcPr>
                </a:tc>
                <a:tc rowSpan="5">
                  <a:txBody>
                    <a:bodyPr/>
                    <a:lstStyle/>
                    <a:p>
                      <a:endParaRPr lang="en-GB" sz="1300" b="1" dirty="0">
                        <a:highlight>
                          <a:srgbClr val="FF00FF"/>
                        </a:highlight>
                      </a:endParaRPr>
                    </a:p>
                  </a:txBody>
                  <a:tcPr>
                    <a:solidFill>
                      <a:schemeClr val="bg1"/>
                    </a:solidFill>
                  </a:tcPr>
                </a:tc>
                <a:tc rowSpan="2">
                  <a:txBody>
                    <a:bodyPr/>
                    <a:lstStyle/>
                    <a:p>
                      <a:endParaRPr lang="en-GB" sz="1300" b="1" dirty="0">
                        <a:highlight>
                          <a:srgbClr val="FF00FF"/>
                        </a:highlight>
                      </a:endParaRPr>
                    </a:p>
                  </a:txBody>
                  <a:tcPr>
                    <a:solidFill>
                      <a:schemeClr val="bg1"/>
                    </a:solidFill>
                  </a:tcPr>
                </a:tc>
                <a:tc rowSpan="9">
                  <a:txBody>
                    <a:bodyPr/>
                    <a:lstStyle/>
                    <a:p>
                      <a:endParaRPr lang="en-GB" sz="1300" b="1" dirty="0">
                        <a:highlight>
                          <a:srgbClr val="FF00FF"/>
                        </a:highlight>
                      </a:endParaRPr>
                    </a:p>
                  </a:txBody>
                  <a:tcPr>
                    <a:solidFill>
                      <a:schemeClr val="bg1"/>
                    </a:solidFill>
                  </a:tcPr>
                </a:tc>
                <a:extLst>
                  <a:ext uri="{0D108BD9-81ED-4DB2-BD59-A6C34878D82A}">
                    <a16:rowId xmlns:a16="http://schemas.microsoft.com/office/drawing/2014/main" val="68643681"/>
                  </a:ext>
                </a:extLst>
              </a:tr>
              <a:tr h="1405991">
                <a:tc>
                  <a:txBody>
                    <a:bodyPr/>
                    <a:lstStyle/>
                    <a:p>
                      <a:r>
                        <a:rPr lang="en-GB" sz="1300" b="1" dirty="0"/>
                        <a:t>Mood Board</a:t>
                      </a:r>
                    </a:p>
                    <a:p>
                      <a:r>
                        <a:rPr lang="en-GB" sz="1300" b="0" dirty="0"/>
                        <a:t>Collecting images and arranging them appropriately . Identifying</a:t>
                      </a:r>
                      <a:r>
                        <a:rPr lang="en-GB" sz="1300" b="0" baseline="0" dirty="0"/>
                        <a:t> strong elements within the designs that could  be used later. Word Bank</a:t>
                      </a:r>
                      <a:endParaRPr lang="en-GB" sz="1300" b="0" dirty="0"/>
                    </a:p>
                  </a:txBody>
                  <a:tcPr>
                    <a:solidFill>
                      <a:schemeClr val="bg1">
                        <a:lumMod val="85000"/>
                      </a:schemeClr>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1043870497"/>
                  </a:ext>
                </a:extLst>
              </a:tr>
              <a:tr h="1188397">
                <a:tc>
                  <a:txBody>
                    <a:bodyPr/>
                    <a:lstStyle/>
                    <a:p>
                      <a:endParaRPr lang="en-GB" sz="1300" b="1" dirty="0"/>
                    </a:p>
                  </a:txBody>
                  <a:tcPr>
                    <a:solidFill>
                      <a:schemeClr val="bg1"/>
                    </a:solidFill>
                  </a:tcPr>
                </a:tc>
                <a:tc vMerge="1">
                  <a:txBody>
                    <a:bodyPr/>
                    <a:lstStyle/>
                    <a:p>
                      <a:endParaRPr lang="en-GB" sz="1600" dirty="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300" b="1" dirty="0"/>
                        <a:t>Drawing  / Analysis</a:t>
                      </a:r>
                    </a:p>
                    <a:p>
                      <a:r>
                        <a:rPr lang="en-GB" sz="1300" b="0" dirty="0"/>
                        <a:t>Thumbnail sketches of a variety of designs based on an artist / designer  / movement from their research</a:t>
                      </a:r>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701246790"/>
                  </a:ext>
                </a:extLst>
              </a:tr>
              <a:tr h="1296157">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300" b="1" dirty="0"/>
                        <a:t>Artist / Designer Research </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300" dirty="0"/>
                        <a:t>A3 page including space for artist study / images /</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300" dirty="0"/>
                        <a:t>fact-file / description / opinion and  theme links / analysis </a:t>
                      </a:r>
                    </a:p>
                  </a:txBody>
                  <a:tcPr>
                    <a:solidFill>
                      <a:schemeClr val="bg1">
                        <a:lumMod val="85000"/>
                      </a:schemeClr>
                    </a:solidFill>
                  </a:tcPr>
                </a:tc>
                <a:tc vMerge="1">
                  <a:txBody>
                    <a:bodyPr/>
                    <a:lstStyle/>
                    <a:p>
                      <a:endParaRPr lang="en-GB" sz="1600" dirty="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300" b="1"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918417443"/>
                  </a:ext>
                </a:extLst>
              </a:tr>
              <a:tr h="1085926">
                <a:tc rowSpan="7">
                  <a:txBody>
                    <a:bodyPr/>
                    <a:lstStyle/>
                    <a:p>
                      <a:endParaRPr lang="en-GB" sz="1300" b="1" dirty="0">
                        <a:highlight>
                          <a:srgbClr val="FF00FF"/>
                        </a:highlight>
                      </a:endParaRPr>
                    </a:p>
                  </a:txBody>
                  <a:tcPr>
                    <a:solidFill>
                      <a:schemeClr val="bg1"/>
                    </a:solidFill>
                  </a:tcPr>
                </a:tc>
                <a:tc vMerge="1">
                  <a:txBody>
                    <a:bodyPr/>
                    <a:lstStyle/>
                    <a:p>
                      <a:endParaRPr lang="en-GB" sz="1600" dirty="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300" b="1" dirty="0"/>
                        <a:t>Artist / Designer Study</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300" dirty="0"/>
                        <a:t>Coloured copy of chosen designers work / fundamentals of shape / form / proportion / tone / texture </a:t>
                      </a:r>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907884241"/>
                  </a:ext>
                </a:extLst>
              </a:tr>
              <a:tr h="1188397">
                <a:tc vMerge="1">
                  <a:txBody>
                    <a:bodyPr/>
                    <a:lstStyle/>
                    <a:p>
                      <a:endParaRPr lang="en-GB" sz="1600" dirty="0"/>
                    </a:p>
                  </a:txBody>
                  <a:tcPr>
                    <a:solidFill>
                      <a:schemeClr val="bg1"/>
                    </a:solidFill>
                  </a:tcPr>
                </a:tc>
                <a:tc>
                  <a:txBody>
                    <a:bodyPr/>
                    <a:lstStyle/>
                    <a:p>
                      <a:r>
                        <a:rPr lang="en-GB" sz="1300" b="1" dirty="0"/>
                        <a:t>Skills Development</a:t>
                      </a:r>
                      <a:endParaRPr lang="en-GB" sz="1300" b="1" baseline="0" dirty="0"/>
                    </a:p>
                    <a:p>
                      <a:r>
                        <a:rPr lang="en-GB" sz="1300" b="0" baseline="0" dirty="0"/>
                        <a:t>Experimenting with materials, tool and techniques to identify qualities, limitations and desired effects</a:t>
                      </a:r>
                    </a:p>
                  </a:txBody>
                  <a:tcPr>
                    <a:solidFill>
                      <a:schemeClr val="bg1">
                        <a:lumMod val="85000"/>
                      </a:schemeClr>
                    </a:solidFill>
                  </a:tcPr>
                </a:tc>
                <a:tc>
                  <a:txBody>
                    <a:bodyPr/>
                    <a:lstStyle/>
                    <a:p>
                      <a:endParaRPr lang="en-GB" sz="1300" b="1"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1390075441"/>
                  </a:ext>
                </a:extLst>
              </a:tr>
              <a:tr h="1405991">
                <a:tc vMerge="1">
                  <a:txBody>
                    <a:bodyPr/>
                    <a:lstStyle/>
                    <a:p>
                      <a:endParaRPr lang="en-GB" sz="1600" dirty="0"/>
                    </a:p>
                  </a:txBody>
                  <a:tcPr>
                    <a:solidFill>
                      <a:schemeClr val="bg1"/>
                    </a:solidFill>
                  </a:tcPr>
                </a:tc>
                <a:tc>
                  <a:txBody>
                    <a:bodyPr/>
                    <a:lstStyle/>
                    <a:p>
                      <a:pPr marL="0" marR="0" indent="0" algn="l" defTabSz="1219170" rtl="0" eaLnBrk="1" fontAlgn="auto" latinLnBrk="0" hangingPunct="1">
                        <a:lnSpc>
                          <a:spcPct val="100000"/>
                        </a:lnSpc>
                        <a:spcBef>
                          <a:spcPts val="0"/>
                        </a:spcBef>
                        <a:spcAft>
                          <a:spcPts val="0"/>
                        </a:spcAft>
                        <a:buClrTx/>
                        <a:buSzTx/>
                        <a:buFontTx/>
                        <a:buNone/>
                        <a:tabLst/>
                        <a:defRPr/>
                      </a:pPr>
                      <a:endParaRPr lang="en-GB" sz="1300" dirty="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300" b="1" dirty="0"/>
                        <a:t>Design Ideas </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300" b="0" dirty="0"/>
                        <a:t>A range of ideas to a set overall size. </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300" b="0" dirty="0"/>
                        <a:t>Finish, layout</a:t>
                      </a:r>
                      <a:r>
                        <a:rPr lang="en-GB" sz="1300" b="0" baseline="0" dirty="0"/>
                        <a:t> and cutting list of components required.</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300" b="0" baseline="0" dirty="0"/>
                        <a:t>Annotation linking to research</a:t>
                      </a:r>
                      <a:endParaRPr lang="en-GB" sz="1300" b="0" dirty="0"/>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2811369258"/>
                  </a:ext>
                </a:extLst>
              </a:tr>
              <a:tr h="970803">
                <a:tc vMerge="1">
                  <a:txBody>
                    <a:bodyPr/>
                    <a:lstStyle/>
                    <a:p>
                      <a:endParaRPr lang="en-GB"/>
                    </a:p>
                  </a:txBody>
                  <a:tcPr/>
                </a:tc>
                <a:tc>
                  <a:txBody>
                    <a:bodyPr/>
                    <a:lstStyle/>
                    <a:p>
                      <a:r>
                        <a:rPr lang="en-GB" sz="1300" b="1" dirty="0"/>
                        <a:t>Prototyping / Modelling</a:t>
                      </a:r>
                    </a:p>
                    <a:p>
                      <a:r>
                        <a:rPr lang="en-GB" sz="1300" b="0" dirty="0"/>
                        <a:t>Making a prototype</a:t>
                      </a:r>
                      <a:r>
                        <a:rPr lang="en-GB" sz="1300" b="0" baseline="0" dirty="0"/>
                        <a:t> using recycled materials such as cardboard to test sizes and limitations.</a:t>
                      </a:r>
                      <a:endParaRPr lang="en-GB" sz="1300" dirty="0"/>
                    </a:p>
                  </a:txBody>
                  <a:tcPr>
                    <a:noFill/>
                  </a:tcPr>
                </a:tc>
                <a:tc rowSpan="4">
                  <a:txBody>
                    <a:bodyPr/>
                    <a:lstStyle/>
                    <a:p>
                      <a:endParaRPr lang="en-GB" sz="1300" b="1" dirty="0">
                        <a:highlight>
                          <a:srgbClr val="FF00FF"/>
                        </a:highlight>
                      </a:endParaRPr>
                    </a:p>
                  </a:txBody>
                  <a:tcPr>
                    <a:solidFill>
                      <a:schemeClr val="bg1"/>
                    </a:solidFill>
                  </a:tcPr>
                </a:tc>
                <a:tc vMerge="1">
                  <a:txBody>
                    <a:bodyPr/>
                    <a:lstStyle/>
                    <a:p>
                      <a:endParaRPr lang="en-GB"/>
                    </a:p>
                  </a:txBody>
                  <a:tcPr/>
                </a:tc>
                <a:extLst>
                  <a:ext uri="{0D108BD9-81ED-4DB2-BD59-A6C34878D82A}">
                    <a16:rowId xmlns:a16="http://schemas.microsoft.com/office/drawing/2014/main" val="10008"/>
                  </a:ext>
                </a:extLst>
              </a:tr>
              <a:tr h="1188397">
                <a:tc vMerge="1">
                  <a:txBody>
                    <a:bodyPr/>
                    <a:lstStyle/>
                    <a:p>
                      <a:endParaRPr lang="en-GB"/>
                    </a:p>
                  </a:txBody>
                  <a:tcPr/>
                </a:tc>
                <a:tc>
                  <a:txBody>
                    <a:bodyPr/>
                    <a:lstStyle/>
                    <a:p>
                      <a:r>
                        <a:rPr lang="en-GB" sz="1300" b="1" dirty="0"/>
                        <a:t>Final Piece Plan</a:t>
                      </a:r>
                    </a:p>
                    <a:p>
                      <a:r>
                        <a:rPr lang="en-GB" sz="1300" b="0" dirty="0"/>
                        <a:t>Full size rendered design showing cutting list and manufacturing details.</a:t>
                      </a:r>
                      <a:r>
                        <a:rPr lang="en-GB" sz="1300" b="0" baseline="0" dirty="0"/>
                        <a:t> Include annotation making links to research</a:t>
                      </a:r>
                    </a:p>
                  </a:txBody>
                  <a:tcPr>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0009"/>
                  </a:ext>
                </a:extLst>
              </a:tr>
              <a:tr h="1342701">
                <a:tc vMerge="1">
                  <a:txBody>
                    <a:bodyPr/>
                    <a:lstStyle/>
                    <a:p>
                      <a:endParaRPr lang="en-GB"/>
                    </a:p>
                  </a:txBody>
                  <a:tcPr/>
                </a:tc>
                <a:tc rowSpan="2">
                  <a:txBody>
                    <a:bodyPr/>
                    <a:lstStyle/>
                    <a:p>
                      <a:pPr marL="0" marR="0" indent="0" algn="l" defTabSz="1219170" rtl="0" eaLnBrk="1" fontAlgn="auto" latinLnBrk="0" hangingPunct="1">
                        <a:lnSpc>
                          <a:spcPct val="100000"/>
                        </a:lnSpc>
                        <a:spcBef>
                          <a:spcPts val="0"/>
                        </a:spcBef>
                        <a:spcAft>
                          <a:spcPts val="0"/>
                        </a:spcAft>
                        <a:buClrTx/>
                        <a:buSzTx/>
                        <a:buFontTx/>
                        <a:buNone/>
                        <a:tabLst/>
                        <a:defRPr/>
                      </a:pPr>
                      <a:endParaRPr lang="en-GB" sz="1300" b="1" dirty="0">
                        <a:solidFill>
                          <a:schemeClr val="tx1"/>
                        </a:solidFill>
                        <a:highlight>
                          <a:srgbClr val="FF00FF"/>
                        </a:highlight>
                      </a:endParaRPr>
                    </a:p>
                  </a:txBody>
                  <a:tcPr>
                    <a:solidFill>
                      <a:schemeClr val="bg1"/>
                    </a:solidFill>
                  </a:tcPr>
                </a:tc>
                <a:tc vMerge="1">
                  <a:txBody>
                    <a:bodyPr/>
                    <a:lstStyle/>
                    <a:p>
                      <a:endParaRPr lang="en-GB"/>
                    </a:p>
                  </a:txBody>
                  <a:tcPr/>
                </a:tc>
                <a:tc>
                  <a:txBody>
                    <a:bodyPr/>
                    <a:lstStyle/>
                    <a:p>
                      <a:r>
                        <a:rPr lang="en-GB" sz="1300" b="1" dirty="0"/>
                        <a:t>Final Pieces</a:t>
                      </a:r>
                    </a:p>
                    <a:p>
                      <a:r>
                        <a:rPr lang="en-GB" sz="1300" b="0" dirty="0"/>
                        <a:t>Cardboard model</a:t>
                      </a:r>
                      <a:endParaRPr lang="en-GB" sz="1300" b="0" baseline="0" dirty="0"/>
                    </a:p>
                    <a:p>
                      <a:r>
                        <a:rPr lang="en-GB" sz="1300" b="1" dirty="0"/>
                        <a:t>Observational</a:t>
                      </a:r>
                      <a:r>
                        <a:rPr lang="en-GB" sz="1300" b="1" baseline="0" dirty="0"/>
                        <a:t> </a:t>
                      </a:r>
                      <a:r>
                        <a:rPr lang="en-GB" sz="1300" b="1" dirty="0"/>
                        <a:t>Photos</a:t>
                      </a:r>
                    </a:p>
                    <a:p>
                      <a:r>
                        <a:rPr lang="en-GB" sz="1300" b="0" dirty="0"/>
                        <a:t>Photographic evidence of their artefacts as part of project work</a:t>
                      </a:r>
                    </a:p>
                  </a:txBody>
                  <a:tcPr>
                    <a:solidFill>
                      <a:schemeClr val="bg1">
                        <a:lumMod val="85000"/>
                      </a:schemeClr>
                    </a:solidFill>
                  </a:tcPr>
                </a:tc>
                <a:extLst>
                  <a:ext uri="{0D108BD9-81ED-4DB2-BD59-A6C34878D82A}">
                    <a16:rowId xmlns:a16="http://schemas.microsoft.com/office/drawing/2014/main" val="10010"/>
                  </a:ext>
                </a:extLst>
              </a:tr>
              <a:tr h="753210">
                <a:tc vMerge="1">
                  <a:txBody>
                    <a:bodyPr/>
                    <a:lstStyle/>
                    <a:p>
                      <a:endParaRPr lang="en-GB"/>
                    </a:p>
                  </a:txBody>
                  <a:tcPr/>
                </a:tc>
                <a:tc vMerge="1">
                  <a:txBody>
                    <a:bodyPr/>
                    <a:lstStyle/>
                    <a:p>
                      <a:pPr marL="0" marR="0" indent="0" algn="l" defTabSz="1219170" rtl="0" eaLnBrk="1" fontAlgn="auto" latinLnBrk="0" hangingPunct="1">
                        <a:lnSpc>
                          <a:spcPct val="100000"/>
                        </a:lnSpc>
                        <a:spcBef>
                          <a:spcPts val="0"/>
                        </a:spcBef>
                        <a:spcAft>
                          <a:spcPts val="0"/>
                        </a:spcAft>
                        <a:buClrTx/>
                        <a:buSzTx/>
                        <a:buFontTx/>
                        <a:buNone/>
                        <a:tabLst/>
                        <a:defRPr/>
                      </a:pPr>
                      <a:endParaRPr lang="en-GB" sz="1600" b="1" dirty="0">
                        <a:solidFill>
                          <a:schemeClr val="tx1"/>
                        </a:solidFill>
                      </a:endParaRPr>
                    </a:p>
                  </a:txBody>
                  <a:tcPr>
                    <a:noFill/>
                  </a:tcPr>
                </a:tc>
                <a:tc vMerge="1">
                  <a:txBody>
                    <a:bodyPr/>
                    <a:lstStyle/>
                    <a:p>
                      <a:endParaRPr lang="en-GB"/>
                    </a:p>
                  </a:txBody>
                  <a:tcPr/>
                </a:tc>
                <a:tc>
                  <a:txBody>
                    <a:bodyPr/>
                    <a:lstStyle/>
                    <a:p>
                      <a:r>
                        <a:rPr lang="en-GB" sz="1300" b="1" dirty="0"/>
                        <a:t>Evaluation</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300" dirty="0"/>
                        <a:t>Written account of the project detailing tasks and learning </a:t>
                      </a:r>
                    </a:p>
                  </a:txBody>
                  <a:tcPr>
                    <a:solidFill>
                      <a:schemeClr val="bg1">
                        <a:lumMod val="85000"/>
                      </a:schemeClr>
                    </a:solidFill>
                  </a:tcPr>
                </a:tc>
                <a:extLst>
                  <a:ext uri="{0D108BD9-81ED-4DB2-BD59-A6C34878D82A}">
                    <a16:rowId xmlns:a16="http://schemas.microsoft.com/office/drawing/2014/main" val="10011"/>
                  </a:ext>
                </a:extLst>
              </a:tr>
            </a:tbl>
          </a:graphicData>
        </a:graphic>
      </p:graphicFrame>
      <p:pic>
        <p:nvPicPr>
          <p:cNvPr id="23" name="Picture 22">
            <a:extLst>
              <a:ext uri="{FF2B5EF4-FFF2-40B4-BE49-F238E27FC236}">
                <a16:creationId xmlns:a16="http://schemas.microsoft.com/office/drawing/2014/main" id="{C287A4BB-8B37-4EA4-97E6-22E582B91260}"/>
              </a:ext>
            </a:extLst>
          </p:cNvPr>
          <p:cNvPicPr>
            <a:picLocks noChangeAspect="1"/>
          </p:cNvPicPr>
          <p:nvPr/>
        </p:nvPicPr>
        <p:blipFill>
          <a:blip r:embed="rId5"/>
          <a:stretch>
            <a:fillRect/>
          </a:stretch>
        </p:blipFill>
        <p:spPr>
          <a:xfrm>
            <a:off x="9229738" y="1927331"/>
            <a:ext cx="1459055" cy="1300469"/>
          </a:xfrm>
          <a:prstGeom prst="rect">
            <a:avLst/>
          </a:prstGeom>
        </p:spPr>
      </p:pic>
      <p:sp>
        <p:nvSpPr>
          <p:cNvPr id="2" name="TextBox 1">
            <a:extLst>
              <a:ext uri="{FF2B5EF4-FFF2-40B4-BE49-F238E27FC236}">
                <a16:creationId xmlns:a16="http://schemas.microsoft.com/office/drawing/2014/main" id="{1884E75B-F30C-14D8-D3E6-5A9E8559C8B9}"/>
              </a:ext>
            </a:extLst>
          </p:cNvPr>
          <p:cNvSpPr txBox="1"/>
          <p:nvPr/>
        </p:nvSpPr>
        <p:spPr>
          <a:xfrm>
            <a:off x="2000092" y="15326303"/>
            <a:ext cx="1746952" cy="830997"/>
          </a:xfrm>
          <a:prstGeom prst="rect">
            <a:avLst/>
          </a:prstGeom>
          <a:noFill/>
        </p:spPr>
        <p:txBody>
          <a:bodyPr wrap="square" rtlCol="0">
            <a:spAutoFit/>
          </a:bodyPr>
          <a:lstStyle/>
          <a:p>
            <a:r>
              <a:rPr lang="en-GB" sz="1200" dirty="0">
                <a:latin typeface="Arial Nova" panose="020B0504020202020204" pitchFamily="34" charset="0"/>
              </a:rPr>
              <a:t>#FineArt</a:t>
            </a:r>
          </a:p>
          <a:p>
            <a:r>
              <a:rPr lang="en-GB" sz="1200" dirty="0">
                <a:latin typeface="Arial Nova" panose="020B0504020202020204" pitchFamily="34" charset="0"/>
              </a:rPr>
              <a:t>#TextileDesign</a:t>
            </a:r>
          </a:p>
          <a:p>
            <a:r>
              <a:rPr lang="en-GB" sz="1200" dirty="0">
                <a:latin typeface="Arial Nova" panose="020B0504020202020204" pitchFamily="34" charset="0"/>
              </a:rPr>
              <a:t>#3DDesign</a:t>
            </a:r>
          </a:p>
          <a:p>
            <a:r>
              <a:rPr lang="en-GB" sz="1200" dirty="0">
                <a:latin typeface="Arial Nova" panose="020B0504020202020204" pitchFamily="34" charset="0"/>
              </a:rPr>
              <a:t>#Hospitality&amp;Catering</a:t>
            </a:r>
          </a:p>
        </p:txBody>
      </p:sp>
    </p:spTree>
    <p:extLst>
      <p:ext uri="{BB962C8B-B14F-4D97-AF65-F5344CB8AC3E}">
        <p14:creationId xmlns:p14="http://schemas.microsoft.com/office/powerpoint/2010/main" val="310887991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3903C0A2-C801-4116-9732-DDC795FE048E}"/>
              </a:ext>
            </a:extLst>
          </p:cNvPr>
          <p:cNvSpPr/>
          <p:nvPr/>
        </p:nvSpPr>
        <p:spPr>
          <a:xfrm>
            <a:off x="408562" y="6220185"/>
            <a:ext cx="11374876" cy="902392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9943BB2C-229E-4D77-A9B2-D3AECDC9BC61}"/>
              </a:ext>
            </a:extLst>
          </p:cNvPr>
          <p:cNvSpPr/>
          <p:nvPr/>
        </p:nvSpPr>
        <p:spPr>
          <a:xfrm>
            <a:off x="408562" y="350201"/>
            <a:ext cx="11342451" cy="5671105"/>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436269" y="381206"/>
            <a:ext cx="9465947" cy="14777181"/>
          </a:xfrm>
        </p:spPr>
        <p:txBody>
          <a:bodyPr vert="horz" lIns="91440" tIns="45720" rIns="91440" bIns="45720" rtlCol="0" anchor="t">
            <a:normAutofit fontScale="85000" lnSpcReduction="20000"/>
          </a:bodyPr>
          <a:lstStyle/>
          <a:p>
            <a:pPr marL="0" indent="0" algn="ctr">
              <a:buNone/>
            </a:pPr>
            <a:endParaRPr lang="en-GB" sz="2600" dirty="0">
              <a:latin typeface="Impact" panose="020B0806030902050204" pitchFamily="34" charset="0"/>
            </a:endParaRPr>
          </a:p>
          <a:p>
            <a:pPr marL="0" indent="0" algn="ctr">
              <a:buNone/>
            </a:pPr>
            <a:r>
              <a:rPr lang="en-GB" sz="2800" dirty="0">
                <a:latin typeface="Impact"/>
              </a:rPr>
              <a:t>Year 9:  Adornment :  Intent</a:t>
            </a:r>
          </a:p>
          <a:p>
            <a:pPr marL="0" indent="0">
              <a:buNone/>
            </a:pPr>
            <a:r>
              <a:rPr lang="en-GB" sz="1900" b="1" u="sng" dirty="0">
                <a:latin typeface="Arial Nova" panose="020B0504020202020204" pitchFamily="34" charset="0"/>
              </a:rPr>
              <a:t>Specialist Subject:</a:t>
            </a:r>
            <a:r>
              <a:rPr lang="en-GB" sz="1900" b="1" dirty="0">
                <a:latin typeface="Arial Nova" panose="020B0504020202020204" pitchFamily="34" charset="0"/>
              </a:rPr>
              <a:t> 3D Design </a:t>
            </a:r>
          </a:p>
          <a:p>
            <a:pPr marL="0" indent="0">
              <a:buNone/>
            </a:pPr>
            <a:r>
              <a:rPr lang="en-GB" sz="1700" b="1" u="sng" dirty="0">
                <a:latin typeface="Arial Nova" panose="020B0504020202020204" pitchFamily="34" charset="0"/>
              </a:rPr>
              <a:t>Knowledge / Skills / Understanding Acquired:</a:t>
            </a:r>
          </a:p>
          <a:p>
            <a:pPr marL="0" indent="0">
              <a:buNone/>
            </a:pPr>
            <a:r>
              <a:rPr lang="en-GB" sz="1700" b="1" dirty="0">
                <a:latin typeface="Arial Nova" panose="020B0504020202020204" pitchFamily="34" charset="0"/>
              </a:rPr>
              <a:t>AO1 – </a:t>
            </a:r>
            <a:r>
              <a:rPr lang="en-GB" sz="1700" dirty="0">
                <a:latin typeface="Arial Nova" panose="020B0504020202020204" pitchFamily="34" charset="0"/>
              </a:rPr>
              <a:t>Develop ideas through investigations, demonstrating critical understanding of sources</a:t>
            </a:r>
          </a:p>
          <a:p>
            <a:pPr marL="0" indent="0">
              <a:buNone/>
            </a:pPr>
            <a:r>
              <a:rPr lang="en-GB" sz="1700" b="1" dirty="0">
                <a:latin typeface="Arial Nova"/>
              </a:rPr>
              <a:t>AO2 – </a:t>
            </a:r>
            <a:r>
              <a:rPr lang="en-GB" sz="1700" dirty="0">
                <a:latin typeface="Arial Nova"/>
              </a:rPr>
              <a:t>Refine work by exploring ideas, selecting and experimenting with appropriate media, materials, techniques and processes such as using the bandsaw, craft knife, scroll saw and finishing techniques. H&amp;S training as required.</a:t>
            </a:r>
            <a:endParaRPr lang="en-GB" sz="1700" dirty="0">
              <a:latin typeface="Arial Nova" panose="020B0504020202020204" pitchFamily="34" charset="0"/>
            </a:endParaRPr>
          </a:p>
          <a:p>
            <a:pPr marL="0" indent="0">
              <a:buNone/>
            </a:pPr>
            <a:r>
              <a:rPr lang="en-GB" sz="1700" b="1" dirty="0">
                <a:latin typeface="Arial Nova"/>
              </a:rPr>
              <a:t>AO3 – </a:t>
            </a:r>
            <a:r>
              <a:rPr lang="en-GB" sz="1700" dirty="0">
                <a:latin typeface="Arial Nova"/>
              </a:rPr>
              <a:t>Record ideas, observations and insights relevant to intentions as work progresses – develop accuracy of sketching for design via the study of others</a:t>
            </a:r>
            <a:endParaRPr lang="en-GB" sz="1700" b="1" dirty="0">
              <a:latin typeface="Arial Nova" panose="020B0504020202020204" pitchFamily="34" charset="0"/>
            </a:endParaRPr>
          </a:p>
          <a:p>
            <a:pPr marL="0" indent="0">
              <a:buNone/>
            </a:pPr>
            <a:r>
              <a:rPr lang="en-GB" sz="1700" b="1" dirty="0">
                <a:latin typeface="Arial Nova"/>
              </a:rPr>
              <a:t>AO4 – </a:t>
            </a:r>
            <a:r>
              <a:rPr lang="en-GB" sz="1700" dirty="0">
                <a:latin typeface="Arial Nova"/>
              </a:rPr>
              <a:t>Present a personal and meaningful response that realises intentions and demonstrates understanding of visual language – in the form of body adornment</a:t>
            </a:r>
            <a:endParaRPr lang="en-GB" sz="1700" b="1" dirty="0">
              <a:latin typeface="Arial Nova" panose="020B0504020202020204" pitchFamily="34" charset="0"/>
            </a:endParaRPr>
          </a:p>
          <a:p>
            <a:pPr marL="0" indent="0">
              <a:buNone/>
            </a:pPr>
            <a:r>
              <a:rPr lang="en-GB" sz="1700" b="1" u="sng" dirty="0">
                <a:latin typeface="Arial Nova" panose="020B0504020202020204" pitchFamily="34" charset="0"/>
              </a:rPr>
              <a:t>Links to Previous Study:</a:t>
            </a:r>
          </a:p>
          <a:p>
            <a:pPr marL="0" indent="0">
              <a:buNone/>
            </a:pPr>
            <a:r>
              <a:rPr lang="en-GB" sz="1700" dirty="0">
                <a:latin typeface="Arial Nova"/>
              </a:rPr>
              <a:t>During the previous Y9 project pupils will have developed skills using more specialist tools in order to develop a confident explorative approach – they will use this increased independence to explore a range of targeted workshops. ADT projects at Limehurst aim to develop confidence, working structures, practical skills, and interest. As we by now know pupils strengths and areas for development well, we are able to provide further stretch and challenge with a targeted approach, and offer support for a personal and independent project looking towards in-depth GCSE study. </a:t>
            </a:r>
            <a:endParaRPr lang="en-GB" sz="1700" dirty="0">
              <a:latin typeface="Arial Nova" panose="020B0604020202020204" pitchFamily="34" charset="0"/>
            </a:endParaRPr>
          </a:p>
          <a:p>
            <a:pPr marL="0" indent="0">
              <a:buNone/>
            </a:pPr>
            <a:r>
              <a:rPr lang="en-GB" sz="1700" b="1" u="sng" dirty="0">
                <a:latin typeface="Arial Nova" panose="020B0504020202020204" pitchFamily="34" charset="0"/>
              </a:rPr>
              <a:t>Links to Future Study and the Wider World: </a:t>
            </a:r>
          </a:p>
          <a:p>
            <a:pPr marL="0" indent="0">
              <a:buNone/>
            </a:pPr>
            <a:r>
              <a:rPr lang="en-GB" sz="1700" dirty="0">
                <a:latin typeface="Arial Nova"/>
              </a:rPr>
              <a:t>After developing a range of advanced practical skills during Y9, pupils make a choice of specialist area to join for their final KS3 project. They develop key-skills required for GCSE, with a focus on building confident working practices across AO1-3. Key employability / transferable skills include:  Critical thinking skills, Cognitive flexibility, and Aspiration. We also study a range of ADT professionals during this project and link them to our own practice using in-depth analytical skills.  </a:t>
            </a:r>
            <a:endParaRPr lang="en-GB" sz="1700" dirty="0">
              <a:latin typeface="Arial Nova" panose="020B0504020202020204" pitchFamily="34" charset="0"/>
            </a:endParaRPr>
          </a:p>
          <a:p>
            <a:pPr marL="0" indent="0" algn="ctr">
              <a:buNone/>
            </a:pPr>
            <a:endParaRPr lang="en-GB" sz="2800" dirty="0">
              <a:latin typeface="Impact" panose="020B0806030902050204" pitchFamily="34" charset="0"/>
            </a:endParaRPr>
          </a:p>
          <a:p>
            <a:pPr marL="0" indent="0" algn="ctr">
              <a:buNone/>
            </a:pPr>
            <a:r>
              <a:rPr lang="en-GB" sz="2800" dirty="0" err="1">
                <a:latin typeface="Impact"/>
              </a:rPr>
              <a:t>Yr</a:t>
            </a:r>
            <a:r>
              <a:rPr lang="en-GB" sz="2800" dirty="0">
                <a:latin typeface="Impact"/>
              </a:rPr>
              <a:t> 9 Adornment : Implementation </a:t>
            </a:r>
            <a:endParaRPr lang="en-GB" sz="2800" dirty="0">
              <a:latin typeface="Impact" panose="020B0806030902050204" pitchFamily="34" charset="0"/>
            </a:endParaRPr>
          </a:p>
          <a:p>
            <a:pPr marL="0" indent="0">
              <a:buNone/>
            </a:pPr>
            <a:r>
              <a:rPr lang="en-GB" sz="1700" b="1" u="sng" dirty="0">
                <a:latin typeface="Arial Nova" panose="020B0504020202020204" pitchFamily="34" charset="0"/>
              </a:rPr>
              <a:t>Number of Lessons :</a:t>
            </a:r>
            <a:r>
              <a:rPr lang="en-GB" sz="1700" b="1" dirty="0">
                <a:latin typeface="Arial Nova" panose="020B0504020202020204" pitchFamily="34" charset="0"/>
              </a:rPr>
              <a:t>      </a:t>
            </a:r>
            <a:r>
              <a:rPr lang="en-GB" sz="1700" b="1" i="1" dirty="0">
                <a:latin typeface="Arial Nova" panose="020B0504020202020204" pitchFamily="34" charset="0"/>
              </a:rPr>
              <a:t> </a:t>
            </a:r>
            <a:r>
              <a:rPr lang="en-GB" sz="1800" b="1" dirty="0">
                <a:latin typeface="Arial Nova" panose="020B0504020202020204" pitchFamily="34" charset="0"/>
              </a:rPr>
              <a:t>A Band </a:t>
            </a:r>
            <a:r>
              <a:rPr lang="en-GB" sz="1800" dirty="0">
                <a:latin typeface="Arial Nova" panose="020B0504020202020204" pitchFamily="34" charset="0"/>
              </a:rPr>
              <a:t>- 24 lessons / 8 weeks   </a:t>
            </a:r>
            <a:r>
              <a:rPr lang="en-GB" sz="1800" b="1" dirty="0">
                <a:latin typeface="Arial Nova" panose="020B0504020202020204" pitchFamily="34" charset="0"/>
              </a:rPr>
              <a:t>B Band </a:t>
            </a:r>
            <a:r>
              <a:rPr lang="en-GB" sz="1800" dirty="0">
                <a:latin typeface="Arial Nova" panose="020B0504020202020204" pitchFamily="34" charset="0"/>
              </a:rPr>
              <a:t>- 27 lessons / 9 weeks </a:t>
            </a:r>
            <a:endParaRPr lang="en-GB" sz="1700" b="1" dirty="0">
              <a:latin typeface="Arial Nova" panose="020B0504020202020204" pitchFamily="34" charset="0"/>
            </a:endParaRPr>
          </a:p>
          <a:p>
            <a:pPr marL="0" indent="0">
              <a:buNone/>
            </a:pPr>
            <a:r>
              <a:rPr lang="en-GB" sz="1700" b="1" u="sng" dirty="0">
                <a:latin typeface="Arial Nova" panose="020B0504020202020204" pitchFamily="34" charset="0"/>
              </a:rPr>
              <a:t>Sequence of Lessons </a:t>
            </a: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endParaRPr lang="en-GB" sz="1700" b="1" u="sng" dirty="0">
              <a:latin typeface="Arial Nova" panose="020B0504020202020204" pitchFamily="34" charset="0"/>
            </a:endParaRPr>
          </a:p>
          <a:p>
            <a:pPr marL="0" indent="0">
              <a:buNone/>
            </a:pPr>
            <a:r>
              <a:rPr lang="en-GB" sz="1700" b="1" u="sng" dirty="0">
                <a:latin typeface="Arial Nova" panose="020B0504020202020204" pitchFamily="34" charset="0"/>
              </a:rPr>
              <a:t>Main Resources:</a:t>
            </a:r>
          </a:p>
          <a:p>
            <a:pPr marL="0" indent="0">
              <a:buNone/>
            </a:pPr>
            <a:r>
              <a:rPr lang="en-GB" sz="1700" dirty="0">
                <a:latin typeface="Arial Nova"/>
              </a:rPr>
              <a:t>PowerPoint  (Teacher and Peer – Various levels) / Analysis Frame / Artist laminates / Tools, Machine, Equipment and Materials / PPE / ICT Room / Evaluation support </a:t>
            </a:r>
            <a:endParaRPr lang="en-GB" sz="1700" dirty="0">
              <a:latin typeface="Arial Nova" panose="020B0504020202020204" pitchFamily="34" charset="0"/>
            </a:endParaRPr>
          </a:p>
          <a:p>
            <a:pPr marL="0" indent="0">
              <a:buNone/>
            </a:pPr>
            <a:r>
              <a:rPr lang="en-GB" sz="1700" b="1" u="sng" dirty="0">
                <a:latin typeface="Arial Nova" panose="020B0504020202020204" pitchFamily="34" charset="0"/>
              </a:rPr>
              <a:t>Methods of Assessment:</a:t>
            </a:r>
          </a:p>
          <a:p>
            <a:pPr marL="0" indent="0">
              <a:buNone/>
            </a:pPr>
            <a:r>
              <a:rPr lang="en-GB" sz="1700" dirty="0">
                <a:latin typeface="Arial Nova"/>
              </a:rPr>
              <a:t>Grey front sheet with grading, feedback, targets, built in DIRT, and re-grades – This is a mixture of Teacher / Self / Peer assessment with plenty of 1:1 opportunities mirroring KS4 / 5 ‘Critique’ style tutor appointments </a:t>
            </a:r>
            <a:endParaRPr lang="en-GB" sz="1700" dirty="0">
              <a:latin typeface="Arial Nova" panose="020B0504020202020204" pitchFamily="34" charset="0"/>
            </a:endParaRPr>
          </a:p>
          <a:p>
            <a:pPr marL="0" indent="0">
              <a:buNone/>
            </a:pPr>
            <a:r>
              <a:rPr lang="en-GB" sz="1700" b="1" u="sng" dirty="0">
                <a:latin typeface="Arial Nova" panose="020B0504020202020204" pitchFamily="34" charset="0"/>
              </a:rPr>
              <a:t>Use of assessment Results:</a:t>
            </a:r>
          </a:p>
          <a:p>
            <a:pPr marL="0" indent="0">
              <a:buNone/>
            </a:pPr>
            <a:r>
              <a:rPr lang="en-GB" sz="1700" dirty="0">
                <a:latin typeface="Arial Nova" panose="020B0504020202020204" pitchFamily="34" charset="0"/>
              </a:rPr>
              <a:t>Updated on Go4Schools / Recorded on above sheet for pupil use / Added on class RAG tracker to pin-point areas of most impact / Pin-Pointing key areas of development and strength for GCSE study / </a:t>
            </a:r>
            <a:r>
              <a:rPr lang="en-GB" sz="1800" dirty="0">
                <a:latin typeface="Arial Nova" panose="020B0504020202020204" pitchFamily="34" charset="0"/>
              </a:rPr>
              <a:t>Added to folder which rotates as communication to all ADT areas</a:t>
            </a:r>
            <a:endParaRPr lang="en-GB" sz="1700" dirty="0">
              <a:latin typeface="Arial Nova" panose="020B0504020202020204" pitchFamily="34" charset="0"/>
            </a:endParaRPr>
          </a:p>
        </p:txBody>
      </p:sp>
      <p:sp>
        <p:nvSpPr>
          <p:cNvPr id="6" name="TextBox 5">
            <a:extLst>
              <a:ext uri="{FF2B5EF4-FFF2-40B4-BE49-F238E27FC236}">
                <a16:creationId xmlns:a16="http://schemas.microsoft.com/office/drawing/2014/main" id="{100D8A88-E9F7-433E-890B-C37DCFEE1EC1}"/>
              </a:ext>
            </a:extLst>
          </p:cNvPr>
          <p:cNvSpPr txBox="1"/>
          <p:nvPr/>
        </p:nvSpPr>
        <p:spPr>
          <a:xfrm>
            <a:off x="-299148" y="15367405"/>
            <a:ext cx="2448964" cy="748795"/>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Navigating ADT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3"/>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4"/>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5"/>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6"/>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7"/>
          <a:srcRect t="16701" b="12155"/>
          <a:stretch/>
        </p:blipFill>
        <p:spPr>
          <a:xfrm rot="5400000">
            <a:off x="7304876" y="2664952"/>
            <a:ext cx="7519735" cy="2254512"/>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8">
            <a:clrChange>
              <a:clrFrom>
                <a:srgbClr val="FFFFFF"/>
              </a:clrFrom>
              <a:clrTo>
                <a:srgbClr val="FFFFFF">
                  <a:alpha val="0"/>
                </a:srgbClr>
              </a:clrTo>
            </a:clrChange>
          </a:blip>
          <a:srcRect b="9167"/>
          <a:stretch/>
        </p:blipFill>
        <p:spPr>
          <a:xfrm>
            <a:off x="11064743" y="709177"/>
            <a:ext cx="707095" cy="621065"/>
          </a:xfrm>
          <a:prstGeom prst="rect">
            <a:avLst/>
          </a:prstGeom>
        </p:spPr>
      </p:pic>
      <p:pic>
        <p:nvPicPr>
          <p:cNvPr id="22" name="Picture 21">
            <a:extLst>
              <a:ext uri="{FF2B5EF4-FFF2-40B4-BE49-F238E27FC236}">
                <a16:creationId xmlns:a16="http://schemas.microsoft.com/office/drawing/2014/main" id="{CB729412-91D3-4745-8116-A56E12BD3D42}"/>
              </a:ext>
            </a:extLst>
          </p:cNvPr>
          <p:cNvPicPr>
            <a:picLocks noChangeAspect="1"/>
          </p:cNvPicPr>
          <p:nvPr/>
        </p:nvPicPr>
        <p:blipFill rotWithShape="1">
          <a:blip r:embed="rId7"/>
          <a:srcRect t="16701" b="12155"/>
          <a:stretch/>
        </p:blipFill>
        <p:spPr>
          <a:xfrm rot="16200000" flipV="1">
            <a:off x="7188828" y="10279850"/>
            <a:ext cx="7751833" cy="2254511"/>
          </a:xfrm>
          <a:prstGeom prst="rect">
            <a:avLst/>
          </a:prstGeom>
        </p:spPr>
      </p:pic>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1061112" y="13798387"/>
            <a:ext cx="831764" cy="730566"/>
          </a:xfrm>
          <a:prstGeom prst="rect">
            <a:avLst/>
          </a:prstGeom>
        </p:spPr>
      </p:pic>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10881420" y="6670272"/>
            <a:ext cx="831764" cy="730566"/>
          </a:xfrm>
          <a:prstGeom prst="rect">
            <a:avLst/>
          </a:prstGeom>
        </p:spPr>
      </p:pic>
      <p:graphicFrame>
        <p:nvGraphicFramePr>
          <p:cNvPr id="24" name="Table 23">
            <a:extLst>
              <a:ext uri="{FF2B5EF4-FFF2-40B4-BE49-F238E27FC236}">
                <a16:creationId xmlns:a16="http://schemas.microsoft.com/office/drawing/2014/main" id="{C76D702E-527D-437E-83A8-41CFAB02C358}"/>
              </a:ext>
            </a:extLst>
          </p:cNvPr>
          <p:cNvGraphicFramePr>
            <a:graphicFrameLocks noGrp="1"/>
          </p:cNvGraphicFramePr>
          <p:nvPr/>
        </p:nvGraphicFramePr>
        <p:xfrm>
          <a:off x="507082" y="7552076"/>
          <a:ext cx="11276356" cy="5029779"/>
        </p:xfrm>
        <a:graphic>
          <a:graphicData uri="http://schemas.openxmlformats.org/drawingml/2006/table">
            <a:tbl>
              <a:tblPr firstRow="1" bandRow="1">
                <a:tableStyleId>{5940675A-B579-460E-94D1-54222C63F5DA}</a:tableStyleId>
              </a:tblPr>
              <a:tblGrid>
                <a:gridCol w="2819089">
                  <a:extLst>
                    <a:ext uri="{9D8B030D-6E8A-4147-A177-3AD203B41FA5}">
                      <a16:colId xmlns:a16="http://schemas.microsoft.com/office/drawing/2014/main" val="860903560"/>
                    </a:ext>
                  </a:extLst>
                </a:gridCol>
                <a:gridCol w="2819089">
                  <a:extLst>
                    <a:ext uri="{9D8B030D-6E8A-4147-A177-3AD203B41FA5}">
                      <a16:colId xmlns:a16="http://schemas.microsoft.com/office/drawing/2014/main" val="966298568"/>
                    </a:ext>
                  </a:extLst>
                </a:gridCol>
                <a:gridCol w="2819089">
                  <a:extLst>
                    <a:ext uri="{9D8B030D-6E8A-4147-A177-3AD203B41FA5}">
                      <a16:colId xmlns:a16="http://schemas.microsoft.com/office/drawing/2014/main" val="3462729128"/>
                    </a:ext>
                  </a:extLst>
                </a:gridCol>
                <a:gridCol w="2819089">
                  <a:extLst>
                    <a:ext uri="{9D8B030D-6E8A-4147-A177-3AD203B41FA5}">
                      <a16:colId xmlns:a16="http://schemas.microsoft.com/office/drawing/2014/main" val="3955469802"/>
                    </a:ext>
                  </a:extLst>
                </a:gridCol>
              </a:tblGrid>
              <a:tr h="514892">
                <a:tc>
                  <a:txBody>
                    <a:bodyPr/>
                    <a:lstStyle/>
                    <a:p>
                      <a:r>
                        <a:rPr lang="en-GB" sz="1600" b="1" dirty="0"/>
                        <a:t>AO1 – Develop </a:t>
                      </a:r>
                    </a:p>
                  </a:txBody>
                  <a:tcPr>
                    <a:solidFill>
                      <a:schemeClr val="bg1">
                        <a:lumMod val="65000"/>
                      </a:schemeClr>
                    </a:solidFill>
                  </a:tcPr>
                </a:tc>
                <a:tc>
                  <a:txBody>
                    <a:bodyPr/>
                    <a:lstStyle/>
                    <a:p>
                      <a:r>
                        <a:rPr lang="en-GB" sz="1600" b="1" dirty="0"/>
                        <a:t>AO2 – Refine</a:t>
                      </a:r>
                    </a:p>
                  </a:txBody>
                  <a:tcPr>
                    <a:solidFill>
                      <a:schemeClr val="bg1">
                        <a:lumMod val="65000"/>
                      </a:schemeClr>
                    </a:solidFill>
                  </a:tcPr>
                </a:tc>
                <a:tc>
                  <a:txBody>
                    <a:bodyPr/>
                    <a:lstStyle/>
                    <a:p>
                      <a:r>
                        <a:rPr lang="en-GB" sz="1600" b="1" dirty="0"/>
                        <a:t>AO3 – Record </a:t>
                      </a:r>
                    </a:p>
                  </a:txBody>
                  <a:tcPr>
                    <a:solidFill>
                      <a:schemeClr val="bg1">
                        <a:lumMod val="65000"/>
                      </a:schemeClr>
                    </a:solidFill>
                  </a:tcPr>
                </a:tc>
                <a:tc>
                  <a:txBody>
                    <a:bodyPr/>
                    <a:lstStyle/>
                    <a:p>
                      <a:r>
                        <a:rPr lang="en-GB" sz="1600" b="1" dirty="0"/>
                        <a:t>AO4 – Present </a:t>
                      </a:r>
                    </a:p>
                  </a:txBody>
                  <a:tcPr>
                    <a:solidFill>
                      <a:schemeClr val="bg1">
                        <a:lumMod val="65000"/>
                      </a:schemeClr>
                    </a:solidFill>
                  </a:tcPr>
                </a:tc>
                <a:extLst>
                  <a:ext uri="{0D108BD9-81ED-4DB2-BD59-A6C34878D82A}">
                    <a16:rowId xmlns:a16="http://schemas.microsoft.com/office/drawing/2014/main" val="2939849063"/>
                  </a:ext>
                </a:extLst>
              </a:tr>
              <a:tr h="412966">
                <a:tc>
                  <a:txBody>
                    <a:bodyPr/>
                    <a:lstStyle/>
                    <a:p>
                      <a:pPr marL="0" marR="0" indent="0" algn="l" rtl="0" eaLnBrk="1" fontAlgn="auto" latinLnBrk="0" hangingPunct="1">
                        <a:lnSpc>
                          <a:spcPct val="100000"/>
                        </a:lnSpc>
                        <a:spcBef>
                          <a:spcPts val="0"/>
                        </a:spcBef>
                        <a:spcAft>
                          <a:spcPts val="0"/>
                        </a:spcAft>
                        <a:buClrTx/>
                        <a:buSzTx/>
                        <a:buFontTx/>
                        <a:buNone/>
                      </a:pPr>
                      <a:r>
                        <a:rPr lang="en-GB" sz="1600" b="0" dirty="0"/>
                        <a:t>Mind-Map  &amp;  Mood-Board </a:t>
                      </a:r>
                      <a:endParaRPr lang="en-GB" sz="1600" b="0" dirty="0">
                        <a:highlight>
                          <a:srgbClr val="FF00FF"/>
                        </a:highlight>
                      </a:endParaRPr>
                    </a:p>
                  </a:txBody>
                  <a:tcPr>
                    <a:noFill/>
                  </a:tcPr>
                </a:tc>
                <a:tc rowSpan="5">
                  <a:txBody>
                    <a:bodyPr/>
                    <a:lstStyle/>
                    <a:p>
                      <a:endParaRPr lang="en-GB" sz="1600" b="0" dirty="0"/>
                    </a:p>
                  </a:txBody>
                  <a:tcPr>
                    <a:solidFill>
                      <a:schemeClr val="bg1"/>
                    </a:solidFill>
                  </a:tcPr>
                </a:tc>
                <a:tc rowSpan="2">
                  <a:txBody>
                    <a:bodyPr/>
                    <a:lstStyle/>
                    <a:p>
                      <a:endParaRPr lang="en-GB" sz="1600" b="0" dirty="0"/>
                    </a:p>
                  </a:txBody>
                  <a:tcPr>
                    <a:solidFill>
                      <a:schemeClr val="bg1"/>
                    </a:solidFill>
                  </a:tcPr>
                </a:tc>
                <a:tc rowSpan="9">
                  <a:txBody>
                    <a:bodyPr/>
                    <a:lstStyle/>
                    <a:p>
                      <a:endParaRPr lang="en-GB" sz="1600" b="0" dirty="0"/>
                    </a:p>
                  </a:txBody>
                  <a:tcPr>
                    <a:solidFill>
                      <a:schemeClr val="bg1"/>
                    </a:solidFill>
                  </a:tcPr>
                </a:tc>
                <a:extLst>
                  <a:ext uri="{0D108BD9-81ED-4DB2-BD59-A6C34878D82A}">
                    <a16:rowId xmlns:a16="http://schemas.microsoft.com/office/drawing/2014/main" val="68643681"/>
                  </a:ext>
                </a:extLst>
              </a:tr>
              <a:tr h="346569">
                <a:tc rowSpan="2">
                  <a:txBody>
                    <a:bodyPr/>
                    <a:lstStyle/>
                    <a:p>
                      <a:endParaRPr lang="en-GB" b="0" dirty="0"/>
                    </a:p>
                  </a:txBody>
                  <a:tcPr>
                    <a:noFill/>
                  </a:tcPr>
                </a:tc>
                <a:tc vMerge="1">
                  <a:txBody>
                    <a:bodyPr/>
                    <a:lstStyle/>
                    <a:p>
                      <a:endParaRPr lang="en-GB"/>
                    </a:p>
                  </a:txBody>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0002"/>
                  </a:ext>
                </a:extLst>
              </a:tr>
              <a:tr h="379767">
                <a:tc vMerge="1">
                  <a:txBody>
                    <a:bodyPr/>
                    <a:lstStyle/>
                    <a:p>
                      <a:endParaRPr lang="en-GB" sz="1600" b="1" dirty="0"/>
                    </a:p>
                  </a:txBody>
                  <a:tcPr>
                    <a:solidFill>
                      <a:schemeClr val="bg1"/>
                    </a:solidFill>
                  </a:tcPr>
                </a:tc>
                <a:tc vMerge="1">
                  <a:txBody>
                    <a:bodyPr/>
                    <a:lstStyle/>
                    <a:p>
                      <a:endParaRPr lang="en-GB" sz="1600" dirty="0"/>
                    </a:p>
                  </a:txBody>
                  <a:tcPr>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GB" sz="1600" b="0" dirty="0"/>
                        <a:t>Drawing  / Analysis</a:t>
                      </a:r>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701246790"/>
                  </a:ext>
                </a:extLst>
              </a:tr>
              <a:tr h="379767">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600" b="0" dirty="0"/>
                        <a:t>Artist / Designer Research</a:t>
                      </a:r>
                    </a:p>
                  </a:txBody>
                  <a:tcPr>
                    <a:noFill/>
                  </a:tcPr>
                </a:tc>
                <a:tc vMerge="1">
                  <a:txBody>
                    <a:bodyPr/>
                    <a:lstStyle/>
                    <a:p>
                      <a:endParaRPr lang="en-GB" sz="1600" dirty="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b="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918417443"/>
                  </a:ext>
                </a:extLst>
              </a:tr>
              <a:tr h="379767">
                <a:tc rowSpan="7">
                  <a:txBody>
                    <a:bodyPr/>
                    <a:lstStyle/>
                    <a:p>
                      <a:endParaRPr lang="en-GB" sz="1600" b="0" dirty="0"/>
                    </a:p>
                  </a:txBody>
                  <a:tcPr>
                    <a:solidFill>
                      <a:schemeClr val="bg1"/>
                    </a:solidFill>
                  </a:tcPr>
                </a:tc>
                <a:tc vMerge="1">
                  <a:txBody>
                    <a:bodyPr/>
                    <a:lstStyle/>
                    <a:p>
                      <a:endParaRPr lang="en-GB" sz="1600" dirty="0"/>
                    </a:p>
                  </a:txBody>
                  <a:tcPr>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GB" sz="1600" b="0" dirty="0"/>
                        <a:t>Artist / Designer Study </a:t>
                      </a:r>
                      <a:endParaRPr lang="en-GB" sz="1600" b="0" dirty="0">
                        <a:highlight>
                          <a:srgbClr val="FF00FF"/>
                        </a:highlight>
                      </a:endParaRPr>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907884241"/>
                  </a:ext>
                </a:extLst>
              </a:tr>
              <a:tr h="379767">
                <a:tc vMerge="1">
                  <a:txBody>
                    <a:bodyPr/>
                    <a:lstStyle/>
                    <a:p>
                      <a:endParaRPr lang="en-GB" sz="1600" dirty="0"/>
                    </a:p>
                  </a:txBody>
                  <a:tcPr>
                    <a:solidFill>
                      <a:schemeClr val="bg1"/>
                    </a:solidFill>
                  </a:tcPr>
                </a:tc>
                <a:tc>
                  <a:txBody>
                    <a:bodyPr/>
                    <a:lstStyle/>
                    <a:p>
                      <a:pPr marL="0" marR="0" indent="0" algn="l" rtl="0" eaLnBrk="1" fontAlgn="auto" latinLnBrk="0" hangingPunct="1">
                        <a:lnSpc>
                          <a:spcPct val="100000"/>
                        </a:lnSpc>
                        <a:spcBef>
                          <a:spcPts val="0"/>
                        </a:spcBef>
                        <a:spcAft>
                          <a:spcPts val="0"/>
                        </a:spcAft>
                        <a:buClrTx/>
                        <a:buSzTx/>
                        <a:buFontTx/>
                        <a:buNone/>
                      </a:pPr>
                      <a:r>
                        <a:rPr lang="en-GB" sz="1600" b="0" dirty="0">
                          <a:solidFill>
                            <a:schemeClr val="tx1"/>
                          </a:solidFill>
                        </a:rPr>
                        <a:t>Skill Building – Introduce Band Saw &amp; H&amp;S</a:t>
                      </a:r>
                    </a:p>
                  </a:txBody>
                  <a:tcPr>
                    <a:solidFill>
                      <a:schemeClr val="bg1">
                        <a:lumMod val="85000"/>
                      </a:schemeClr>
                    </a:solidFill>
                  </a:tcPr>
                </a:tc>
                <a:tc>
                  <a:txBody>
                    <a:bodyPr/>
                    <a:lstStyle/>
                    <a:p>
                      <a:endParaRPr lang="en-GB" sz="1600" b="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1390075441"/>
                  </a:ext>
                </a:extLst>
              </a:tr>
              <a:tr h="379767">
                <a:tc vMerge="1">
                  <a:txBody>
                    <a:bodyPr/>
                    <a:lstStyle/>
                    <a:p>
                      <a:endParaRPr lang="en-GB" sz="1600" dirty="0"/>
                    </a:p>
                  </a:txBody>
                  <a:tcPr>
                    <a:solidFill>
                      <a:schemeClr val="bg1"/>
                    </a:solidFill>
                  </a:tcPr>
                </a:tc>
                <a:tc>
                  <a:txBody>
                    <a:bodyPr/>
                    <a:lstStyle/>
                    <a:p>
                      <a:pPr marL="0" marR="0" indent="0" algn="l" defTabSz="1219170" rtl="0" eaLnBrk="1" fontAlgn="auto" latinLnBrk="0" hangingPunct="1">
                        <a:lnSpc>
                          <a:spcPct val="100000"/>
                        </a:lnSpc>
                        <a:spcBef>
                          <a:spcPts val="0"/>
                        </a:spcBef>
                        <a:spcAft>
                          <a:spcPts val="0"/>
                        </a:spcAft>
                        <a:buClrTx/>
                        <a:buSzTx/>
                        <a:buFontTx/>
                        <a:buNone/>
                        <a:tabLst/>
                        <a:defRPr/>
                      </a:pPr>
                      <a:endParaRPr lang="en-GB" sz="1600" b="0" dirty="0"/>
                    </a:p>
                  </a:txBody>
                  <a:tcPr>
                    <a:solidFill>
                      <a:schemeClr val="bg1"/>
                    </a:solidFill>
                  </a:tcPr>
                </a:tc>
                <a:tc>
                  <a:txBody>
                    <a:bodyPr/>
                    <a:lstStyle/>
                    <a:p>
                      <a:pPr marL="0" marR="0" indent="0" algn="l" defTabSz="1219170" rtl="0" eaLnBrk="1" fontAlgn="auto" latinLnBrk="0" hangingPunct="1">
                        <a:lnSpc>
                          <a:spcPct val="100000"/>
                        </a:lnSpc>
                        <a:spcBef>
                          <a:spcPts val="0"/>
                        </a:spcBef>
                        <a:spcAft>
                          <a:spcPts val="0"/>
                        </a:spcAft>
                        <a:buClrTx/>
                        <a:buSzTx/>
                        <a:buFontTx/>
                        <a:buNone/>
                        <a:tabLst/>
                        <a:defRPr/>
                      </a:pPr>
                      <a:r>
                        <a:rPr lang="en-GB" sz="1600" b="0" dirty="0"/>
                        <a:t>Design Ideas</a:t>
                      </a:r>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2811369258"/>
                  </a:ext>
                </a:extLst>
              </a:tr>
              <a:tr h="379767">
                <a:tc vMerge="1">
                  <a:txBody>
                    <a:bodyPr/>
                    <a:lstStyle/>
                    <a:p>
                      <a:endParaRPr lang="en-GB"/>
                    </a:p>
                  </a:txBody>
                  <a:tcPr/>
                </a:tc>
                <a:tc>
                  <a:txBody>
                    <a:bodyPr/>
                    <a:lstStyle/>
                    <a:p>
                      <a:pPr marL="0" marR="0" indent="0" algn="l" rtl="0" eaLnBrk="1" fontAlgn="auto" latinLnBrk="0" hangingPunct="1">
                        <a:lnSpc>
                          <a:spcPct val="100000"/>
                        </a:lnSpc>
                        <a:spcBef>
                          <a:spcPts val="0"/>
                        </a:spcBef>
                        <a:spcAft>
                          <a:spcPts val="0"/>
                        </a:spcAft>
                        <a:buClrTx/>
                        <a:buSzTx/>
                        <a:buFontTx/>
                        <a:buNone/>
                      </a:pPr>
                      <a:r>
                        <a:rPr lang="en-GB" sz="1600" b="0" dirty="0">
                          <a:solidFill>
                            <a:schemeClr val="tx1"/>
                          </a:solidFill>
                        </a:rPr>
                        <a:t>Prototyping</a:t>
                      </a:r>
                      <a:r>
                        <a:rPr lang="en-GB" sz="1600" b="0" baseline="0" dirty="0">
                          <a:solidFill>
                            <a:schemeClr val="tx1"/>
                          </a:solidFill>
                        </a:rPr>
                        <a:t> / Modelling </a:t>
                      </a:r>
                      <a:endParaRPr lang="en-GB" sz="1600" b="0" dirty="0"/>
                    </a:p>
                  </a:txBody>
                  <a:tcPr>
                    <a:noFill/>
                  </a:tcPr>
                </a:tc>
                <a:tc rowSpan="4">
                  <a:txBody>
                    <a:bodyPr/>
                    <a:lstStyle/>
                    <a:p>
                      <a:endParaRPr lang="en-GB" sz="1600" b="0" dirty="0"/>
                    </a:p>
                  </a:txBody>
                  <a:tcPr>
                    <a:solidFill>
                      <a:schemeClr val="bg1"/>
                    </a:solidFill>
                  </a:tcPr>
                </a:tc>
                <a:tc vMerge="1">
                  <a:txBody>
                    <a:bodyPr/>
                    <a:lstStyle/>
                    <a:p>
                      <a:endParaRPr lang="en-GB"/>
                    </a:p>
                  </a:txBody>
                  <a:tcPr/>
                </a:tc>
                <a:extLst>
                  <a:ext uri="{0D108BD9-81ED-4DB2-BD59-A6C34878D82A}">
                    <a16:rowId xmlns:a16="http://schemas.microsoft.com/office/drawing/2014/main" val="10008"/>
                  </a:ext>
                </a:extLst>
              </a:tr>
              <a:tr h="379767">
                <a:tc vMerge="1">
                  <a:txBody>
                    <a:bodyPr/>
                    <a:lstStyle/>
                    <a:p>
                      <a:endParaRPr lang="en-GB"/>
                    </a:p>
                  </a:txBody>
                  <a:tcPr/>
                </a:tc>
                <a:tc>
                  <a:txBody>
                    <a:bodyPr/>
                    <a:lstStyle/>
                    <a:p>
                      <a:pPr marL="0" marR="0" indent="0" algn="l" rtl="0" eaLnBrk="1" fontAlgn="auto" latinLnBrk="0" hangingPunct="1">
                        <a:lnSpc>
                          <a:spcPct val="100000"/>
                        </a:lnSpc>
                        <a:spcBef>
                          <a:spcPts val="0"/>
                        </a:spcBef>
                        <a:spcAft>
                          <a:spcPts val="0"/>
                        </a:spcAft>
                        <a:buClrTx/>
                        <a:buSzTx/>
                        <a:buFontTx/>
                        <a:buNone/>
                      </a:pPr>
                      <a:r>
                        <a:rPr lang="en-GB" sz="1600" b="0" dirty="0"/>
                        <a:t>Final Piece Plan </a:t>
                      </a:r>
                      <a:endParaRPr lang="en-GB" sz="1600" b="0" dirty="0">
                        <a:highlight>
                          <a:srgbClr val="FF00FF"/>
                        </a:highlight>
                      </a:endParaRPr>
                    </a:p>
                  </a:txBody>
                  <a:tcPr>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0009"/>
                  </a:ext>
                </a:extLst>
              </a:tr>
              <a:tr h="379767">
                <a:tc vMerge="1">
                  <a:txBody>
                    <a:bodyPr/>
                    <a:lstStyle/>
                    <a:p>
                      <a:endParaRPr lang="en-GB"/>
                    </a:p>
                  </a:txBody>
                  <a:tcPr/>
                </a:tc>
                <a:tc rowSpan="2">
                  <a:txBody>
                    <a:bodyPr/>
                    <a:lstStyle/>
                    <a:p>
                      <a:pPr marL="0" marR="0" indent="0" algn="l" defTabSz="1219170" rtl="0" eaLnBrk="1" fontAlgn="auto" latinLnBrk="0" hangingPunct="1">
                        <a:lnSpc>
                          <a:spcPct val="100000"/>
                        </a:lnSpc>
                        <a:spcBef>
                          <a:spcPts val="0"/>
                        </a:spcBef>
                        <a:spcAft>
                          <a:spcPts val="0"/>
                        </a:spcAft>
                        <a:buClrTx/>
                        <a:buSzTx/>
                        <a:buFontTx/>
                        <a:buNone/>
                        <a:tabLst/>
                        <a:defRPr/>
                      </a:pPr>
                      <a:endParaRPr lang="en-GB" sz="1600" b="0" dirty="0">
                        <a:solidFill>
                          <a:schemeClr val="tx1"/>
                        </a:solidFill>
                      </a:endParaRPr>
                    </a:p>
                  </a:txBody>
                  <a:tcPr>
                    <a:solidFill>
                      <a:schemeClr val="bg1"/>
                    </a:solidFill>
                  </a:tcPr>
                </a:tc>
                <a:tc vMerge="1">
                  <a:txBody>
                    <a:bodyPr/>
                    <a:lstStyle/>
                    <a:p>
                      <a:endParaRPr lang="en-GB"/>
                    </a:p>
                  </a:txBody>
                  <a:tcPr/>
                </a:tc>
                <a:tc>
                  <a:txBody>
                    <a:bodyPr/>
                    <a:lstStyle/>
                    <a:p>
                      <a:pPr marL="0" marR="0" indent="0" algn="l" rtl="0" eaLnBrk="1" fontAlgn="auto" latinLnBrk="0" hangingPunct="1">
                        <a:lnSpc>
                          <a:spcPct val="100000"/>
                        </a:lnSpc>
                        <a:spcBef>
                          <a:spcPts val="0"/>
                        </a:spcBef>
                        <a:spcAft>
                          <a:spcPts val="0"/>
                        </a:spcAft>
                        <a:buClrTx/>
                        <a:buSzTx/>
                        <a:buFontTx/>
                        <a:buNone/>
                      </a:pPr>
                      <a:r>
                        <a:rPr lang="en-GB" sz="1600" b="0" dirty="0"/>
                        <a:t>Final Piece </a:t>
                      </a:r>
                      <a:endParaRPr lang="en-GB" sz="1600" b="0" dirty="0">
                        <a:highlight>
                          <a:srgbClr val="FF00FF"/>
                        </a:highlight>
                      </a:endParaRPr>
                    </a:p>
                  </a:txBody>
                  <a:tcPr>
                    <a:solidFill>
                      <a:schemeClr val="bg1">
                        <a:lumMod val="85000"/>
                      </a:schemeClr>
                    </a:solidFill>
                  </a:tcPr>
                </a:tc>
                <a:extLst>
                  <a:ext uri="{0D108BD9-81ED-4DB2-BD59-A6C34878D82A}">
                    <a16:rowId xmlns:a16="http://schemas.microsoft.com/office/drawing/2014/main" val="10010"/>
                  </a:ext>
                </a:extLst>
              </a:tr>
              <a:tr h="517863">
                <a:tc vMerge="1">
                  <a:txBody>
                    <a:bodyPr/>
                    <a:lstStyle/>
                    <a:p>
                      <a:endParaRPr lang="en-GB"/>
                    </a:p>
                  </a:txBody>
                  <a:tcPr/>
                </a:tc>
                <a:tc vMerge="1">
                  <a:txBody>
                    <a:bodyPr/>
                    <a:lstStyle/>
                    <a:p>
                      <a:pPr marL="0" marR="0" indent="0" algn="l" defTabSz="1219170" rtl="0" eaLnBrk="1" fontAlgn="auto" latinLnBrk="0" hangingPunct="1">
                        <a:lnSpc>
                          <a:spcPct val="100000"/>
                        </a:lnSpc>
                        <a:spcBef>
                          <a:spcPts val="0"/>
                        </a:spcBef>
                        <a:spcAft>
                          <a:spcPts val="0"/>
                        </a:spcAft>
                        <a:buClrTx/>
                        <a:buSzTx/>
                        <a:buFontTx/>
                        <a:buNone/>
                        <a:tabLst/>
                        <a:defRPr/>
                      </a:pPr>
                      <a:endParaRPr lang="en-GB" sz="1600" b="1" dirty="0">
                        <a:solidFill>
                          <a:schemeClr val="tx1"/>
                        </a:solidFill>
                      </a:endParaRPr>
                    </a:p>
                  </a:txBody>
                  <a:tcPr>
                    <a:noFill/>
                  </a:tcPr>
                </a:tc>
                <a:tc vMerge="1">
                  <a:txBody>
                    <a:bodyPr/>
                    <a:lstStyle/>
                    <a:p>
                      <a:endParaRPr lang="en-GB"/>
                    </a:p>
                  </a:txBody>
                  <a:tcPr/>
                </a:tc>
                <a:tc>
                  <a:txBody>
                    <a:bodyPr/>
                    <a:lstStyle/>
                    <a:p>
                      <a:r>
                        <a:rPr lang="en-GB" sz="1600" dirty="0"/>
                        <a:t>Evaluation</a:t>
                      </a:r>
                    </a:p>
                  </a:txBody>
                  <a:tcPr>
                    <a:solidFill>
                      <a:schemeClr val="bg1">
                        <a:lumMod val="85000"/>
                      </a:schemeClr>
                    </a:solidFill>
                  </a:tcPr>
                </a:tc>
                <a:extLst>
                  <a:ext uri="{0D108BD9-81ED-4DB2-BD59-A6C34878D82A}">
                    <a16:rowId xmlns:a16="http://schemas.microsoft.com/office/drawing/2014/main" val="10011"/>
                  </a:ext>
                </a:extLst>
              </a:tr>
            </a:tbl>
          </a:graphicData>
        </a:graphic>
      </p:graphicFrame>
      <p:pic>
        <p:nvPicPr>
          <p:cNvPr id="47" name="Graphic 46" descr="Head with gears">
            <a:extLst>
              <a:ext uri="{FF2B5EF4-FFF2-40B4-BE49-F238E27FC236}">
                <a16:creationId xmlns:a16="http://schemas.microsoft.com/office/drawing/2014/main" id="{88FF5273-AF38-48C8-9FD5-45A6B7DAF0DA}"/>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1099536" y="10106019"/>
            <a:ext cx="1635236" cy="1635236"/>
          </a:xfrm>
          <a:prstGeom prst="rect">
            <a:avLst/>
          </a:prstGeom>
        </p:spPr>
      </p:pic>
      <p:pic>
        <p:nvPicPr>
          <p:cNvPr id="45" name="Graphic 44" descr="Puzzle pieces">
            <a:extLst>
              <a:ext uri="{FF2B5EF4-FFF2-40B4-BE49-F238E27FC236}">
                <a16:creationId xmlns:a16="http://schemas.microsoft.com/office/drawing/2014/main" id="{80E75684-27AD-4447-807C-03645CD920E5}"/>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9487487" y="8749688"/>
            <a:ext cx="1946529" cy="1946529"/>
          </a:xfrm>
          <a:prstGeom prst="rect">
            <a:avLst/>
          </a:prstGeom>
        </p:spPr>
      </p:pic>
      <p:pic>
        <p:nvPicPr>
          <p:cNvPr id="41" name="Graphic 40" descr="Sign Language">
            <a:extLst>
              <a:ext uri="{FF2B5EF4-FFF2-40B4-BE49-F238E27FC236}">
                <a16:creationId xmlns:a16="http://schemas.microsoft.com/office/drawing/2014/main" id="{54D1A562-0D49-434D-A30E-9978464D0603}"/>
              </a:ext>
            </a:extLst>
          </p:cNvPr>
          <p:cNvPicPr>
            <a:picLocks noChangeAspect="1"/>
          </p:cNvPicPr>
          <p:nvPr/>
        </p:nvPicPr>
        <p:blipFill>
          <a:blip r:embed="rId15" cstate="print">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rot="20080906">
            <a:off x="3888130" y="8341881"/>
            <a:ext cx="1500915" cy="1500915"/>
          </a:xfrm>
          <a:prstGeom prst="rect">
            <a:avLst/>
          </a:prstGeom>
        </p:spPr>
      </p:pic>
      <p:pic>
        <p:nvPicPr>
          <p:cNvPr id="43" name="Graphic 42" descr="Eye">
            <a:extLst>
              <a:ext uri="{FF2B5EF4-FFF2-40B4-BE49-F238E27FC236}">
                <a16:creationId xmlns:a16="http://schemas.microsoft.com/office/drawing/2014/main" id="{25D2D1AB-A971-4CEC-90DB-2AEEE6F922E4}"/>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6747360" y="10729292"/>
            <a:ext cx="1649801" cy="1649801"/>
          </a:xfrm>
          <a:prstGeom prst="rect">
            <a:avLst/>
          </a:prstGeom>
        </p:spPr>
      </p:pic>
      <p:pic>
        <p:nvPicPr>
          <p:cNvPr id="26" name="Picture 25">
            <a:extLst>
              <a:ext uri="{FF2B5EF4-FFF2-40B4-BE49-F238E27FC236}">
                <a16:creationId xmlns:a16="http://schemas.microsoft.com/office/drawing/2014/main" id="{C287A4BB-8B37-4EA4-97E6-22E582B91260}"/>
              </a:ext>
            </a:extLst>
          </p:cNvPr>
          <p:cNvPicPr>
            <a:picLocks noChangeAspect="1"/>
          </p:cNvPicPr>
          <p:nvPr/>
        </p:nvPicPr>
        <p:blipFill>
          <a:blip r:embed="rId5"/>
          <a:stretch>
            <a:fillRect/>
          </a:stretch>
        </p:blipFill>
        <p:spPr>
          <a:xfrm>
            <a:off x="8638794" y="349454"/>
            <a:ext cx="1459055" cy="1300469"/>
          </a:xfrm>
          <a:prstGeom prst="rect">
            <a:avLst/>
          </a:prstGeom>
        </p:spPr>
      </p:pic>
      <p:sp>
        <p:nvSpPr>
          <p:cNvPr id="2" name="TextBox 1">
            <a:extLst>
              <a:ext uri="{FF2B5EF4-FFF2-40B4-BE49-F238E27FC236}">
                <a16:creationId xmlns:a16="http://schemas.microsoft.com/office/drawing/2014/main" id="{7F2BC162-85F5-DE85-7625-0B877BFC1801}"/>
              </a:ext>
            </a:extLst>
          </p:cNvPr>
          <p:cNvSpPr txBox="1"/>
          <p:nvPr/>
        </p:nvSpPr>
        <p:spPr>
          <a:xfrm>
            <a:off x="2000092" y="15326303"/>
            <a:ext cx="1746952" cy="830997"/>
          </a:xfrm>
          <a:prstGeom prst="rect">
            <a:avLst/>
          </a:prstGeom>
          <a:noFill/>
        </p:spPr>
        <p:txBody>
          <a:bodyPr wrap="square" rtlCol="0">
            <a:spAutoFit/>
          </a:bodyPr>
          <a:lstStyle/>
          <a:p>
            <a:r>
              <a:rPr lang="en-GB" sz="1200" dirty="0">
                <a:latin typeface="Arial Nova" panose="020B0504020202020204" pitchFamily="34" charset="0"/>
              </a:rPr>
              <a:t>#FineArt</a:t>
            </a:r>
          </a:p>
          <a:p>
            <a:r>
              <a:rPr lang="en-GB" sz="1200" dirty="0">
                <a:latin typeface="Arial Nova" panose="020B0504020202020204" pitchFamily="34" charset="0"/>
              </a:rPr>
              <a:t>#TextileDesign</a:t>
            </a:r>
          </a:p>
          <a:p>
            <a:r>
              <a:rPr lang="en-GB" sz="1200" dirty="0">
                <a:latin typeface="Arial Nova" panose="020B0504020202020204" pitchFamily="34" charset="0"/>
              </a:rPr>
              <a:t>#3DDesign</a:t>
            </a:r>
          </a:p>
          <a:p>
            <a:r>
              <a:rPr lang="en-GB" sz="1200" dirty="0">
                <a:latin typeface="Arial Nova" panose="020B0504020202020204" pitchFamily="34" charset="0"/>
              </a:rPr>
              <a:t>#Hospitality&amp;Catering</a:t>
            </a:r>
          </a:p>
        </p:txBody>
      </p:sp>
    </p:spTree>
    <p:extLst>
      <p:ext uri="{BB962C8B-B14F-4D97-AF65-F5344CB8AC3E}">
        <p14:creationId xmlns:p14="http://schemas.microsoft.com/office/powerpoint/2010/main" val="319172137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9943BB2C-229E-4D77-A9B2-D3AECDC9BC61}"/>
              </a:ext>
            </a:extLst>
          </p:cNvPr>
          <p:cNvSpPr/>
          <p:nvPr/>
        </p:nvSpPr>
        <p:spPr>
          <a:xfrm>
            <a:off x="408562" y="350201"/>
            <a:ext cx="11342451" cy="14923063"/>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639338" y="380321"/>
            <a:ext cx="9207279" cy="15166502"/>
          </a:xfrm>
        </p:spPr>
        <p:txBody>
          <a:bodyPr vert="horz" lIns="91440" tIns="45720" rIns="91440" bIns="45720" rtlCol="0" anchor="t">
            <a:normAutofit/>
          </a:bodyPr>
          <a:lstStyle/>
          <a:p>
            <a:pPr marL="0" indent="0" algn="ctr">
              <a:buNone/>
            </a:pPr>
            <a:endParaRPr lang="en-GB" sz="2400" dirty="0">
              <a:latin typeface="Impact"/>
            </a:endParaRPr>
          </a:p>
          <a:p>
            <a:pPr marL="0" indent="0" algn="ctr">
              <a:buNone/>
            </a:pPr>
            <a:r>
              <a:rPr lang="en-GB" sz="2400" dirty="0" err="1">
                <a:latin typeface="Impact"/>
              </a:rPr>
              <a:t>Yr</a:t>
            </a:r>
            <a:r>
              <a:rPr lang="en-GB" sz="2400" dirty="0">
                <a:latin typeface="Impact"/>
              </a:rPr>
              <a:t> 9 Adornment : Scheme of Learning</a:t>
            </a:r>
            <a:endParaRPr lang="en-GB" dirty="0"/>
          </a:p>
        </p:txBody>
      </p:sp>
      <p:sp>
        <p:nvSpPr>
          <p:cNvPr id="6" name="TextBox 5">
            <a:extLst>
              <a:ext uri="{FF2B5EF4-FFF2-40B4-BE49-F238E27FC236}">
                <a16:creationId xmlns:a16="http://schemas.microsoft.com/office/drawing/2014/main" id="{100D8A88-E9F7-433E-890B-C37DCFEE1EC1}"/>
              </a:ext>
            </a:extLst>
          </p:cNvPr>
          <p:cNvSpPr txBox="1"/>
          <p:nvPr/>
        </p:nvSpPr>
        <p:spPr>
          <a:xfrm>
            <a:off x="-299148" y="15367405"/>
            <a:ext cx="2448964" cy="748795"/>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Navigating ADT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3"/>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4"/>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5"/>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6"/>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7"/>
          <a:srcRect t="16701" b="12155"/>
          <a:stretch/>
        </p:blipFill>
        <p:spPr>
          <a:xfrm rot="5400000">
            <a:off x="7304876" y="2664952"/>
            <a:ext cx="7519735" cy="2254512"/>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8">
            <a:clrChange>
              <a:clrFrom>
                <a:srgbClr val="FFFFFF"/>
              </a:clrFrom>
              <a:clrTo>
                <a:srgbClr val="FFFFFF">
                  <a:alpha val="0"/>
                </a:srgbClr>
              </a:clrTo>
            </a:clrChange>
          </a:blip>
          <a:srcRect b="9167"/>
          <a:stretch/>
        </p:blipFill>
        <p:spPr>
          <a:xfrm>
            <a:off x="11064743" y="709177"/>
            <a:ext cx="707095" cy="621065"/>
          </a:xfrm>
          <a:prstGeom prst="rect">
            <a:avLst/>
          </a:prstGeom>
        </p:spPr>
      </p:pic>
      <p:pic>
        <p:nvPicPr>
          <p:cNvPr id="22" name="Picture 21">
            <a:extLst>
              <a:ext uri="{FF2B5EF4-FFF2-40B4-BE49-F238E27FC236}">
                <a16:creationId xmlns:a16="http://schemas.microsoft.com/office/drawing/2014/main" id="{CB729412-91D3-4745-8116-A56E12BD3D42}"/>
              </a:ext>
            </a:extLst>
          </p:cNvPr>
          <p:cNvPicPr>
            <a:picLocks noChangeAspect="1"/>
          </p:cNvPicPr>
          <p:nvPr/>
        </p:nvPicPr>
        <p:blipFill rotWithShape="1">
          <a:blip r:embed="rId7"/>
          <a:srcRect t="16701" b="12155"/>
          <a:stretch/>
        </p:blipFill>
        <p:spPr>
          <a:xfrm rot="16200000" flipV="1">
            <a:off x="7188828" y="10279850"/>
            <a:ext cx="7751833" cy="2254511"/>
          </a:xfrm>
          <a:prstGeom prst="rect">
            <a:avLst/>
          </a:prstGeom>
        </p:spPr>
      </p:pic>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1061112" y="13798387"/>
            <a:ext cx="831764" cy="730566"/>
          </a:xfrm>
          <a:prstGeom prst="rect">
            <a:avLst/>
          </a:prstGeom>
        </p:spPr>
      </p:pic>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10932220" y="7102882"/>
            <a:ext cx="831764" cy="730566"/>
          </a:xfrm>
          <a:prstGeom prst="rect">
            <a:avLst/>
          </a:prstGeom>
        </p:spPr>
      </p:pic>
      <p:graphicFrame>
        <p:nvGraphicFramePr>
          <p:cNvPr id="26" name="Table 25">
            <a:extLst>
              <a:ext uri="{FF2B5EF4-FFF2-40B4-BE49-F238E27FC236}">
                <a16:creationId xmlns:a16="http://schemas.microsoft.com/office/drawing/2014/main" id="{ECA0D707-A940-43E1-98D2-359C71B75F15}"/>
              </a:ext>
            </a:extLst>
          </p:cNvPr>
          <p:cNvGraphicFramePr>
            <a:graphicFrameLocks noGrp="1"/>
          </p:cNvGraphicFramePr>
          <p:nvPr/>
        </p:nvGraphicFramePr>
        <p:xfrm>
          <a:off x="332500" y="1585520"/>
          <a:ext cx="10382248" cy="13630012"/>
        </p:xfrm>
        <a:graphic>
          <a:graphicData uri="http://schemas.openxmlformats.org/drawingml/2006/table">
            <a:tbl>
              <a:tblPr firstRow="1" bandRow="1">
                <a:tableStyleId>{5940675A-B579-460E-94D1-54222C63F5DA}</a:tableStyleId>
              </a:tblPr>
              <a:tblGrid>
                <a:gridCol w="2595562">
                  <a:extLst>
                    <a:ext uri="{9D8B030D-6E8A-4147-A177-3AD203B41FA5}">
                      <a16:colId xmlns:a16="http://schemas.microsoft.com/office/drawing/2014/main" val="860903560"/>
                    </a:ext>
                  </a:extLst>
                </a:gridCol>
                <a:gridCol w="2595562">
                  <a:extLst>
                    <a:ext uri="{9D8B030D-6E8A-4147-A177-3AD203B41FA5}">
                      <a16:colId xmlns:a16="http://schemas.microsoft.com/office/drawing/2014/main" val="966298568"/>
                    </a:ext>
                  </a:extLst>
                </a:gridCol>
                <a:gridCol w="2595562">
                  <a:extLst>
                    <a:ext uri="{9D8B030D-6E8A-4147-A177-3AD203B41FA5}">
                      <a16:colId xmlns:a16="http://schemas.microsoft.com/office/drawing/2014/main" val="3462729128"/>
                    </a:ext>
                  </a:extLst>
                </a:gridCol>
                <a:gridCol w="2595562">
                  <a:extLst>
                    <a:ext uri="{9D8B030D-6E8A-4147-A177-3AD203B41FA5}">
                      <a16:colId xmlns:a16="http://schemas.microsoft.com/office/drawing/2014/main" val="3955469802"/>
                    </a:ext>
                  </a:extLst>
                </a:gridCol>
              </a:tblGrid>
              <a:tr h="495139">
                <a:tc>
                  <a:txBody>
                    <a:bodyPr/>
                    <a:lstStyle/>
                    <a:p>
                      <a:r>
                        <a:rPr lang="en-GB" sz="1600" b="1" dirty="0"/>
                        <a:t>AO1 – Develop </a:t>
                      </a:r>
                    </a:p>
                  </a:txBody>
                  <a:tcPr>
                    <a:solidFill>
                      <a:schemeClr val="bg1">
                        <a:lumMod val="65000"/>
                      </a:schemeClr>
                    </a:solidFill>
                  </a:tcPr>
                </a:tc>
                <a:tc>
                  <a:txBody>
                    <a:bodyPr/>
                    <a:lstStyle/>
                    <a:p>
                      <a:r>
                        <a:rPr lang="en-GB" sz="1600" b="1" dirty="0"/>
                        <a:t>AO2 – Refine</a:t>
                      </a:r>
                    </a:p>
                  </a:txBody>
                  <a:tcPr>
                    <a:solidFill>
                      <a:schemeClr val="bg1">
                        <a:lumMod val="65000"/>
                      </a:schemeClr>
                    </a:solidFill>
                  </a:tcPr>
                </a:tc>
                <a:tc>
                  <a:txBody>
                    <a:bodyPr/>
                    <a:lstStyle/>
                    <a:p>
                      <a:r>
                        <a:rPr lang="en-GB" sz="1600" b="1" dirty="0"/>
                        <a:t>AO3 – Record </a:t>
                      </a:r>
                    </a:p>
                  </a:txBody>
                  <a:tcPr>
                    <a:solidFill>
                      <a:schemeClr val="bg1">
                        <a:lumMod val="65000"/>
                      </a:schemeClr>
                    </a:solidFill>
                  </a:tcPr>
                </a:tc>
                <a:tc>
                  <a:txBody>
                    <a:bodyPr/>
                    <a:lstStyle/>
                    <a:p>
                      <a:r>
                        <a:rPr lang="en-GB" sz="1600" b="1" dirty="0"/>
                        <a:t>AO4 – Present </a:t>
                      </a:r>
                    </a:p>
                  </a:txBody>
                  <a:tcPr>
                    <a:solidFill>
                      <a:schemeClr val="bg1">
                        <a:lumMod val="65000"/>
                      </a:schemeClr>
                    </a:solidFill>
                  </a:tcPr>
                </a:tc>
                <a:extLst>
                  <a:ext uri="{0D108BD9-81ED-4DB2-BD59-A6C34878D82A}">
                    <a16:rowId xmlns:a16="http://schemas.microsoft.com/office/drawing/2014/main" val="2939849063"/>
                  </a:ext>
                </a:extLst>
              </a:tr>
              <a:tr h="397123">
                <a:tc>
                  <a:txBody>
                    <a:bodyPr/>
                    <a:lstStyle/>
                    <a:p>
                      <a:pPr marL="0" marR="0" indent="0" algn="l" defTabSz="1219170" rtl="0" eaLnBrk="1" fontAlgn="auto" latinLnBrk="0" hangingPunct="1">
                        <a:lnSpc>
                          <a:spcPct val="100000"/>
                        </a:lnSpc>
                        <a:spcBef>
                          <a:spcPts val="0"/>
                        </a:spcBef>
                        <a:spcAft>
                          <a:spcPts val="0"/>
                        </a:spcAft>
                        <a:buClrTx/>
                        <a:buSzTx/>
                        <a:buFontTx/>
                        <a:buNone/>
                        <a:tabLst/>
                        <a:defRPr/>
                      </a:pPr>
                      <a:r>
                        <a:rPr lang="en-GB" sz="1300" b="1" dirty="0"/>
                        <a:t>Mind</a:t>
                      </a:r>
                      <a:r>
                        <a:rPr lang="en-GB" sz="1300" b="1" baseline="0" dirty="0"/>
                        <a:t> Map &amp; </a:t>
                      </a:r>
                      <a:r>
                        <a:rPr lang="en-GB" sz="1300" b="1" dirty="0"/>
                        <a:t>Mood Board</a:t>
                      </a:r>
                      <a:endParaRPr lang="en-GB" sz="1300" b="1" baseline="0" dirty="0"/>
                    </a:p>
                    <a:p>
                      <a:r>
                        <a:rPr lang="en-GB" sz="1300" b="0" baseline="0" dirty="0"/>
                        <a:t>Exploration of themes, materials, people and their interests. Identifying potential paths for further research. </a:t>
                      </a:r>
                    </a:p>
                    <a:p>
                      <a:r>
                        <a:rPr lang="en-GB" sz="1300" b="0" dirty="0"/>
                        <a:t>Collecting images and arranging them appropriately . Identifying</a:t>
                      </a:r>
                      <a:r>
                        <a:rPr lang="en-GB" sz="1300" b="0" baseline="0" dirty="0"/>
                        <a:t> strong elements within the designs that could  be used later.</a:t>
                      </a:r>
                    </a:p>
                    <a:p>
                      <a:r>
                        <a:rPr lang="en-GB" sz="1300" b="0" baseline="0" dirty="0"/>
                        <a:t>Word Bank</a:t>
                      </a:r>
                      <a:endParaRPr lang="en-GB" sz="1300" b="0" dirty="0"/>
                    </a:p>
                  </a:txBody>
                  <a:tcPr>
                    <a:solidFill>
                      <a:schemeClr val="bg1">
                        <a:lumMod val="85000"/>
                      </a:schemeClr>
                    </a:solidFill>
                  </a:tcPr>
                </a:tc>
                <a:tc rowSpan="5">
                  <a:txBody>
                    <a:bodyPr/>
                    <a:lstStyle/>
                    <a:p>
                      <a:endParaRPr lang="en-GB" sz="1300" b="0" dirty="0"/>
                    </a:p>
                  </a:txBody>
                  <a:tcPr>
                    <a:solidFill>
                      <a:schemeClr val="bg1"/>
                    </a:solidFill>
                  </a:tcPr>
                </a:tc>
                <a:tc rowSpan="2">
                  <a:txBody>
                    <a:bodyPr/>
                    <a:lstStyle/>
                    <a:p>
                      <a:endParaRPr lang="en-GB" sz="1300" b="0" dirty="0"/>
                    </a:p>
                  </a:txBody>
                  <a:tcPr>
                    <a:solidFill>
                      <a:schemeClr val="bg1"/>
                    </a:solidFill>
                  </a:tcPr>
                </a:tc>
                <a:tc rowSpan="9">
                  <a:txBody>
                    <a:bodyPr/>
                    <a:lstStyle/>
                    <a:p>
                      <a:endParaRPr lang="en-GB" sz="1300" b="0" dirty="0"/>
                    </a:p>
                  </a:txBody>
                  <a:tcPr>
                    <a:solidFill>
                      <a:schemeClr val="bg1"/>
                    </a:solidFill>
                  </a:tcPr>
                </a:tc>
                <a:extLst>
                  <a:ext uri="{0D108BD9-81ED-4DB2-BD59-A6C34878D82A}">
                    <a16:rowId xmlns:a16="http://schemas.microsoft.com/office/drawing/2014/main" val="68643681"/>
                  </a:ext>
                </a:extLst>
              </a:tr>
              <a:tr h="333273">
                <a:tc rowSpan="2">
                  <a:txBody>
                    <a:bodyPr/>
                    <a:lstStyle/>
                    <a:p>
                      <a:endParaRPr lang="en-GB" sz="1300" b="0" dirty="0"/>
                    </a:p>
                  </a:txBody>
                  <a:tcPr>
                    <a:solidFill>
                      <a:schemeClr val="bg1"/>
                    </a:solidFill>
                  </a:tcPr>
                </a:tc>
                <a:tc vMerge="1">
                  <a:txBody>
                    <a:bodyPr/>
                    <a:lstStyle/>
                    <a:p>
                      <a:endParaRPr lang="en-GB"/>
                    </a:p>
                  </a:txBody>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0002"/>
                  </a:ext>
                </a:extLst>
              </a:tr>
              <a:tr h="365198">
                <a:tc vMerge="1">
                  <a:txBody>
                    <a:bodyPr/>
                    <a:lstStyle/>
                    <a:p>
                      <a:endParaRPr lang="en-GB" sz="1600" b="1" dirty="0"/>
                    </a:p>
                  </a:txBody>
                  <a:tcPr>
                    <a:solidFill>
                      <a:schemeClr val="bg1"/>
                    </a:solidFill>
                  </a:tcPr>
                </a:tc>
                <a:tc vMerge="1">
                  <a:txBody>
                    <a:bodyPr/>
                    <a:lstStyle/>
                    <a:p>
                      <a:endParaRPr lang="en-GB" sz="1600" dirty="0"/>
                    </a:p>
                  </a:txBody>
                  <a:tcPr>
                    <a:solidFill>
                      <a:schemeClr val="bg1"/>
                    </a:solidFill>
                  </a:tcPr>
                </a:tc>
                <a:tc>
                  <a:txBody>
                    <a:bodyPr/>
                    <a:lstStyle/>
                    <a:p>
                      <a:r>
                        <a:rPr lang="en-GB" sz="1300" b="1" baseline="0" dirty="0"/>
                        <a:t>Drawing / Analysis</a:t>
                      </a:r>
                    </a:p>
                    <a:p>
                      <a:r>
                        <a:rPr lang="en-GB" sz="1300" b="0" dirty="0"/>
                        <a:t>Thumbnail sketches of a variety of designs based on an artist / designer  / movement from their research</a:t>
                      </a:r>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701246790"/>
                  </a:ext>
                </a:extLst>
              </a:tr>
              <a:tr h="365198">
                <a:tc>
                  <a:txBody>
                    <a:bodyPr/>
                    <a:lstStyle/>
                    <a:p>
                      <a:pPr marL="0" marR="0" lvl="0" indent="0" algn="l" rtl="0" eaLnBrk="1" fontAlgn="auto" latinLnBrk="0" hangingPunct="1">
                        <a:lnSpc>
                          <a:spcPct val="100000"/>
                        </a:lnSpc>
                        <a:spcBef>
                          <a:spcPts val="0"/>
                        </a:spcBef>
                        <a:spcAft>
                          <a:spcPts val="0"/>
                        </a:spcAft>
                        <a:buClrTx/>
                        <a:buSzTx/>
                        <a:buFontTx/>
                        <a:buNone/>
                      </a:pPr>
                      <a:r>
                        <a:rPr lang="en-GB" sz="1300" b="1" dirty="0"/>
                        <a:t>Artist / Designer Research </a:t>
                      </a:r>
                      <a:endParaRPr lang="en-GB" sz="1300" b="1" dirty="0">
                        <a:highlight>
                          <a:srgbClr val="FF00FF"/>
                        </a:highlight>
                      </a:endParaRPr>
                    </a:p>
                    <a:p>
                      <a:pPr marL="0" marR="0" lvl="0" indent="0" algn="l" defTabSz="1219170" rtl="0" eaLnBrk="1" fontAlgn="auto" latinLnBrk="0" hangingPunct="1">
                        <a:lnSpc>
                          <a:spcPct val="100000"/>
                        </a:lnSpc>
                        <a:spcBef>
                          <a:spcPts val="0"/>
                        </a:spcBef>
                        <a:spcAft>
                          <a:spcPts val="0"/>
                        </a:spcAft>
                        <a:buClrTx/>
                        <a:buSzTx/>
                        <a:buFontTx/>
                        <a:buNone/>
                        <a:tabLst/>
                        <a:defRPr/>
                      </a:pPr>
                      <a:r>
                        <a:rPr lang="en-GB" sz="1300" dirty="0"/>
                        <a:t>A3 page including space for artist study / images /</a:t>
                      </a:r>
                    </a:p>
                    <a:p>
                      <a:pPr marL="0" marR="0" lvl="0" indent="0" algn="l" rtl="0" eaLnBrk="1" fontAlgn="auto" latinLnBrk="0" hangingPunct="1">
                        <a:lnSpc>
                          <a:spcPct val="100000"/>
                        </a:lnSpc>
                        <a:spcBef>
                          <a:spcPts val="0"/>
                        </a:spcBef>
                        <a:spcAft>
                          <a:spcPts val="0"/>
                        </a:spcAft>
                        <a:buClrTx/>
                        <a:buSzTx/>
                        <a:buFontTx/>
                        <a:buNone/>
                      </a:pPr>
                      <a:r>
                        <a:rPr lang="en-GB" sz="1300" dirty="0"/>
                        <a:t>fact-file / description / opinion and  theme links / analysis </a:t>
                      </a:r>
                    </a:p>
                  </a:txBody>
                  <a:tcPr>
                    <a:solidFill>
                      <a:schemeClr val="bg1">
                        <a:lumMod val="85000"/>
                      </a:schemeClr>
                    </a:solidFill>
                  </a:tcPr>
                </a:tc>
                <a:tc vMerge="1">
                  <a:txBody>
                    <a:bodyPr/>
                    <a:lstStyle/>
                    <a:p>
                      <a:endParaRPr lang="en-GB" sz="1600" dirty="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300" b="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918417443"/>
                  </a:ext>
                </a:extLst>
              </a:tr>
              <a:tr h="365198">
                <a:tc rowSpan="7">
                  <a:txBody>
                    <a:bodyPr/>
                    <a:lstStyle/>
                    <a:p>
                      <a:endParaRPr lang="en-GB" sz="1300" b="0" dirty="0"/>
                    </a:p>
                  </a:txBody>
                  <a:tcPr>
                    <a:solidFill>
                      <a:schemeClr val="bg1"/>
                    </a:solidFill>
                  </a:tcPr>
                </a:tc>
                <a:tc vMerge="1">
                  <a:txBody>
                    <a:bodyPr/>
                    <a:lstStyle/>
                    <a:p>
                      <a:endParaRPr lang="en-GB" sz="1600" dirty="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300" b="1" dirty="0"/>
                        <a:t>Artist / Designer Study</a:t>
                      </a:r>
                    </a:p>
                    <a:p>
                      <a:pPr marL="0" marR="0" lvl="0" indent="0" algn="l" rtl="0" eaLnBrk="1" fontAlgn="auto" latinLnBrk="0" hangingPunct="1">
                        <a:lnSpc>
                          <a:spcPct val="100000"/>
                        </a:lnSpc>
                        <a:spcBef>
                          <a:spcPts val="0"/>
                        </a:spcBef>
                        <a:spcAft>
                          <a:spcPts val="0"/>
                        </a:spcAft>
                        <a:buClrTx/>
                        <a:buSzTx/>
                        <a:buFontTx/>
                        <a:buNone/>
                      </a:pPr>
                      <a:r>
                        <a:rPr lang="en-GB" sz="1300" dirty="0"/>
                        <a:t>Coloured copy of chosen designers' work / fundamentals of shape / form / proportion / tone / texture </a:t>
                      </a:r>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907884241"/>
                  </a:ext>
                </a:extLst>
              </a:tr>
              <a:tr h="365198">
                <a:tc vMerge="1">
                  <a:txBody>
                    <a:bodyPr/>
                    <a:lstStyle/>
                    <a:p>
                      <a:endParaRPr lang="en-GB" sz="1600" dirty="0"/>
                    </a:p>
                  </a:txBody>
                  <a:tcPr>
                    <a:solidFill>
                      <a:schemeClr val="bg1"/>
                    </a:solidFill>
                  </a:tcPr>
                </a:tc>
                <a:tc>
                  <a:txBody>
                    <a:bodyPr/>
                    <a:lstStyle/>
                    <a:p>
                      <a:r>
                        <a:rPr lang="en-GB" sz="1300" b="1" dirty="0">
                          <a:solidFill>
                            <a:schemeClr val="tx1"/>
                          </a:solidFill>
                        </a:rPr>
                        <a:t>S</a:t>
                      </a:r>
                      <a:r>
                        <a:rPr lang="en-GB" sz="1300" b="1" baseline="0" dirty="0"/>
                        <a:t>kill Building</a:t>
                      </a:r>
                    </a:p>
                    <a:p>
                      <a:r>
                        <a:rPr lang="en-GB" sz="1300" b="0" baseline="0" dirty="0"/>
                        <a:t>Exploring materials and associated manipulation techniques with appropriate tools/equipment/machines.</a:t>
                      </a:r>
                    </a:p>
                    <a:p>
                      <a:pPr lvl="0">
                        <a:buNone/>
                      </a:pPr>
                      <a:r>
                        <a:rPr lang="en-GB" sz="1300" b="0" baseline="0" dirty="0"/>
                        <a:t>Introduce H&amp;S for bandsaw.</a:t>
                      </a:r>
                    </a:p>
                  </a:txBody>
                  <a:tcPr>
                    <a:solidFill>
                      <a:schemeClr val="bg1">
                        <a:lumMod val="85000"/>
                      </a:schemeClr>
                    </a:solidFill>
                  </a:tcPr>
                </a:tc>
                <a:tc>
                  <a:txBody>
                    <a:bodyPr/>
                    <a:lstStyle/>
                    <a:p>
                      <a:endParaRPr lang="en-GB" sz="1300" b="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1390075441"/>
                  </a:ext>
                </a:extLst>
              </a:tr>
              <a:tr h="365198">
                <a:tc vMerge="1">
                  <a:txBody>
                    <a:bodyPr/>
                    <a:lstStyle/>
                    <a:p>
                      <a:endParaRPr lang="en-GB" sz="1600" dirty="0"/>
                    </a:p>
                  </a:txBody>
                  <a:tcPr>
                    <a:solidFill>
                      <a:schemeClr val="bg1"/>
                    </a:solidFill>
                  </a:tcPr>
                </a:tc>
                <a:tc>
                  <a:txBody>
                    <a:bodyPr/>
                    <a:lstStyle/>
                    <a:p>
                      <a:pPr marL="0" marR="0" indent="0" algn="l" defTabSz="1219170" rtl="0" eaLnBrk="1" fontAlgn="auto" latinLnBrk="0" hangingPunct="1">
                        <a:lnSpc>
                          <a:spcPct val="100000"/>
                        </a:lnSpc>
                        <a:spcBef>
                          <a:spcPts val="0"/>
                        </a:spcBef>
                        <a:spcAft>
                          <a:spcPts val="0"/>
                        </a:spcAft>
                        <a:buClrTx/>
                        <a:buSzTx/>
                        <a:buFontTx/>
                        <a:buNone/>
                        <a:tabLst/>
                        <a:defRPr/>
                      </a:pPr>
                      <a:endParaRPr lang="en-GB" sz="1300" b="0" dirty="0"/>
                    </a:p>
                  </a:txBody>
                  <a:tcPr>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GB" sz="1300" b="1" dirty="0"/>
                        <a:t>Design Ideas </a:t>
                      </a:r>
                      <a:endParaRPr lang="en-GB" sz="1300" b="1" dirty="0">
                        <a:highlight>
                          <a:srgbClr val="FF00FF"/>
                        </a:highlight>
                      </a:endParaRPr>
                    </a:p>
                    <a:p>
                      <a:pPr marL="0" marR="0" lvl="0" indent="0" algn="l" rtl="0" eaLnBrk="1" fontAlgn="auto" latinLnBrk="0" hangingPunct="1">
                        <a:lnSpc>
                          <a:spcPct val="100000"/>
                        </a:lnSpc>
                        <a:spcBef>
                          <a:spcPts val="0"/>
                        </a:spcBef>
                        <a:spcAft>
                          <a:spcPts val="0"/>
                        </a:spcAft>
                        <a:buClrTx/>
                        <a:buSzTx/>
                        <a:buFontTx/>
                        <a:buNone/>
                      </a:pPr>
                      <a:r>
                        <a:rPr lang="en-GB" sz="1300" b="0" dirty="0"/>
                        <a:t>A range of ideas to a set overall size. </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300" b="0" dirty="0"/>
                        <a:t>Finish, layout</a:t>
                      </a:r>
                      <a:r>
                        <a:rPr lang="en-GB" sz="1300" b="0" baseline="0" dirty="0"/>
                        <a:t> and cutting list of components required.</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300" b="0" baseline="0" dirty="0"/>
                        <a:t>Annotation linking to research</a:t>
                      </a:r>
                      <a:endParaRPr lang="en-GB" sz="1300" b="0" dirty="0"/>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2811369258"/>
                  </a:ext>
                </a:extLst>
              </a:tr>
              <a:tr h="365198">
                <a:tc vMerge="1">
                  <a:txBody>
                    <a:bodyPr/>
                    <a:lstStyle/>
                    <a:p>
                      <a:endParaRPr lang="en-GB"/>
                    </a:p>
                  </a:txBody>
                  <a:tcPr/>
                </a:tc>
                <a:tc>
                  <a:txBody>
                    <a:bodyPr/>
                    <a:lstStyle/>
                    <a:p>
                      <a:r>
                        <a:rPr lang="en-GB" sz="1300" b="1" dirty="0"/>
                        <a:t>Prototyping / Modelling</a:t>
                      </a:r>
                    </a:p>
                    <a:p>
                      <a:r>
                        <a:rPr lang="en-GB" sz="1300" b="0" dirty="0"/>
                        <a:t>Making a prototype</a:t>
                      </a:r>
                      <a:r>
                        <a:rPr lang="en-GB" sz="1300" b="0" baseline="0" dirty="0"/>
                        <a:t> using recycled materials (where </a:t>
                      </a:r>
                      <a:r>
                        <a:rPr lang="en-GB" sz="1300" b="0" baseline="0" dirty="0" err="1"/>
                        <a:t>poss</a:t>
                      </a:r>
                      <a:r>
                        <a:rPr lang="en-GB" sz="1300" b="0" baseline="0" dirty="0"/>
                        <a:t>) such as cardboard to test sizes and limitations. </a:t>
                      </a:r>
                    </a:p>
                    <a:p>
                      <a:r>
                        <a:rPr lang="en-GB" sz="1300" b="0" baseline="0" dirty="0"/>
                        <a:t>Model making with more resistant materials</a:t>
                      </a:r>
                    </a:p>
                  </a:txBody>
                  <a:tcPr>
                    <a:solidFill>
                      <a:schemeClr val="bg1">
                        <a:lumMod val="85000"/>
                      </a:schemeClr>
                    </a:solidFill>
                  </a:tcPr>
                </a:tc>
                <a:tc rowSpan="4">
                  <a:txBody>
                    <a:bodyPr/>
                    <a:lstStyle/>
                    <a:p>
                      <a:endParaRPr lang="en-GB" sz="1300" b="0" dirty="0"/>
                    </a:p>
                  </a:txBody>
                  <a:tcPr>
                    <a:solidFill>
                      <a:schemeClr val="bg1"/>
                    </a:solidFill>
                  </a:tcPr>
                </a:tc>
                <a:tc vMerge="1">
                  <a:txBody>
                    <a:bodyPr/>
                    <a:lstStyle/>
                    <a:p>
                      <a:endParaRPr lang="en-GB"/>
                    </a:p>
                  </a:txBody>
                  <a:tcPr/>
                </a:tc>
                <a:extLst>
                  <a:ext uri="{0D108BD9-81ED-4DB2-BD59-A6C34878D82A}">
                    <a16:rowId xmlns:a16="http://schemas.microsoft.com/office/drawing/2014/main" val="10008"/>
                  </a:ext>
                </a:extLst>
              </a:tr>
              <a:tr h="365198">
                <a:tc vMerge="1">
                  <a:txBody>
                    <a:bodyPr/>
                    <a:lstStyle/>
                    <a:p>
                      <a:endParaRPr lang="en-GB"/>
                    </a:p>
                  </a:txBody>
                  <a:tcPr/>
                </a:tc>
                <a:tc>
                  <a:txBody>
                    <a:bodyPr/>
                    <a:lstStyle/>
                    <a:p>
                      <a:r>
                        <a:rPr lang="en-GB" sz="1300" b="1" dirty="0"/>
                        <a:t>Final Piece Plan</a:t>
                      </a:r>
                    </a:p>
                    <a:p>
                      <a:r>
                        <a:rPr lang="en-GB" sz="1300" b="0" dirty="0"/>
                        <a:t>Full size rendered design showing cutting list and manufacturing details.</a:t>
                      </a:r>
                      <a:r>
                        <a:rPr lang="en-GB" sz="1300" b="0" baseline="0" dirty="0"/>
                        <a:t> Include annotation making links to research</a:t>
                      </a:r>
                    </a:p>
                  </a:txBody>
                  <a:tcPr>
                    <a:solidFill>
                      <a:schemeClr val="bg1">
                        <a:lumMod val="85000"/>
                      </a:schemeClr>
                    </a:solid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0009"/>
                  </a:ext>
                </a:extLst>
              </a:tr>
              <a:tr h="365198">
                <a:tc vMerge="1">
                  <a:txBody>
                    <a:bodyPr/>
                    <a:lstStyle/>
                    <a:p>
                      <a:endParaRPr lang="en-GB"/>
                    </a:p>
                  </a:txBody>
                  <a:tcPr/>
                </a:tc>
                <a:tc rowSpan="2">
                  <a:txBody>
                    <a:bodyPr/>
                    <a:lstStyle/>
                    <a:p>
                      <a:pPr marL="0" marR="0" indent="0" algn="l" defTabSz="1219170" rtl="0" eaLnBrk="1" fontAlgn="auto" latinLnBrk="0" hangingPunct="1">
                        <a:lnSpc>
                          <a:spcPct val="100000"/>
                        </a:lnSpc>
                        <a:spcBef>
                          <a:spcPts val="0"/>
                        </a:spcBef>
                        <a:spcAft>
                          <a:spcPts val="0"/>
                        </a:spcAft>
                        <a:buClrTx/>
                        <a:buSzTx/>
                        <a:buFontTx/>
                        <a:buNone/>
                        <a:tabLst/>
                        <a:defRPr/>
                      </a:pPr>
                      <a:endParaRPr lang="en-GB" sz="1300" b="0" dirty="0">
                        <a:solidFill>
                          <a:schemeClr val="tx1"/>
                        </a:solidFill>
                      </a:endParaRPr>
                    </a:p>
                  </a:txBody>
                  <a:tcPr>
                    <a:solidFill>
                      <a:schemeClr val="bg1"/>
                    </a:solidFill>
                  </a:tcPr>
                </a:tc>
                <a:tc vMerge="1">
                  <a:txBody>
                    <a:bodyPr/>
                    <a:lstStyle/>
                    <a:p>
                      <a:endParaRPr lang="en-GB"/>
                    </a:p>
                  </a:txBody>
                  <a:tcPr/>
                </a:tc>
                <a:tc>
                  <a:txBody>
                    <a:bodyPr/>
                    <a:lstStyle/>
                    <a:p>
                      <a:r>
                        <a:rPr lang="en-GB" sz="1300" b="1" dirty="0"/>
                        <a:t>Final Pieces</a:t>
                      </a:r>
                    </a:p>
                    <a:p>
                      <a:r>
                        <a:rPr lang="en-GB" sz="1300" b="0" baseline="0" dirty="0"/>
                        <a:t>A range of artefacts are  made from a variety of different materials using old and new techniques take photo of final piece</a:t>
                      </a:r>
                    </a:p>
                    <a:p>
                      <a:endParaRPr lang="en-GB" sz="1300" b="0" baseline="0" dirty="0"/>
                    </a:p>
                    <a:p>
                      <a:r>
                        <a:rPr lang="en-GB" sz="1300" b="1" baseline="0" dirty="0"/>
                        <a:t>CAD / CAM - (optional)</a:t>
                      </a:r>
                    </a:p>
                    <a:p>
                      <a:r>
                        <a:rPr lang="en-GB" sz="1300" b="0" dirty="0"/>
                        <a:t>Freedom</a:t>
                      </a:r>
                      <a:r>
                        <a:rPr lang="en-GB" sz="1300" b="0" baseline="0" dirty="0"/>
                        <a:t> to explore ideas and modelling with CAD / CAM</a:t>
                      </a:r>
                    </a:p>
                  </a:txBody>
                  <a:tcPr>
                    <a:solidFill>
                      <a:schemeClr val="bg1">
                        <a:lumMod val="85000"/>
                      </a:schemeClr>
                    </a:solidFill>
                  </a:tcPr>
                </a:tc>
                <a:extLst>
                  <a:ext uri="{0D108BD9-81ED-4DB2-BD59-A6C34878D82A}">
                    <a16:rowId xmlns:a16="http://schemas.microsoft.com/office/drawing/2014/main" val="10010"/>
                  </a:ext>
                </a:extLst>
              </a:tr>
              <a:tr h="508026">
                <a:tc vMerge="1">
                  <a:txBody>
                    <a:bodyPr/>
                    <a:lstStyle/>
                    <a:p>
                      <a:endParaRPr lang="en-GB"/>
                    </a:p>
                  </a:txBody>
                  <a:tcPr/>
                </a:tc>
                <a:tc vMerge="1">
                  <a:txBody>
                    <a:bodyPr/>
                    <a:lstStyle/>
                    <a:p>
                      <a:pPr marL="0" marR="0" indent="0" algn="l" defTabSz="1219170" rtl="0" eaLnBrk="1" fontAlgn="auto" latinLnBrk="0" hangingPunct="1">
                        <a:lnSpc>
                          <a:spcPct val="100000"/>
                        </a:lnSpc>
                        <a:spcBef>
                          <a:spcPts val="0"/>
                        </a:spcBef>
                        <a:spcAft>
                          <a:spcPts val="0"/>
                        </a:spcAft>
                        <a:buClrTx/>
                        <a:buSzTx/>
                        <a:buFontTx/>
                        <a:buNone/>
                        <a:tabLst/>
                        <a:defRPr/>
                      </a:pPr>
                      <a:endParaRPr lang="en-GB" sz="1600" b="1" dirty="0">
                        <a:solidFill>
                          <a:schemeClr val="tx1"/>
                        </a:solidFill>
                      </a:endParaRPr>
                    </a:p>
                  </a:txBody>
                  <a:tcPr>
                    <a:noFill/>
                  </a:tcPr>
                </a:tc>
                <a:tc vMerge="1">
                  <a:txBody>
                    <a:bodyPr/>
                    <a:lstStyle/>
                    <a:p>
                      <a:endParaRPr lang="en-GB"/>
                    </a:p>
                  </a:txBody>
                  <a:tcPr/>
                </a:tc>
                <a:tc>
                  <a:txBody>
                    <a:bodyPr/>
                    <a:lstStyle/>
                    <a:p>
                      <a:r>
                        <a:rPr lang="en-GB" sz="1300" b="1" dirty="0"/>
                        <a:t>Evaluation</a:t>
                      </a:r>
                    </a:p>
                    <a:p>
                      <a:pPr marL="0" marR="0" lvl="0" indent="0" algn="l" rtl="0" eaLnBrk="1" fontAlgn="auto" latinLnBrk="0" hangingPunct="1">
                        <a:lnSpc>
                          <a:spcPct val="100000"/>
                        </a:lnSpc>
                        <a:spcBef>
                          <a:spcPts val="0"/>
                        </a:spcBef>
                        <a:spcAft>
                          <a:spcPts val="0"/>
                        </a:spcAft>
                        <a:buClrTx/>
                        <a:buSzTx/>
                        <a:buFontTx/>
                        <a:buNone/>
                      </a:pPr>
                      <a:r>
                        <a:rPr lang="en-GB" sz="1300" dirty="0"/>
                        <a:t>Written account of the project detailing tasks and learning </a:t>
                      </a:r>
                    </a:p>
                  </a:txBody>
                  <a:tcPr>
                    <a:solidFill>
                      <a:schemeClr val="bg1">
                        <a:lumMod val="85000"/>
                      </a:schemeClr>
                    </a:solidFill>
                  </a:tcPr>
                </a:tc>
                <a:extLst>
                  <a:ext uri="{0D108BD9-81ED-4DB2-BD59-A6C34878D82A}">
                    <a16:rowId xmlns:a16="http://schemas.microsoft.com/office/drawing/2014/main" val="10011"/>
                  </a:ext>
                </a:extLst>
              </a:tr>
            </a:tbl>
          </a:graphicData>
        </a:graphic>
      </p:graphicFrame>
      <p:pic>
        <p:nvPicPr>
          <p:cNvPr id="34" name="Picture 33">
            <a:extLst>
              <a:ext uri="{FF2B5EF4-FFF2-40B4-BE49-F238E27FC236}">
                <a16:creationId xmlns:a16="http://schemas.microsoft.com/office/drawing/2014/main" id="{C287A4BB-8B37-4EA4-97E6-22E582B91260}"/>
              </a:ext>
            </a:extLst>
          </p:cNvPr>
          <p:cNvPicPr>
            <a:picLocks noChangeAspect="1"/>
          </p:cNvPicPr>
          <p:nvPr/>
        </p:nvPicPr>
        <p:blipFill>
          <a:blip r:embed="rId5"/>
          <a:stretch>
            <a:fillRect/>
          </a:stretch>
        </p:blipFill>
        <p:spPr>
          <a:xfrm>
            <a:off x="9364069" y="2284070"/>
            <a:ext cx="1459055" cy="1300469"/>
          </a:xfrm>
          <a:prstGeom prst="rect">
            <a:avLst/>
          </a:prstGeom>
        </p:spPr>
      </p:pic>
      <p:sp>
        <p:nvSpPr>
          <p:cNvPr id="2" name="TextBox 1">
            <a:extLst>
              <a:ext uri="{FF2B5EF4-FFF2-40B4-BE49-F238E27FC236}">
                <a16:creationId xmlns:a16="http://schemas.microsoft.com/office/drawing/2014/main" id="{8A7ED4E8-1CB7-8C6F-40FC-1FFB6E595055}"/>
              </a:ext>
            </a:extLst>
          </p:cNvPr>
          <p:cNvSpPr txBox="1"/>
          <p:nvPr/>
        </p:nvSpPr>
        <p:spPr>
          <a:xfrm>
            <a:off x="2000092" y="15326303"/>
            <a:ext cx="1746952" cy="830997"/>
          </a:xfrm>
          <a:prstGeom prst="rect">
            <a:avLst/>
          </a:prstGeom>
          <a:noFill/>
        </p:spPr>
        <p:txBody>
          <a:bodyPr wrap="square" rtlCol="0">
            <a:spAutoFit/>
          </a:bodyPr>
          <a:lstStyle/>
          <a:p>
            <a:r>
              <a:rPr lang="en-GB" sz="1200" dirty="0">
                <a:latin typeface="Arial Nova" panose="020B0504020202020204" pitchFamily="34" charset="0"/>
              </a:rPr>
              <a:t>#FineArt</a:t>
            </a:r>
          </a:p>
          <a:p>
            <a:r>
              <a:rPr lang="en-GB" sz="1200" dirty="0">
                <a:latin typeface="Arial Nova" panose="020B0504020202020204" pitchFamily="34" charset="0"/>
              </a:rPr>
              <a:t>#TextileDesign</a:t>
            </a:r>
          </a:p>
          <a:p>
            <a:r>
              <a:rPr lang="en-GB" sz="1200" dirty="0">
                <a:latin typeface="Arial Nova" panose="020B0504020202020204" pitchFamily="34" charset="0"/>
              </a:rPr>
              <a:t>#3DDesign</a:t>
            </a:r>
          </a:p>
          <a:p>
            <a:r>
              <a:rPr lang="en-GB" sz="1200" dirty="0">
                <a:latin typeface="Arial Nova" panose="020B0504020202020204" pitchFamily="34" charset="0"/>
              </a:rPr>
              <a:t>#Hospitality&amp;Catering</a:t>
            </a:r>
          </a:p>
        </p:txBody>
      </p:sp>
    </p:spTree>
    <p:extLst>
      <p:ext uri="{BB962C8B-B14F-4D97-AF65-F5344CB8AC3E}">
        <p14:creationId xmlns:p14="http://schemas.microsoft.com/office/powerpoint/2010/main" val="7281275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3903C0A2-C801-4116-9732-DDC795FE048E}"/>
              </a:ext>
            </a:extLst>
          </p:cNvPr>
          <p:cNvSpPr/>
          <p:nvPr/>
        </p:nvSpPr>
        <p:spPr>
          <a:xfrm>
            <a:off x="408562" y="6056416"/>
            <a:ext cx="11374876" cy="931098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9943BB2C-229E-4D77-A9B2-D3AECDC9BC61}"/>
              </a:ext>
            </a:extLst>
          </p:cNvPr>
          <p:cNvSpPr/>
          <p:nvPr/>
        </p:nvSpPr>
        <p:spPr>
          <a:xfrm>
            <a:off x="408562" y="350202"/>
            <a:ext cx="11342451" cy="5599336"/>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413838" y="352908"/>
            <a:ext cx="9528925" cy="5596630"/>
          </a:xfrm>
        </p:spPr>
        <p:txBody>
          <a:bodyPr>
            <a:noAutofit/>
          </a:bodyPr>
          <a:lstStyle/>
          <a:p>
            <a:pPr marL="0" indent="0" algn="ctr">
              <a:buNone/>
            </a:pPr>
            <a:r>
              <a:rPr lang="en-GB" sz="1600" dirty="0">
                <a:latin typeface="Impact" panose="020B0806030902050204" pitchFamily="34" charset="0"/>
              </a:rPr>
              <a:t>Year 10: Green Planet / Portfolio :  Intent</a:t>
            </a:r>
          </a:p>
          <a:p>
            <a:pPr marL="0" indent="0">
              <a:buNone/>
            </a:pPr>
            <a:r>
              <a:rPr lang="en-GB" sz="1100" b="1" u="sng" dirty="0">
                <a:latin typeface="Arial Nova" panose="020B0504020202020204" pitchFamily="34" charset="0"/>
              </a:rPr>
              <a:t>Specialist Subject:</a:t>
            </a:r>
            <a:r>
              <a:rPr lang="en-GB" sz="1100" b="1" dirty="0">
                <a:latin typeface="Arial Nova" panose="020B0504020202020204" pitchFamily="34" charset="0"/>
              </a:rPr>
              <a:t> 3D Design </a:t>
            </a:r>
          </a:p>
          <a:p>
            <a:pPr marL="0" indent="0">
              <a:buNone/>
            </a:pPr>
            <a:r>
              <a:rPr lang="en-GB" sz="1100" b="1" u="sng" dirty="0">
                <a:latin typeface="Arial Nova" panose="020B0504020202020204" pitchFamily="34" charset="0"/>
              </a:rPr>
              <a:t>Knowledge / Skills / Understanding Acquired:</a:t>
            </a:r>
          </a:p>
          <a:p>
            <a:pPr marL="0" indent="0">
              <a:buNone/>
            </a:pPr>
            <a:r>
              <a:rPr lang="en-GB" sz="1100" b="1" dirty="0">
                <a:latin typeface="Arial Nova" panose="020B0504020202020204" pitchFamily="34" charset="0"/>
              </a:rPr>
              <a:t>AO1 – </a:t>
            </a:r>
            <a:r>
              <a:rPr lang="en-GB" sz="1100" dirty="0">
                <a:latin typeface="Arial Nova" panose="020B0504020202020204" pitchFamily="34" charset="0"/>
              </a:rPr>
              <a:t>Develop ideas through investigations, demonstrating critical understanding of sources</a:t>
            </a:r>
          </a:p>
          <a:p>
            <a:pPr marL="0" marR="0" indent="0" algn="l" defTabSz="1219170" rtl="0" eaLnBrk="1" fontAlgn="auto" latinLnBrk="0" hangingPunct="1">
              <a:lnSpc>
                <a:spcPct val="100000"/>
              </a:lnSpc>
              <a:spcBef>
                <a:spcPts val="0"/>
              </a:spcBef>
              <a:spcAft>
                <a:spcPts val="0"/>
              </a:spcAft>
              <a:buClrTx/>
              <a:buSzTx/>
              <a:buFontTx/>
              <a:buNone/>
              <a:tabLst/>
              <a:defRPr/>
            </a:pPr>
            <a:r>
              <a:rPr lang="en-GB" sz="1100" b="1" dirty="0">
                <a:latin typeface="Arial Nova" panose="020B0504020202020204" pitchFamily="34" charset="0"/>
              </a:rPr>
              <a:t>AO2 – </a:t>
            </a:r>
            <a:r>
              <a:rPr lang="en-GB" sz="1100" dirty="0">
                <a:latin typeface="Arial Nova" panose="020B0504020202020204" pitchFamily="34" charset="0"/>
              </a:rPr>
              <a:t>Refine work by exploring practical ideas safely. Develop independence and skill across specialist techniques such as </a:t>
            </a:r>
            <a:r>
              <a:rPr lang="en-GB" sz="1100" b="0" baseline="0" dirty="0">
                <a:solidFill>
                  <a:schemeClr val="tx1"/>
                </a:solidFill>
              </a:rPr>
              <a:t>Heating, Colouring, Laser Cutting, Layering , and Jointing. Work to scale by creating a CADD/CAM aided prototype</a:t>
            </a:r>
            <a:endParaRPr lang="en-GB" sz="1100" baseline="0" dirty="0"/>
          </a:p>
          <a:p>
            <a:pPr marL="0" marR="0" indent="0" algn="l" defTabSz="1219170" rtl="0" eaLnBrk="1" fontAlgn="auto" latinLnBrk="0" hangingPunct="1">
              <a:lnSpc>
                <a:spcPct val="100000"/>
              </a:lnSpc>
              <a:spcBef>
                <a:spcPts val="0"/>
              </a:spcBef>
              <a:spcAft>
                <a:spcPts val="0"/>
              </a:spcAft>
              <a:buClrTx/>
              <a:buSzTx/>
              <a:buFontTx/>
              <a:buNone/>
              <a:tabLst/>
              <a:defRPr/>
            </a:pPr>
            <a:r>
              <a:rPr lang="en-GB" sz="1100" b="1" dirty="0">
                <a:latin typeface="Arial Nova" panose="020B0504020202020204" pitchFamily="34" charset="0"/>
              </a:rPr>
              <a:t>AO3 – </a:t>
            </a:r>
            <a:r>
              <a:rPr lang="en-GB" sz="1100" dirty="0">
                <a:latin typeface="Arial Nova" panose="020B0504020202020204" pitchFamily="34" charset="0"/>
              </a:rPr>
              <a:t>Record observational studies using explorative approaches when accurately capturing shape, form, tone, texture, and colour. Use a broad range of specialist media identified via practitioner research</a:t>
            </a:r>
          </a:p>
          <a:p>
            <a:pPr marL="0" marR="0" indent="0" algn="l" defTabSz="1219170" rtl="0" eaLnBrk="1" fontAlgn="auto" latinLnBrk="0" hangingPunct="1">
              <a:lnSpc>
                <a:spcPct val="100000"/>
              </a:lnSpc>
              <a:spcBef>
                <a:spcPts val="0"/>
              </a:spcBef>
              <a:spcAft>
                <a:spcPts val="0"/>
              </a:spcAft>
              <a:buClrTx/>
              <a:buSzTx/>
              <a:buFontTx/>
              <a:buNone/>
              <a:tabLst/>
              <a:defRPr/>
            </a:pPr>
            <a:r>
              <a:rPr lang="en-GB" sz="1100" b="1" dirty="0">
                <a:latin typeface="Arial Nova" panose="020B0504020202020204" pitchFamily="34" charset="0"/>
              </a:rPr>
              <a:t>AO4 – </a:t>
            </a:r>
            <a:r>
              <a:rPr lang="en-GB" sz="1100" dirty="0">
                <a:latin typeface="Arial Nova" panose="020B0504020202020204" pitchFamily="34" charset="0"/>
              </a:rPr>
              <a:t>Present a personal and meaningful response that realises intentions and demonstrates understanding of visual language</a:t>
            </a:r>
            <a:endParaRPr lang="en-GB" sz="1100" b="1" dirty="0">
              <a:latin typeface="Arial Nova" panose="020B0504020202020204" pitchFamily="34" charset="0"/>
            </a:endParaRPr>
          </a:p>
          <a:p>
            <a:pPr marL="0" indent="0">
              <a:buNone/>
            </a:pPr>
            <a:r>
              <a:rPr lang="en-GB" sz="1100" b="1" u="sng" dirty="0">
                <a:latin typeface="Arial Nova" panose="020B0504020202020204" pitchFamily="34" charset="0"/>
              </a:rPr>
              <a:t>Links to Previous Study:</a:t>
            </a:r>
          </a:p>
          <a:p>
            <a:pPr marL="0" indent="0">
              <a:buNone/>
            </a:pPr>
            <a:r>
              <a:rPr lang="en-GB" sz="1100" dirty="0">
                <a:latin typeface="Arial Nova"/>
              </a:rPr>
              <a:t>During KS3, pupils will have developed a wide range of specialist ADT skills such as research, analysis, development, experimentation, refinement, planning, and a host of 2D, 3D, traditional, and more current practical skills. They will have developed confidence, independence, interest, and an ability to follow ADT working structures. ADT GCSE projects at </a:t>
            </a:r>
            <a:r>
              <a:rPr lang="en-GB" sz="1100" dirty="0" err="1">
                <a:latin typeface="Arial Nova"/>
              </a:rPr>
              <a:t>Limehurst</a:t>
            </a:r>
            <a:r>
              <a:rPr lang="en-GB" sz="1100" dirty="0">
                <a:latin typeface="Arial Nova"/>
              </a:rPr>
              <a:t> aim to build accomplished young creatives who are confident in their emerging style, and have a passion for their subject area, The emphasis is on exploring a variety of new skills, tools, techniques and processes. Responding to the work of professionals and combining techniques to help boost AO3. As we by now know pupils strengths and areas for development thoroughly, we are able to provide further stretch and challenge with a targeted approach and offer support for a personal and independent journey through their chosen GCSE specialism.</a:t>
            </a:r>
          </a:p>
          <a:p>
            <a:pPr marL="0" indent="0">
              <a:buNone/>
            </a:pPr>
            <a:r>
              <a:rPr lang="en-GB" sz="1100" b="1" u="sng" dirty="0">
                <a:latin typeface="Arial Nova" panose="020B0504020202020204" pitchFamily="34" charset="0"/>
              </a:rPr>
              <a:t>Links to Future Study and the Wider World: </a:t>
            </a:r>
          </a:p>
          <a:p>
            <a:pPr marL="0" indent="0">
              <a:buNone/>
            </a:pPr>
            <a:r>
              <a:rPr lang="en-GB" sz="1100" dirty="0">
                <a:latin typeface="Arial Nova"/>
              </a:rPr>
              <a:t>The main focus of the course is for student to be given opportunities to develop as individual and independent learners. The role of the teacher is to support the direction and ideas of the student empowering them to develop the required skills to complete the tasks and project as individually and independently as possible. After learning how to work on a sustained project, having furthered their independence and cemented specialist areas of strength, pupils move on to their EST Project (which is worth 40%) of their GCSE grade. They showcase their skillset in response to an independently chosen theme (often using the previous years exam stimulus to aid in transition later on) Key employability / transferable skills include:  Emotional awareness, communication, and self-awareness. Pupils will also study a range of independently chosen ADT professionals during this project and link them to their own practice using in-depth analytical skills. Opportunities to visit Design exhibitions and the University degree show at the end of Year 10. </a:t>
            </a:r>
            <a:r>
              <a:rPr lang="en-GB" sz="1100" dirty="0">
                <a:latin typeface="Arial Nova" panose="020B0504020202020204" pitchFamily="34" charset="0"/>
              </a:rPr>
              <a:t> This concludes the GCSE course and ends in preparation, curation, and execution of an exhibition of their work. Key employability / transferable skills include:  Self-Promotion, stamina, and advanced fine-motor skill. Pupils will also study a range of independently chosen ADT professionals during this project and link them to their own practice using in-depth analytical skills.</a:t>
            </a:r>
            <a:endParaRPr lang="en-GB" sz="1200" dirty="0">
              <a:latin typeface="Arial Nova"/>
            </a:endParaRPr>
          </a:p>
          <a:p>
            <a:pPr marL="0" indent="0" algn="ctr">
              <a:buNone/>
            </a:pPr>
            <a:r>
              <a:rPr lang="en-GB" sz="1200" dirty="0">
                <a:latin typeface="Impact"/>
              </a:rPr>
              <a:t>Yr10 Green Planet : Implementation </a:t>
            </a:r>
            <a:endParaRPr lang="en-GB" sz="1200" dirty="0">
              <a:latin typeface="Impact" panose="020B0806030902050204" pitchFamily="34" charset="0"/>
            </a:endParaRPr>
          </a:p>
          <a:p>
            <a:pPr marL="0" indent="0">
              <a:buNone/>
            </a:pPr>
            <a:r>
              <a:rPr lang="en-GB" sz="1200" b="1" u="sng" dirty="0">
                <a:latin typeface="Arial Nova" panose="020B0504020202020204" pitchFamily="34" charset="0"/>
              </a:rPr>
              <a:t>Number of Lessons: </a:t>
            </a:r>
            <a:r>
              <a:rPr lang="en-GB" sz="1200" dirty="0">
                <a:solidFill>
                  <a:srgbClr val="FF0000"/>
                </a:solidFill>
                <a:latin typeface="Arial Nova" panose="020B0504020202020204" pitchFamily="34" charset="0"/>
              </a:rPr>
              <a:t>     </a:t>
            </a:r>
            <a:r>
              <a:rPr lang="en-GB" sz="1200" dirty="0">
                <a:latin typeface="Arial Nova" panose="020B0504020202020204" pitchFamily="34" charset="0"/>
              </a:rPr>
              <a:t>84 lessons / 28 weeks – 81 lessons / 27 weeks</a:t>
            </a:r>
          </a:p>
          <a:p>
            <a:pPr marL="0" indent="0">
              <a:buNone/>
            </a:pPr>
            <a:r>
              <a:rPr lang="en-GB" sz="1200" b="1" u="sng" dirty="0">
                <a:latin typeface="Arial Nova" panose="020B0504020202020204" pitchFamily="34" charset="0"/>
              </a:rPr>
              <a:t>Sequence of Lessons </a:t>
            </a:r>
          </a:p>
          <a:p>
            <a:pPr marL="0" indent="0">
              <a:buNone/>
            </a:pPr>
            <a:endParaRPr lang="en-GB" sz="1200" b="1" u="sng" dirty="0">
              <a:latin typeface="Arial Nova" panose="020B0504020202020204" pitchFamily="34" charset="0"/>
            </a:endParaRPr>
          </a:p>
          <a:p>
            <a:pPr marL="0" indent="0">
              <a:buNone/>
            </a:pPr>
            <a:endParaRPr lang="en-GB" sz="1200" b="1" u="sng" dirty="0">
              <a:latin typeface="Arial Nova" panose="020B0504020202020204" pitchFamily="34" charset="0"/>
            </a:endParaRPr>
          </a:p>
          <a:p>
            <a:pPr marL="0" indent="0">
              <a:buNone/>
            </a:pPr>
            <a:endParaRPr lang="en-GB" sz="1200" b="1" u="sng" dirty="0">
              <a:latin typeface="Arial Nova" panose="020B0504020202020204" pitchFamily="34" charset="0"/>
            </a:endParaRPr>
          </a:p>
          <a:p>
            <a:pPr marL="0" indent="0">
              <a:buNone/>
            </a:pPr>
            <a:endParaRPr lang="en-GB" sz="1200" b="1" u="sng" dirty="0">
              <a:latin typeface="Arial Nova" panose="020B0504020202020204" pitchFamily="34" charset="0"/>
            </a:endParaRPr>
          </a:p>
          <a:p>
            <a:pPr marL="0" indent="0">
              <a:buNone/>
            </a:pPr>
            <a:endParaRPr lang="en-GB" sz="1200" b="1" u="sng" dirty="0">
              <a:latin typeface="Arial Nova" panose="020B0504020202020204" pitchFamily="34" charset="0"/>
            </a:endParaRPr>
          </a:p>
          <a:p>
            <a:pPr marL="0" indent="0">
              <a:buNone/>
            </a:pPr>
            <a:endParaRPr lang="en-GB" sz="1200" b="1" u="sng" dirty="0">
              <a:latin typeface="Arial Nova" panose="020B0504020202020204" pitchFamily="34" charset="0"/>
            </a:endParaRPr>
          </a:p>
          <a:p>
            <a:pPr marL="0" indent="0">
              <a:buNone/>
            </a:pPr>
            <a:endParaRPr lang="en-GB" sz="1200" b="1" u="sng" dirty="0">
              <a:latin typeface="Arial Nova" panose="020B0504020202020204" pitchFamily="34" charset="0"/>
            </a:endParaRPr>
          </a:p>
          <a:p>
            <a:pPr marL="0" indent="0">
              <a:buNone/>
            </a:pPr>
            <a:endParaRPr lang="en-GB" sz="1200" b="1" u="sng" dirty="0">
              <a:latin typeface="Arial Nova" panose="020B0504020202020204" pitchFamily="34" charset="0"/>
            </a:endParaRPr>
          </a:p>
          <a:p>
            <a:pPr marL="0" indent="0">
              <a:buNone/>
            </a:pPr>
            <a:endParaRPr lang="en-GB" sz="1200" b="1" u="sng" dirty="0">
              <a:latin typeface="Arial Nova" panose="020B0504020202020204" pitchFamily="34" charset="0"/>
            </a:endParaRPr>
          </a:p>
          <a:p>
            <a:pPr marL="0" indent="0">
              <a:buNone/>
            </a:pPr>
            <a:endParaRPr lang="en-GB" sz="1200" b="1" u="sng" dirty="0">
              <a:latin typeface="Arial Nova" panose="020B0504020202020204" pitchFamily="34" charset="0"/>
            </a:endParaRPr>
          </a:p>
          <a:p>
            <a:pPr marL="0" indent="0">
              <a:buNone/>
            </a:pPr>
            <a:endParaRPr lang="en-GB" sz="1200" b="1" u="sng" dirty="0">
              <a:latin typeface="Arial Nova" panose="020B0504020202020204" pitchFamily="34" charset="0"/>
            </a:endParaRPr>
          </a:p>
          <a:p>
            <a:pPr marL="0" indent="0">
              <a:buNone/>
            </a:pPr>
            <a:endParaRPr lang="en-GB" sz="1200" b="1" u="sng" dirty="0">
              <a:latin typeface="Arial Nova" panose="020B0504020202020204" pitchFamily="34" charset="0"/>
            </a:endParaRPr>
          </a:p>
          <a:p>
            <a:pPr marL="0" indent="0">
              <a:buNone/>
            </a:pPr>
            <a:endParaRPr lang="en-GB" sz="1200" b="1" u="sng" dirty="0">
              <a:latin typeface="Arial Nova" panose="020B0504020202020204" pitchFamily="34" charset="0"/>
            </a:endParaRPr>
          </a:p>
          <a:p>
            <a:pPr marL="0" indent="0">
              <a:buNone/>
            </a:pPr>
            <a:endParaRPr lang="en-GB" sz="1200" b="1" u="sng" dirty="0">
              <a:latin typeface="Arial Nova" panose="020B0504020202020204" pitchFamily="34" charset="0"/>
            </a:endParaRPr>
          </a:p>
          <a:p>
            <a:pPr marL="0" indent="0">
              <a:buNone/>
            </a:pPr>
            <a:endParaRPr lang="en-GB" sz="1200" b="1" u="sng" dirty="0">
              <a:latin typeface="Arial Nova" panose="020B0504020202020204" pitchFamily="34" charset="0"/>
            </a:endParaRPr>
          </a:p>
          <a:p>
            <a:pPr marL="0" indent="0">
              <a:buNone/>
            </a:pPr>
            <a:endParaRPr lang="en-GB" sz="1200" b="1" u="sng" dirty="0">
              <a:latin typeface="Arial Nova" panose="020B0504020202020204" pitchFamily="34" charset="0"/>
            </a:endParaRPr>
          </a:p>
          <a:p>
            <a:pPr marL="0" indent="0">
              <a:buNone/>
            </a:pPr>
            <a:endParaRPr lang="en-GB" sz="1200" b="1" u="sng" dirty="0">
              <a:latin typeface="Arial Nova" panose="020B0504020202020204" pitchFamily="34" charset="0"/>
            </a:endParaRPr>
          </a:p>
          <a:p>
            <a:pPr marL="0" indent="0">
              <a:buNone/>
            </a:pPr>
            <a:endParaRPr lang="en-GB" sz="1200" b="1" u="sng" dirty="0">
              <a:latin typeface="Arial Nova" panose="020B0504020202020204" pitchFamily="34" charset="0"/>
            </a:endParaRPr>
          </a:p>
          <a:p>
            <a:pPr marL="0" indent="0">
              <a:buNone/>
            </a:pPr>
            <a:r>
              <a:rPr lang="en-GB" sz="1200" b="1" u="sng" dirty="0">
                <a:latin typeface="Arial Nova" panose="020B0504020202020204" pitchFamily="34" charset="0"/>
              </a:rPr>
              <a:t>Main Resources:</a:t>
            </a:r>
          </a:p>
          <a:p>
            <a:pPr marL="0" indent="0">
              <a:buNone/>
            </a:pPr>
            <a:r>
              <a:rPr lang="en-GB" sz="1200" dirty="0">
                <a:latin typeface="Arial Nova" panose="020B0504020202020204" pitchFamily="34" charset="0"/>
              </a:rPr>
              <a:t>PowerPoint / ‘Look Book’ (Teacher and Peer exemplars from a wide range of inspiring stimuli) Other resources will depend on the direction the student takes the project.</a:t>
            </a:r>
          </a:p>
          <a:p>
            <a:pPr marL="0" indent="0">
              <a:buNone/>
            </a:pPr>
            <a:r>
              <a:rPr lang="en-GB" sz="1200" b="1" u="sng" dirty="0">
                <a:latin typeface="Arial Nova" panose="020B0504020202020204" pitchFamily="34" charset="0"/>
              </a:rPr>
              <a:t>Methods of Assessment:</a:t>
            </a:r>
          </a:p>
          <a:p>
            <a:pPr marL="0" indent="0">
              <a:buNone/>
            </a:pPr>
            <a:r>
              <a:rPr lang="en-GB" sz="1200" dirty="0">
                <a:latin typeface="Arial Nova" panose="020B0504020202020204" pitchFamily="34" charset="0"/>
              </a:rPr>
              <a:t>A3 grey front sheet with generic feedback</a:t>
            </a:r>
          </a:p>
          <a:p>
            <a:pPr marL="0" indent="0">
              <a:buNone/>
            </a:pPr>
            <a:r>
              <a:rPr lang="en-GB" sz="1200" b="1" u="sng" dirty="0">
                <a:latin typeface="Arial Nova" panose="020B0504020202020204" pitchFamily="34" charset="0"/>
              </a:rPr>
              <a:t>Use of assessment Results:</a:t>
            </a:r>
          </a:p>
          <a:p>
            <a:pPr marL="0" indent="0">
              <a:buNone/>
            </a:pPr>
            <a:r>
              <a:rPr lang="en-GB" sz="1200" dirty="0">
                <a:latin typeface="Arial Nova" panose="020B0504020202020204" pitchFamily="34" charset="0"/>
              </a:rPr>
              <a:t>Updated on Go4Schools / Recorded on above sheet / Added on class RAG tracker / Added to folder which rotates as progress record </a:t>
            </a:r>
          </a:p>
        </p:txBody>
      </p:sp>
      <p:sp>
        <p:nvSpPr>
          <p:cNvPr id="6" name="TextBox 5">
            <a:extLst>
              <a:ext uri="{FF2B5EF4-FFF2-40B4-BE49-F238E27FC236}">
                <a16:creationId xmlns:a16="http://schemas.microsoft.com/office/drawing/2014/main" id="{100D8A88-E9F7-433E-890B-C37DCFEE1EC1}"/>
              </a:ext>
            </a:extLst>
          </p:cNvPr>
          <p:cNvSpPr txBox="1"/>
          <p:nvPr/>
        </p:nvSpPr>
        <p:spPr>
          <a:xfrm>
            <a:off x="-299148" y="15367405"/>
            <a:ext cx="2448964" cy="748795"/>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Navigating ADT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3"/>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4"/>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5"/>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6"/>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7"/>
          <a:srcRect t="16701" b="12155"/>
          <a:stretch/>
        </p:blipFill>
        <p:spPr>
          <a:xfrm rot="5400000">
            <a:off x="7304876" y="2664952"/>
            <a:ext cx="7519735" cy="2254512"/>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8">
            <a:clrChange>
              <a:clrFrom>
                <a:srgbClr val="FFFFFF"/>
              </a:clrFrom>
              <a:clrTo>
                <a:srgbClr val="FFFFFF">
                  <a:alpha val="0"/>
                </a:srgbClr>
              </a:clrTo>
            </a:clrChange>
          </a:blip>
          <a:srcRect b="9167"/>
          <a:stretch/>
        </p:blipFill>
        <p:spPr>
          <a:xfrm>
            <a:off x="11064743" y="709177"/>
            <a:ext cx="707095" cy="621065"/>
          </a:xfrm>
          <a:prstGeom prst="rect">
            <a:avLst/>
          </a:prstGeom>
        </p:spPr>
      </p:pic>
      <p:pic>
        <p:nvPicPr>
          <p:cNvPr id="22" name="Picture 21">
            <a:extLst>
              <a:ext uri="{FF2B5EF4-FFF2-40B4-BE49-F238E27FC236}">
                <a16:creationId xmlns:a16="http://schemas.microsoft.com/office/drawing/2014/main" id="{CB729412-91D3-4745-8116-A56E12BD3D42}"/>
              </a:ext>
            </a:extLst>
          </p:cNvPr>
          <p:cNvPicPr>
            <a:picLocks noChangeAspect="1"/>
          </p:cNvPicPr>
          <p:nvPr/>
        </p:nvPicPr>
        <p:blipFill rotWithShape="1">
          <a:blip r:embed="rId7"/>
          <a:srcRect t="16701" b="12155"/>
          <a:stretch/>
        </p:blipFill>
        <p:spPr>
          <a:xfrm rot="16200000" flipV="1">
            <a:off x="7146636" y="10322040"/>
            <a:ext cx="7836216" cy="2254511"/>
          </a:xfrm>
          <a:prstGeom prst="rect">
            <a:avLst/>
          </a:prstGeom>
        </p:spPr>
      </p:pic>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1061112" y="13798387"/>
            <a:ext cx="831764" cy="730566"/>
          </a:xfrm>
          <a:prstGeom prst="rect">
            <a:avLst/>
          </a:prstGeom>
        </p:spPr>
      </p:pic>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11008507" y="7091616"/>
            <a:ext cx="831764" cy="730566"/>
          </a:xfrm>
          <a:prstGeom prst="rect">
            <a:avLst/>
          </a:prstGeom>
        </p:spPr>
      </p:pic>
      <p:graphicFrame>
        <p:nvGraphicFramePr>
          <p:cNvPr id="24" name="Table 23">
            <a:extLst>
              <a:ext uri="{FF2B5EF4-FFF2-40B4-BE49-F238E27FC236}">
                <a16:creationId xmlns:a16="http://schemas.microsoft.com/office/drawing/2014/main" id="{F48B5CE5-9A76-45BA-A91E-B1A298DD59B7}"/>
              </a:ext>
            </a:extLst>
          </p:cNvPr>
          <p:cNvGraphicFramePr>
            <a:graphicFrameLocks noGrp="1"/>
          </p:cNvGraphicFramePr>
          <p:nvPr>
            <p:extLst>
              <p:ext uri="{D42A27DB-BD31-4B8C-83A1-F6EECF244321}">
                <p14:modId xmlns:p14="http://schemas.microsoft.com/office/powerpoint/2010/main" val="979293055"/>
              </p:ext>
            </p:extLst>
          </p:nvPr>
        </p:nvGraphicFramePr>
        <p:xfrm>
          <a:off x="517337" y="7235782"/>
          <a:ext cx="11010844" cy="5515998"/>
        </p:xfrm>
        <a:graphic>
          <a:graphicData uri="http://schemas.openxmlformats.org/drawingml/2006/table">
            <a:tbl>
              <a:tblPr firstRow="1" bandRow="1">
                <a:tableStyleId>{5940675A-B579-460E-94D1-54222C63F5DA}</a:tableStyleId>
              </a:tblPr>
              <a:tblGrid>
                <a:gridCol w="2752711">
                  <a:extLst>
                    <a:ext uri="{9D8B030D-6E8A-4147-A177-3AD203B41FA5}">
                      <a16:colId xmlns:a16="http://schemas.microsoft.com/office/drawing/2014/main" val="860903560"/>
                    </a:ext>
                  </a:extLst>
                </a:gridCol>
                <a:gridCol w="2752711">
                  <a:extLst>
                    <a:ext uri="{9D8B030D-6E8A-4147-A177-3AD203B41FA5}">
                      <a16:colId xmlns:a16="http://schemas.microsoft.com/office/drawing/2014/main" val="966298568"/>
                    </a:ext>
                  </a:extLst>
                </a:gridCol>
                <a:gridCol w="2752711">
                  <a:extLst>
                    <a:ext uri="{9D8B030D-6E8A-4147-A177-3AD203B41FA5}">
                      <a16:colId xmlns:a16="http://schemas.microsoft.com/office/drawing/2014/main" val="3462729128"/>
                    </a:ext>
                  </a:extLst>
                </a:gridCol>
                <a:gridCol w="2752711">
                  <a:extLst>
                    <a:ext uri="{9D8B030D-6E8A-4147-A177-3AD203B41FA5}">
                      <a16:colId xmlns:a16="http://schemas.microsoft.com/office/drawing/2014/main" val="3955469802"/>
                    </a:ext>
                  </a:extLst>
                </a:gridCol>
              </a:tblGrid>
              <a:tr h="322573">
                <a:tc>
                  <a:txBody>
                    <a:bodyPr/>
                    <a:lstStyle/>
                    <a:p>
                      <a:r>
                        <a:rPr lang="en-GB" sz="1400" b="1" dirty="0"/>
                        <a:t>AO1 – Develop </a:t>
                      </a:r>
                    </a:p>
                  </a:txBody>
                  <a:tcPr>
                    <a:solidFill>
                      <a:schemeClr val="bg1">
                        <a:lumMod val="65000"/>
                      </a:schemeClr>
                    </a:solidFill>
                  </a:tcPr>
                </a:tc>
                <a:tc>
                  <a:txBody>
                    <a:bodyPr/>
                    <a:lstStyle/>
                    <a:p>
                      <a:r>
                        <a:rPr lang="en-GB" sz="1400" b="1" dirty="0"/>
                        <a:t>AO2 – Refine</a:t>
                      </a:r>
                    </a:p>
                  </a:txBody>
                  <a:tcPr>
                    <a:solidFill>
                      <a:schemeClr val="bg1">
                        <a:lumMod val="65000"/>
                      </a:schemeClr>
                    </a:solidFill>
                  </a:tcPr>
                </a:tc>
                <a:tc>
                  <a:txBody>
                    <a:bodyPr/>
                    <a:lstStyle/>
                    <a:p>
                      <a:r>
                        <a:rPr lang="en-GB" sz="1400" b="1" dirty="0"/>
                        <a:t>AO3 – Record </a:t>
                      </a:r>
                    </a:p>
                  </a:txBody>
                  <a:tcPr>
                    <a:solidFill>
                      <a:schemeClr val="bg1">
                        <a:lumMod val="65000"/>
                      </a:schemeClr>
                    </a:solidFill>
                  </a:tcPr>
                </a:tc>
                <a:tc>
                  <a:txBody>
                    <a:bodyPr/>
                    <a:lstStyle/>
                    <a:p>
                      <a:r>
                        <a:rPr lang="en-GB" sz="1400" b="1" dirty="0"/>
                        <a:t>AO4 – Present </a:t>
                      </a:r>
                    </a:p>
                  </a:txBody>
                  <a:tcPr>
                    <a:solidFill>
                      <a:schemeClr val="bg1">
                        <a:lumMod val="65000"/>
                      </a:schemeClr>
                    </a:solidFill>
                  </a:tcPr>
                </a:tc>
                <a:extLst>
                  <a:ext uri="{0D108BD9-81ED-4DB2-BD59-A6C34878D82A}">
                    <a16:rowId xmlns:a16="http://schemas.microsoft.com/office/drawing/2014/main" val="2939849063"/>
                  </a:ext>
                </a:extLst>
              </a:tr>
              <a:tr h="322573">
                <a:tc gridSpan="4">
                  <a:txBody>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mn-lt"/>
                          <a:ea typeface="+mn-ea"/>
                          <a:cs typeface="+mn-cs"/>
                        </a:rPr>
                        <a:t>Minimum expectations below – Themes and journey are independently chosen and often include additional / variations</a:t>
                      </a:r>
                    </a:p>
                  </a:txBody>
                  <a:tcPr>
                    <a:solidFill>
                      <a:schemeClr val="bg1">
                        <a:lumMod val="95000"/>
                      </a:schemeClr>
                    </a:solidFill>
                  </a:tcPr>
                </a:tc>
                <a:tc hMerge="1">
                  <a:txBody>
                    <a:bodyPr/>
                    <a:lstStyle/>
                    <a:p>
                      <a:endParaRPr lang="en-GB" sz="1600" dirty="0"/>
                    </a:p>
                  </a:txBody>
                  <a:tcPr>
                    <a:solidFill>
                      <a:schemeClr val="bg1"/>
                    </a:solidFill>
                  </a:tcPr>
                </a:tc>
                <a:tc hMerge="1">
                  <a:txBody>
                    <a:bodyPr/>
                    <a:lstStyle/>
                    <a:p>
                      <a:endParaRPr lang="en-GB" sz="1600" dirty="0"/>
                    </a:p>
                  </a:txBody>
                  <a:tcPr>
                    <a:solidFill>
                      <a:schemeClr val="bg1"/>
                    </a:solidFill>
                  </a:tcPr>
                </a:tc>
                <a:tc hMerge="1">
                  <a:txBody>
                    <a:bodyPr/>
                    <a:lstStyle/>
                    <a:p>
                      <a:endParaRPr lang="en-GB" sz="1600" dirty="0"/>
                    </a:p>
                  </a:txBody>
                  <a:tcPr>
                    <a:solidFill>
                      <a:schemeClr val="bg1"/>
                    </a:solidFill>
                  </a:tcPr>
                </a:tc>
                <a:extLst>
                  <a:ext uri="{0D108BD9-81ED-4DB2-BD59-A6C34878D82A}">
                    <a16:rowId xmlns:a16="http://schemas.microsoft.com/office/drawing/2014/main" val="68643681"/>
                  </a:ext>
                </a:extLst>
              </a:tr>
              <a:tr h="322573">
                <a:tc>
                  <a:txBody>
                    <a:bodyPr/>
                    <a:lstStyle/>
                    <a:p>
                      <a:r>
                        <a:rPr lang="en-GB" sz="1400" b="0" dirty="0"/>
                        <a:t>Mind-Map</a:t>
                      </a:r>
                    </a:p>
                  </a:txBody>
                  <a:tcPr>
                    <a:solidFill>
                      <a:schemeClr val="bg1">
                        <a:lumMod val="85000"/>
                      </a:schemeClr>
                    </a:solidFill>
                  </a:tcPr>
                </a:tc>
                <a:tc rowSpan="7">
                  <a:txBody>
                    <a:bodyPr/>
                    <a:lstStyle/>
                    <a:p>
                      <a:endParaRPr lang="en-GB" sz="1400" b="0" dirty="0"/>
                    </a:p>
                  </a:txBody>
                  <a:tcPr>
                    <a:solidFill>
                      <a:schemeClr val="bg1"/>
                    </a:solidFill>
                  </a:tcPr>
                </a:tc>
                <a:tc rowSpan="4">
                  <a:txBody>
                    <a:bodyPr/>
                    <a:lstStyle/>
                    <a:p>
                      <a:endParaRPr lang="en-GB" sz="1400" b="0" dirty="0"/>
                    </a:p>
                  </a:txBody>
                  <a:tcPr>
                    <a:solidFill>
                      <a:schemeClr val="bg1"/>
                    </a:solidFill>
                  </a:tcPr>
                </a:tc>
                <a:tc rowSpan="13">
                  <a:txBody>
                    <a:bodyPr/>
                    <a:lstStyle/>
                    <a:p>
                      <a:endParaRPr lang="en-GB" sz="1400" b="0" dirty="0"/>
                    </a:p>
                  </a:txBody>
                  <a:tcPr>
                    <a:solidFill>
                      <a:schemeClr val="bg1"/>
                    </a:solidFill>
                  </a:tcPr>
                </a:tc>
                <a:extLst>
                  <a:ext uri="{0D108BD9-81ED-4DB2-BD59-A6C34878D82A}">
                    <a16:rowId xmlns:a16="http://schemas.microsoft.com/office/drawing/2014/main" val="1043870497"/>
                  </a:ext>
                </a:extLst>
              </a:tr>
              <a:tr h="322573">
                <a:tc>
                  <a:txBody>
                    <a:bodyPr/>
                    <a:lstStyle/>
                    <a:p>
                      <a:r>
                        <a:rPr lang="en-GB" sz="1400" b="0" dirty="0"/>
                        <a:t>Mood-Board</a:t>
                      </a:r>
                    </a:p>
                  </a:txBody>
                  <a:tcPr>
                    <a:solidFill>
                      <a:schemeClr val="bg1">
                        <a:lumMod val="85000"/>
                      </a:schemeClr>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701246790"/>
                  </a:ext>
                </a:extLst>
              </a:tr>
              <a:tr h="322573">
                <a:tc>
                  <a:txBody>
                    <a:bodyPr/>
                    <a:lstStyle/>
                    <a:p>
                      <a:r>
                        <a:rPr lang="en-GB" sz="1400" b="0" dirty="0"/>
                        <a:t>Initial Primary Sources</a:t>
                      </a:r>
                    </a:p>
                  </a:txBody>
                  <a:tcPr>
                    <a:solidFill>
                      <a:schemeClr val="bg1">
                        <a:lumMod val="85000"/>
                      </a:schemeClr>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918417443"/>
                  </a:ext>
                </a:extLst>
              </a:tr>
              <a:tr h="322573">
                <a:tc>
                  <a:txBody>
                    <a:bodyPr/>
                    <a:lstStyle/>
                    <a:p>
                      <a:r>
                        <a:rPr lang="en-GB" sz="1400" b="0" dirty="0"/>
                        <a:t>Artist Analysis and Research 1 </a:t>
                      </a:r>
                    </a:p>
                  </a:txBody>
                  <a:tcPr>
                    <a:solidFill>
                      <a:schemeClr val="bg1">
                        <a:lumMod val="85000"/>
                      </a:schemeClr>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907884241"/>
                  </a:ext>
                </a:extLst>
              </a:tr>
              <a:tr h="354830">
                <a:tc>
                  <a:txBody>
                    <a:bodyPr/>
                    <a:lstStyle/>
                    <a:p>
                      <a:endParaRPr lang="en-GB" sz="1600" dirty="0"/>
                    </a:p>
                  </a:txBody>
                  <a:tcPr>
                    <a:solidFill>
                      <a:schemeClr val="bg1"/>
                    </a:solidFill>
                  </a:tcPr>
                </a:tc>
                <a:tc vMerge="1">
                  <a:txBody>
                    <a:bodyPr/>
                    <a:lstStyle/>
                    <a:p>
                      <a:endParaRPr lang="en-GB" sz="1600" dirty="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400" b="0" dirty="0"/>
                        <a:t>Artist copy 1</a:t>
                      </a:r>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2127122663"/>
                  </a:ext>
                </a:extLst>
              </a:tr>
              <a:tr h="322573">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400" b="0" dirty="0"/>
                        <a:t>Artist Analysis and Research 2 </a:t>
                      </a:r>
                    </a:p>
                  </a:txBody>
                  <a:tcPr>
                    <a:solidFill>
                      <a:schemeClr val="bg1">
                        <a:lumMod val="85000"/>
                      </a:schemeClr>
                    </a:solidFill>
                  </a:tcPr>
                </a:tc>
                <a:tc vMerge="1">
                  <a:txBody>
                    <a:bodyPr/>
                    <a:lstStyle/>
                    <a:p>
                      <a:endParaRPr lang="en-GB" sz="1600" dirty="0"/>
                    </a:p>
                  </a:txBody>
                  <a:tcPr>
                    <a:solidFill>
                      <a:schemeClr val="bg1"/>
                    </a:solidFill>
                  </a:tcPr>
                </a:tc>
                <a:tc>
                  <a:txBody>
                    <a:bodyPr/>
                    <a:lstStyle/>
                    <a:p>
                      <a:endParaRPr lang="en-GB" sz="1400" b="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442226753"/>
                  </a:ext>
                </a:extLst>
              </a:tr>
              <a:tr h="322573">
                <a:tc>
                  <a:txBody>
                    <a:bodyPr/>
                    <a:lstStyle/>
                    <a:p>
                      <a:r>
                        <a:rPr lang="en-GB" sz="1400" b="0" dirty="0"/>
                        <a:t>6 R’s Research</a:t>
                      </a:r>
                    </a:p>
                  </a:txBody>
                  <a:tcPr>
                    <a:noFill/>
                  </a:tcPr>
                </a:tc>
                <a:tc vMerge="1">
                  <a:txBody>
                    <a:bodyPr/>
                    <a:lstStyle/>
                    <a:p>
                      <a:endParaRPr lang="en-GB" sz="1600" dirty="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400" b="0" dirty="0"/>
                        <a:t>Artist Copy 2</a:t>
                      </a:r>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4284838449"/>
                  </a:ext>
                </a:extLst>
              </a:tr>
              <a:tr h="322573">
                <a:tc rowSpan="8">
                  <a:txBody>
                    <a:bodyPr/>
                    <a:lstStyle/>
                    <a:p>
                      <a:endParaRPr lang="en-GB" sz="1600" dirty="0"/>
                    </a:p>
                  </a:txBody>
                  <a:tcPr>
                    <a:solidFill>
                      <a:schemeClr val="bg1"/>
                    </a:solidFill>
                  </a:tcPr>
                </a:tc>
                <a:tc>
                  <a:txBody>
                    <a:bodyPr/>
                    <a:lstStyle/>
                    <a:p>
                      <a:r>
                        <a:rPr lang="en-GB" sz="1400" b="0" dirty="0"/>
                        <a:t>Sample 1</a:t>
                      </a:r>
                    </a:p>
                  </a:txBody>
                  <a:tcPr>
                    <a:solidFill>
                      <a:schemeClr val="bg1">
                        <a:lumMod val="85000"/>
                      </a:schemeClr>
                    </a:solidFill>
                  </a:tcPr>
                </a:tc>
                <a:tc rowSpan="4">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400" b="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1003996856"/>
                  </a:ext>
                </a:extLst>
              </a:tr>
              <a:tr h="322573">
                <a:tc vMerge="1">
                  <a:txBody>
                    <a:bodyPr/>
                    <a:lstStyle/>
                    <a:p>
                      <a:endParaRPr lang="en-GB" sz="1600" dirty="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alibri" panose="020F0502020204030204"/>
                          <a:ea typeface="+mn-ea"/>
                          <a:cs typeface="+mn-cs"/>
                        </a:rPr>
                        <a:t>Sample 2</a:t>
                      </a:r>
                    </a:p>
                  </a:txBody>
                  <a:tcPr>
                    <a:solidFill>
                      <a:schemeClr val="bg1">
                        <a:lumMod val="85000"/>
                      </a:schemeClr>
                    </a:solidFill>
                  </a:tcPr>
                </a:tc>
                <a:tc vMerge="1">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636847716"/>
                  </a:ext>
                </a:extLst>
              </a:tr>
              <a:tr h="322573">
                <a:tc vMerge="1">
                  <a:txBody>
                    <a:bodyPr/>
                    <a:lstStyle/>
                    <a:p>
                      <a:endParaRPr lang="en-GB" sz="1600" dirty="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alibri" panose="020F0502020204030204"/>
                          <a:ea typeface="+mn-ea"/>
                          <a:cs typeface="+mn-cs"/>
                        </a:rPr>
                        <a:t>Sample 3</a:t>
                      </a:r>
                    </a:p>
                  </a:txBody>
                  <a:tcPr>
                    <a:solidFill>
                      <a:schemeClr val="bg1">
                        <a:lumMod val="85000"/>
                      </a:schemeClr>
                    </a:solidFill>
                  </a:tcPr>
                </a:tc>
                <a:tc vMerge="1">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3713378769"/>
                  </a:ext>
                </a:extLst>
              </a:tr>
              <a:tr h="322573">
                <a:tc vMerge="1">
                  <a:txBody>
                    <a:bodyPr/>
                    <a:lstStyle/>
                    <a:p>
                      <a:endParaRPr lang="en-GB" sz="1600" dirty="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alibri" panose="020F0502020204030204"/>
                          <a:ea typeface="+mn-ea"/>
                          <a:cs typeface="+mn-cs"/>
                        </a:rPr>
                        <a:t>Sample 4</a:t>
                      </a:r>
                    </a:p>
                  </a:txBody>
                  <a:tcPr>
                    <a:solidFill>
                      <a:schemeClr val="bg1">
                        <a:lumMod val="85000"/>
                      </a:schemeClr>
                    </a:solidFill>
                  </a:tcPr>
                </a:tc>
                <a:tc vMerge="1">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2350021218"/>
                  </a:ext>
                </a:extLst>
              </a:tr>
              <a:tr h="322573">
                <a:tc vMerge="1">
                  <a:txBody>
                    <a:bodyPr/>
                    <a:lstStyle/>
                    <a:p>
                      <a:endParaRPr lang="en-GB" sz="1600" dirty="0"/>
                    </a:p>
                  </a:txBody>
                  <a:tcPr>
                    <a:solidFill>
                      <a:schemeClr val="bg1"/>
                    </a:solidFill>
                  </a:tcPr>
                </a:tc>
                <a:tc>
                  <a:txBody>
                    <a:bodyPr/>
                    <a:lstStyle/>
                    <a:p>
                      <a:endParaRPr lang="en-GB" sz="1400" b="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400" b="0" dirty="0"/>
                        <a:t>Annotation of AO2 and AO3 </a:t>
                      </a:r>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691181191"/>
                  </a:ext>
                </a:extLst>
              </a:tr>
              <a:tr h="322573">
                <a:tc vMerge="1">
                  <a:txBody>
                    <a:bodyPr/>
                    <a:lstStyle/>
                    <a:p>
                      <a:endParaRPr lang="en-GB" sz="1600" dirty="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400" b="0" dirty="0"/>
                        <a:t>Final Piece plan </a:t>
                      </a:r>
                    </a:p>
                  </a:txBody>
                  <a:tcPr>
                    <a:solidFill>
                      <a:schemeClr val="bg1">
                        <a:lumMod val="85000"/>
                      </a:schemeClr>
                    </a:solidFill>
                  </a:tcPr>
                </a:tc>
                <a:tc rowSpan="3">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400" b="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1240497686"/>
                  </a:ext>
                </a:extLst>
              </a:tr>
              <a:tr h="322573">
                <a:tc vMerge="1">
                  <a:txBody>
                    <a:bodyPr/>
                    <a:lstStyle/>
                    <a:p>
                      <a:endParaRPr lang="en-GB" sz="1600" dirty="0"/>
                    </a:p>
                  </a:txBody>
                  <a:tcPr>
                    <a:solidFill>
                      <a:schemeClr val="bg1"/>
                    </a:solidFill>
                  </a:tcPr>
                </a:tc>
                <a:tc rowSpan="2">
                  <a:txBody>
                    <a:bodyPr/>
                    <a:lstStyle/>
                    <a:p>
                      <a:endParaRPr lang="en-GB" sz="1400" b="0" dirty="0"/>
                    </a:p>
                  </a:txBody>
                  <a:tcPr>
                    <a:solidFill>
                      <a:schemeClr val="bg1"/>
                    </a:solidFill>
                  </a:tcPr>
                </a:tc>
                <a:tc vMerge="1">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dirty="0"/>
                    </a:p>
                  </a:txBody>
                  <a:tcPr>
                    <a:solidFill>
                      <a:schemeClr val="bg1"/>
                    </a:solidFill>
                  </a:tcPr>
                </a:tc>
                <a:tc>
                  <a:txBody>
                    <a:bodyPr/>
                    <a:lstStyle/>
                    <a:p>
                      <a:r>
                        <a:rPr lang="en-GB" sz="1400" b="0" dirty="0"/>
                        <a:t>Masterpiece </a:t>
                      </a:r>
                    </a:p>
                  </a:txBody>
                  <a:tcPr>
                    <a:solidFill>
                      <a:schemeClr val="bg1">
                        <a:lumMod val="85000"/>
                      </a:schemeClr>
                    </a:solidFill>
                  </a:tcPr>
                </a:tc>
                <a:extLst>
                  <a:ext uri="{0D108BD9-81ED-4DB2-BD59-A6C34878D82A}">
                    <a16:rowId xmlns:a16="http://schemas.microsoft.com/office/drawing/2014/main" val="664174993"/>
                  </a:ext>
                </a:extLst>
              </a:tr>
              <a:tr h="322573">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vMerge="1">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dirty="0"/>
                    </a:p>
                  </a:txBody>
                  <a:tcPr>
                    <a:solidFill>
                      <a:schemeClr val="bg1"/>
                    </a:solidFill>
                  </a:tcPr>
                </a:tc>
                <a:tc>
                  <a:txBody>
                    <a:bodyPr/>
                    <a:lstStyle/>
                    <a:p>
                      <a:r>
                        <a:rPr lang="en-GB" sz="1400" b="0" dirty="0"/>
                        <a:t>Evaluation </a:t>
                      </a:r>
                    </a:p>
                  </a:txBody>
                  <a:tcPr>
                    <a:solidFill>
                      <a:schemeClr val="bg1">
                        <a:lumMod val="85000"/>
                      </a:schemeClr>
                    </a:solidFill>
                  </a:tcPr>
                </a:tc>
                <a:extLst>
                  <a:ext uri="{0D108BD9-81ED-4DB2-BD59-A6C34878D82A}">
                    <a16:rowId xmlns:a16="http://schemas.microsoft.com/office/drawing/2014/main" val="592137152"/>
                  </a:ext>
                </a:extLst>
              </a:tr>
            </a:tbl>
          </a:graphicData>
        </a:graphic>
      </p:graphicFrame>
      <p:pic>
        <p:nvPicPr>
          <p:cNvPr id="47" name="Graphic 46" descr="Head with gears">
            <a:extLst>
              <a:ext uri="{FF2B5EF4-FFF2-40B4-BE49-F238E27FC236}">
                <a16:creationId xmlns:a16="http://schemas.microsoft.com/office/drawing/2014/main" id="{88FF5273-AF38-48C8-9FD5-45A6B7DAF0DA}"/>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1169295" y="10813987"/>
            <a:ext cx="1385125" cy="1385125"/>
          </a:xfrm>
          <a:prstGeom prst="rect">
            <a:avLst/>
          </a:prstGeom>
        </p:spPr>
      </p:pic>
      <p:pic>
        <p:nvPicPr>
          <p:cNvPr id="41" name="Graphic 40" descr="Sign Language">
            <a:extLst>
              <a:ext uri="{FF2B5EF4-FFF2-40B4-BE49-F238E27FC236}">
                <a16:creationId xmlns:a16="http://schemas.microsoft.com/office/drawing/2014/main" id="{54D1A562-0D49-434D-A30E-9978464D0603}"/>
              </a:ext>
            </a:extLst>
          </p:cNvPr>
          <p:cNvPicPr>
            <a:picLocks noChangeAspect="1"/>
          </p:cNvPicPr>
          <p:nvPr/>
        </p:nvPicPr>
        <p:blipFill>
          <a:blip r:embed="rId13" cstate="print">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rot="20080906">
            <a:off x="3885717" y="8376846"/>
            <a:ext cx="1500915" cy="1500915"/>
          </a:xfrm>
          <a:prstGeom prst="rect">
            <a:avLst/>
          </a:prstGeom>
        </p:spPr>
      </p:pic>
      <p:pic>
        <p:nvPicPr>
          <p:cNvPr id="43" name="Graphic 42" descr="Eye">
            <a:extLst>
              <a:ext uri="{FF2B5EF4-FFF2-40B4-BE49-F238E27FC236}">
                <a16:creationId xmlns:a16="http://schemas.microsoft.com/office/drawing/2014/main" id="{25D2D1AB-A971-4CEC-90DB-2AEEE6F922E4}"/>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6676035" y="10126607"/>
            <a:ext cx="1649801" cy="1649801"/>
          </a:xfrm>
          <a:prstGeom prst="rect">
            <a:avLst/>
          </a:prstGeom>
        </p:spPr>
      </p:pic>
      <p:pic>
        <p:nvPicPr>
          <p:cNvPr id="45" name="Graphic 44" descr="Puzzle pieces">
            <a:extLst>
              <a:ext uri="{FF2B5EF4-FFF2-40B4-BE49-F238E27FC236}">
                <a16:creationId xmlns:a16="http://schemas.microsoft.com/office/drawing/2014/main" id="{80E75684-27AD-4447-807C-03645CD920E5}"/>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9366394" y="9075699"/>
            <a:ext cx="1946529" cy="1946529"/>
          </a:xfrm>
          <a:prstGeom prst="rect">
            <a:avLst/>
          </a:prstGeom>
        </p:spPr>
      </p:pic>
      <p:pic>
        <p:nvPicPr>
          <p:cNvPr id="23" name="Picture 22">
            <a:extLst>
              <a:ext uri="{FF2B5EF4-FFF2-40B4-BE49-F238E27FC236}">
                <a16:creationId xmlns:a16="http://schemas.microsoft.com/office/drawing/2014/main" id="{C287A4BB-8B37-4EA4-97E6-22E582B91260}"/>
              </a:ext>
            </a:extLst>
          </p:cNvPr>
          <p:cNvPicPr>
            <a:picLocks noChangeAspect="1"/>
          </p:cNvPicPr>
          <p:nvPr/>
        </p:nvPicPr>
        <p:blipFill>
          <a:blip r:embed="rId5"/>
          <a:stretch>
            <a:fillRect/>
          </a:stretch>
        </p:blipFill>
        <p:spPr>
          <a:xfrm>
            <a:off x="8636866" y="238361"/>
            <a:ext cx="1459055" cy="1300469"/>
          </a:xfrm>
          <a:prstGeom prst="rect">
            <a:avLst/>
          </a:prstGeom>
        </p:spPr>
      </p:pic>
      <p:sp>
        <p:nvSpPr>
          <p:cNvPr id="2" name="TextBox 1">
            <a:extLst>
              <a:ext uri="{FF2B5EF4-FFF2-40B4-BE49-F238E27FC236}">
                <a16:creationId xmlns:a16="http://schemas.microsoft.com/office/drawing/2014/main" id="{E833DCC1-E5B2-8B79-BDD1-FC3576E80BA5}"/>
              </a:ext>
            </a:extLst>
          </p:cNvPr>
          <p:cNvSpPr txBox="1"/>
          <p:nvPr/>
        </p:nvSpPr>
        <p:spPr>
          <a:xfrm>
            <a:off x="2000092" y="15326303"/>
            <a:ext cx="1746952" cy="830997"/>
          </a:xfrm>
          <a:prstGeom prst="rect">
            <a:avLst/>
          </a:prstGeom>
          <a:noFill/>
        </p:spPr>
        <p:txBody>
          <a:bodyPr wrap="square" rtlCol="0">
            <a:spAutoFit/>
          </a:bodyPr>
          <a:lstStyle/>
          <a:p>
            <a:r>
              <a:rPr lang="en-GB" sz="1200" dirty="0">
                <a:latin typeface="Arial Nova" panose="020B0504020202020204" pitchFamily="34" charset="0"/>
              </a:rPr>
              <a:t>#FineArt</a:t>
            </a:r>
          </a:p>
          <a:p>
            <a:r>
              <a:rPr lang="en-GB" sz="1200" dirty="0">
                <a:latin typeface="Arial Nova" panose="020B0504020202020204" pitchFamily="34" charset="0"/>
              </a:rPr>
              <a:t>#TextileDesign</a:t>
            </a:r>
          </a:p>
          <a:p>
            <a:r>
              <a:rPr lang="en-GB" sz="1200" dirty="0">
                <a:latin typeface="Arial Nova" panose="020B0504020202020204" pitchFamily="34" charset="0"/>
              </a:rPr>
              <a:t>#3DDesign</a:t>
            </a:r>
          </a:p>
          <a:p>
            <a:r>
              <a:rPr lang="en-GB" sz="1200" dirty="0">
                <a:latin typeface="Arial Nova" panose="020B0504020202020204" pitchFamily="34" charset="0"/>
              </a:rPr>
              <a:t>#Hospitality&amp;Catering</a:t>
            </a:r>
          </a:p>
        </p:txBody>
      </p:sp>
    </p:spTree>
    <p:extLst>
      <p:ext uri="{BB962C8B-B14F-4D97-AF65-F5344CB8AC3E}">
        <p14:creationId xmlns:p14="http://schemas.microsoft.com/office/powerpoint/2010/main" val="414486994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9943BB2C-229E-4D77-A9B2-D3AECDC9BC61}"/>
              </a:ext>
            </a:extLst>
          </p:cNvPr>
          <p:cNvSpPr/>
          <p:nvPr/>
        </p:nvSpPr>
        <p:spPr>
          <a:xfrm>
            <a:off x="408562" y="350201"/>
            <a:ext cx="11342451" cy="14923063"/>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343644" y="350000"/>
            <a:ext cx="10605636" cy="15166502"/>
          </a:xfrm>
        </p:spPr>
        <p:txBody>
          <a:bodyPr>
            <a:normAutofit/>
          </a:bodyPr>
          <a:lstStyle/>
          <a:p>
            <a:pPr marL="0" indent="0" algn="ctr">
              <a:buNone/>
            </a:pPr>
            <a:r>
              <a:rPr lang="en-GB" sz="2400" dirty="0">
                <a:latin typeface="Impact" panose="020B0806030902050204" pitchFamily="34" charset="0"/>
              </a:rPr>
              <a:t>Portfolio : Scheme of Learning </a:t>
            </a:r>
          </a:p>
        </p:txBody>
      </p:sp>
      <p:sp>
        <p:nvSpPr>
          <p:cNvPr id="6" name="TextBox 5">
            <a:extLst>
              <a:ext uri="{FF2B5EF4-FFF2-40B4-BE49-F238E27FC236}">
                <a16:creationId xmlns:a16="http://schemas.microsoft.com/office/drawing/2014/main" id="{100D8A88-E9F7-433E-890B-C37DCFEE1EC1}"/>
              </a:ext>
            </a:extLst>
          </p:cNvPr>
          <p:cNvSpPr txBox="1"/>
          <p:nvPr/>
        </p:nvSpPr>
        <p:spPr>
          <a:xfrm>
            <a:off x="-299148" y="15367405"/>
            <a:ext cx="2448964" cy="748795"/>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Navigating ADT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3"/>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4"/>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5"/>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6"/>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7"/>
          <a:srcRect t="16701" b="12155"/>
          <a:stretch/>
        </p:blipFill>
        <p:spPr>
          <a:xfrm rot="5400000">
            <a:off x="7304876" y="2664952"/>
            <a:ext cx="7519735" cy="2254512"/>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8">
            <a:clrChange>
              <a:clrFrom>
                <a:srgbClr val="FFFFFF"/>
              </a:clrFrom>
              <a:clrTo>
                <a:srgbClr val="FFFFFF">
                  <a:alpha val="0"/>
                </a:srgbClr>
              </a:clrTo>
            </a:clrChange>
          </a:blip>
          <a:srcRect b="9167"/>
          <a:stretch/>
        </p:blipFill>
        <p:spPr>
          <a:xfrm>
            <a:off x="11064743" y="709177"/>
            <a:ext cx="707095" cy="621065"/>
          </a:xfrm>
          <a:prstGeom prst="rect">
            <a:avLst/>
          </a:prstGeom>
        </p:spPr>
      </p:pic>
      <p:pic>
        <p:nvPicPr>
          <p:cNvPr id="22" name="Picture 21">
            <a:extLst>
              <a:ext uri="{FF2B5EF4-FFF2-40B4-BE49-F238E27FC236}">
                <a16:creationId xmlns:a16="http://schemas.microsoft.com/office/drawing/2014/main" id="{CB729412-91D3-4745-8116-A56E12BD3D42}"/>
              </a:ext>
            </a:extLst>
          </p:cNvPr>
          <p:cNvPicPr>
            <a:picLocks noChangeAspect="1"/>
          </p:cNvPicPr>
          <p:nvPr/>
        </p:nvPicPr>
        <p:blipFill rotWithShape="1">
          <a:blip r:embed="rId7"/>
          <a:srcRect t="16701" b="12155"/>
          <a:stretch/>
        </p:blipFill>
        <p:spPr>
          <a:xfrm rot="16200000" flipV="1">
            <a:off x="7188828" y="10279850"/>
            <a:ext cx="7751833" cy="2254511"/>
          </a:xfrm>
          <a:prstGeom prst="rect">
            <a:avLst/>
          </a:prstGeom>
        </p:spPr>
      </p:pic>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1061112" y="13798387"/>
            <a:ext cx="831764" cy="730566"/>
          </a:xfrm>
          <a:prstGeom prst="rect">
            <a:avLst/>
          </a:prstGeom>
        </p:spPr>
      </p:pic>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10989370" y="7083832"/>
            <a:ext cx="831764" cy="730566"/>
          </a:xfrm>
          <a:prstGeom prst="rect">
            <a:avLst/>
          </a:prstGeom>
        </p:spPr>
      </p:pic>
      <p:graphicFrame>
        <p:nvGraphicFramePr>
          <p:cNvPr id="18" name="Table 17">
            <a:extLst>
              <a:ext uri="{FF2B5EF4-FFF2-40B4-BE49-F238E27FC236}">
                <a16:creationId xmlns:a16="http://schemas.microsoft.com/office/drawing/2014/main" id="{7B134A8F-E968-4069-A021-3E354FCF90A1}"/>
              </a:ext>
            </a:extLst>
          </p:cNvPr>
          <p:cNvGraphicFramePr>
            <a:graphicFrameLocks noGrp="1"/>
          </p:cNvGraphicFramePr>
          <p:nvPr/>
        </p:nvGraphicFramePr>
        <p:xfrm>
          <a:off x="474020" y="879914"/>
          <a:ext cx="10344884" cy="14508380"/>
        </p:xfrm>
        <a:graphic>
          <a:graphicData uri="http://schemas.openxmlformats.org/drawingml/2006/table">
            <a:tbl>
              <a:tblPr firstRow="1" bandRow="1">
                <a:tableStyleId>{5940675A-B579-460E-94D1-54222C63F5DA}</a:tableStyleId>
              </a:tblPr>
              <a:tblGrid>
                <a:gridCol w="2586221">
                  <a:extLst>
                    <a:ext uri="{9D8B030D-6E8A-4147-A177-3AD203B41FA5}">
                      <a16:colId xmlns:a16="http://schemas.microsoft.com/office/drawing/2014/main" val="860903560"/>
                    </a:ext>
                  </a:extLst>
                </a:gridCol>
                <a:gridCol w="2586221">
                  <a:extLst>
                    <a:ext uri="{9D8B030D-6E8A-4147-A177-3AD203B41FA5}">
                      <a16:colId xmlns:a16="http://schemas.microsoft.com/office/drawing/2014/main" val="966298568"/>
                    </a:ext>
                  </a:extLst>
                </a:gridCol>
                <a:gridCol w="2586221">
                  <a:extLst>
                    <a:ext uri="{9D8B030D-6E8A-4147-A177-3AD203B41FA5}">
                      <a16:colId xmlns:a16="http://schemas.microsoft.com/office/drawing/2014/main" val="3462729128"/>
                    </a:ext>
                  </a:extLst>
                </a:gridCol>
                <a:gridCol w="2586221">
                  <a:extLst>
                    <a:ext uri="{9D8B030D-6E8A-4147-A177-3AD203B41FA5}">
                      <a16:colId xmlns:a16="http://schemas.microsoft.com/office/drawing/2014/main" val="3955469802"/>
                    </a:ext>
                  </a:extLst>
                </a:gridCol>
              </a:tblGrid>
              <a:tr h="318095">
                <a:tc>
                  <a:txBody>
                    <a:bodyPr/>
                    <a:lstStyle/>
                    <a:p>
                      <a:r>
                        <a:rPr lang="en-GB" sz="1400" b="1" dirty="0"/>
                        <a:t>AO1 – Develop </a:t>
                      </a:r>
                    </a:p>
                  </a:txBody>
                  <a:tcPr>
                    <a:solidFill>
                      <a:schemeClr val="bg1">
                        <a:lumMod val="65000"/>
                      </a:schemeClr>
                    </a:solidFill>
                  </a:tcPr>
                </a:tc>
                <a:tc>
                  <a:txBody>
                    <a:bodyPr/>
                    <a:lstStyle/>
                    <a:p>
                      <a:r>
                        <a:rPr lang="en-GB" sz="1400" b="1" dirty="0"/>
                        <a:t>AO2 – Refine</a:t>
                      </a:r>
                    </a:p>
                  </a:txBody>
                  <a:tcPr>
                    <a:solidFill>
                      <a:schemeClr val="bg1">
                        <a:lumMod val="65000"/>
                      </a:schemeClr>
                    </a:solidFill>
                  </a:tcPr>
                </a:tc>
                <a:tc>
                  <a:txBody>
                    <a:bodyPr/>
                    <a:lstStyle/>
                    <a:p>
                      <a:r>
                        <a:rPr lang="en-GB" sz="1400" b="1" dirty="0"/>
                        <a:t>AO3 – Record </a:t>
                      </a:r>
                    </a:p>
                  </a:txBody>
                  <a:tcPr>
                    <a:solidFill>
                      <a:schemeClr val="bg1">
                        <a:lumMod val="65000"/>
                      </a:schemeClr>
                    </a:solidFill>
                  </a:tcPr>
                </a:tc>
                <a:tc>
                  <a:txBody>
                    <a:bodyPr/>
                    <a:lstStyle/>
                    <a:p>
                      <a:r>
                        <a:rPr lang="en-GB" sz="1400" b="1" dirty="0"/>
                        <a:t>AO4 – Present </a:t>
                      </a:r>
                    </a:p>
                  </a:txBody>
                  <a:tcPr>
                    <a:solidFill>
                      <a:schemeClr val="bg1">
                        <a:lumMod val="65000"/>
                      </a:schemeClr>
                    </a:solidFill>
                  </a:tcPr>
                </a:tc>
                <a:extLst>
                  <a:ext uri="{0D108BD9-81ED-4DB2-BD59-A6C34878D82A}">
                    <a16:rowId xmlns:a16="http://schemas.microsoft.com/office/drawing/2014/main" val="2939849063"/>
                  </a:ext>
                </a:extLst>
              </a:tr>
              <a:tr h="304800">
                <a:tc gridSpan="4">
                  <a:txBody>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prstClr val="black"/>
                          </a:solidFill>
                          <a:effectLst/>
                          <a:uLnTx/>
                          <a:uFillTx/>
                          <a:latin typeface="+mn-lt"/>
                          <a:ea typeface="+mn-ea"/>
                          <a:cs typeface="+mn-cs"/>
                        </a:rPr>
                        <a:t>Minimum expectations below – Themes and journey are independently chosen and often include additional / variations</a:t>
                      </a:r>
                    </a:p>
                  </a:txBody>
                  <a:tcPr>
                    <a:solidFill>
                      <a:schemeClr val="bg1">
                        <a:lumMod val="95000"/>
                      </a:schemeClr>
                    </a:solidFill>
                  </a:tcPr>
                </a:tc>
                <a:tc hMerge="1">
                  <a:txBody>
                    <a:bodyPr/>
                    <a:lstStyle/>
                    <a:p>
                      <a:endParaRPr lang="en-GB" sz="1600" dirty="0"/>
                    </a:p>
                  </a:txBody>
                  <a:tcPr>
                    <a:solidFill>
                      <a:schemeClr val="bg1"/>
                    </a:solidFill>
                  </a:tcPr>
                </a:tc>
                <a:tc hMerge="1">
                  <a:txBody>
                    <a:bodyPr/>
                    <a:lstStyle/>
                    <a:p>
                      <a:endParaRPr lang="en-GB" sz="1600" dirty="0"/>
                    </a:p>
                  </a:txBody>
                  <a:tcPr>
                    <a:solidFill>
                      <a:schemeClr val="bg1"/>
                    </a:solidFill>
                  </a:tcPr>
                </a:tc>
                <a:tc hMerge="1">
                  <a:txBody>
                    <a:bodyPr/>
                    <a:lstStyle/>
                    <a:p>
                      <a:endParaRPr lang="en-GB" sz="1600" dirty="0"/>
                    </a:p>
                  </a:txBody>
                  <a:tcPr>
                    <a:solidFill>
                      <a:schemeClr val="bg1"/>
                    </a:solidFill>
                  </a:tcPr>
                </a:tc>
                <a:extLst>
                  <a:ext uri="{0D108BD9-81ED-4DB2-BD59-A6C34878D82A}">
                    <a16:rowId xmlns:a16="http://schemas.microsoft.com/office/drawing/2014/main" val="68643681"/>
                  </a:ext>
                </a:extLst>
              </a:tr>
              <a:tr h="702368">
                <a:tc>
                  <a:txBody>
                    <a:bodyPr/>
                    <a:lstStyle/>
                    <a:p>
                      <a:r>
                        <a:rPr lang="en-GB" sz="1050" b="1" dirty="0"/>
                        <a:t>Mind-Map </a:t>
                      </a:r>
                    </a:p>
                    <a:p>
                      <a:r>
                        <a:rPr lang="en-GB" sz="1050" dirty="0"/>
                        <a:t>Written / doodles A3 map of chosen theme using previous year exam themes from OCR – consider how this could be interpreted / what is the focus?</a:t>
                      </a:r>
                    </a:p>
                  </a:txBody>
                  <a:tcPr>
                    <a:solidFill>
                      <a:schemeClr val="bg1">
                        <a:lumMod val="85000"/>
                      </a:schemeClr>
                    </a:solidFill>
                  </a:tcPr>
                </a:tc>
                <a:tc rowSpan="12">
                  <a:txBody>
                    <a:bodyPr/>
                    <a:lstStyle/>
                    <a:p>
                      <a:endParaRPr lang="en-GB" sz="1050" dirty="0"/>
                    </a:p>
                  </a:txBody>
                  <a:tcPr>
                    <a:solidFill>
                      <a:schemeClr val="bg1"/>
                    </a:solidFill>
                  </a:tcPr>
                </a:tc>
                <a:tc rowSpan="5">
                  <a:txBody>
                    <a:bodyPr/>
                    <a:lstStyle/>
                    <a:p>
                      <a:endParaRPr lang="en-GB" sz="1050" dirty="0"/>
                    </a:p>
                  </a:txBody>
                  <a:tcPr>
                    <a:solidFill>
                      <a:schemeClr val="bg1"/>
                    </a:solidFill>
                  </a:tcPr>
                </a:tc>
                <a:tc rowSpan="19">
                  <a:txBody>
                    <a:bodyPr/>
                    <a:lstStyle/>
                    <a:p>
                      <a:endParaRPr lang="en-GB" sz="1050" dirty="0"/>
                    </a:p>
                  </a:txBody>
                  <a:tcPr>
                    <a:solidFill>
                      <a:schemeClr val="bg1"/>
                    </a:solidFill>
                  </a:tcPr>
                </a:tc>
                <a:extLst>
                  <a:ext uri="{0D108BD9-81ED-4DB2-BD59-A6C34878D82A}">
                    <a16:rowId xmlns:a16="http://schemas.microsoft.com/office/drawing/2014/main" val="1043870497"/>
                  </a:ext>
                </a:extLst>
              </a:tr>
              <a:tr h="702368">
                <a:tc>
                  <a:txBody>
                    <a:bodyPr/>
                    <a:lstStyle/>
                    <a:p>
                      <a:r>
                        <a:rPr lang="en-GB" sz="1050" b="1" dirty="0"/>
                        <a:t>Mood-Board </a:t>
                      </a:r>
                    </a:p>
                    <a:p>
                      <a:r>
                        <a:rPr lang="en-GB" sz="1050" dirty="0"/>
                        <a:t>Secondary source A3 visual map of chosen theme using previous year exam themes from OCR – consider how this could be interpreted / what is the focus? Also add  fabric and paint swatches / keywords</a:t>
                      </a:r>
                    </a:p>
                  </a:txBody>
                  <a:tcPr>
                    <a:solidFill>
                      <a:schemeClr val="bg1">
                        <a:lumMod val="85000"/>
                      </a:schemeClr>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701246790"/>
                  </a:ext>
                </a:extLst>
              </a:tr>
              <a:tr h="498749">
                <a:tc>
                  <a:txBody>
                    <a:bodyPr/>
                    <a:lstStyle/>
                    <a:p>
                      <a:r>
                        <a:rPr lang="en-GB" sz="1050" b="1" dirty="0"/>
                        <a:t>Initial Primary Sources</a:t>
                      </a:r>
                    </a:p>
                    <a:p>
                      <a:r>
                        <a:rPr lang="en-GB" sz="1050" dirty="0"/>
                        <a:t>Collection of photographs representing initial thoughts </a:t>
                      </a:r>
                    </a:p>
                  </a:txBody>
                  <a:tcPr>
                    <a:solidFill>
                      <a:schemeClr val="bg1">
                        <a:lumMod val="85000"/>
                      </a:schemeClr>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918417443"/>
                  </a:ext>
                </a:extLst>
              </a:tr>
              <a:tr h="946395">
                <a:tc>
                  <a:txBody>
                    <a:bodyPr/>
                    <a:lstStyle/>
                    <a:p>
                      <a:r>
                        <a:rPr lang="en-GB" sz="1050" b="1" dirty="0"/>
                        <a:t>Artist Analysis and Research 1</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dirty="0"/>
                        <a:t>A3 page including space for artist study / images /</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dirty="0"/>
                        <a:t>fact-file / description / opinion and  theme links / analysis (focus here – worth most marks)</a:t>
                      </a:r>
                    </a:p>
                  </a:txBody>
                  <a:tcPr>
                    <a:solidFill>
                      <a:schemeClr val="bg1">
                        <a:lumMod val="85000"/>
                      </a:schemeClr>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907884241"/>
                  </a:ext>
                </a:extLst>
              </a:tr>
              <a:tr h="233201">
                <a:tc rowSpan="2">
                  <a:txBody>
                    <a:bodyPr/>
                    <a:lstStyle/>
                    <a:p>
                      <a:r>
                        <a:rPr lang="en-GB" sz="1050" b="1" dirty="0"/>
                        <a:t>6 R’s Research</a:t>
                      </a:r>
                    </a:p>
                    <a:p>
                      <a:r>
                        <a:rPr lang="en-GB" sz="1050" b="0" dirty="0"/>
                        <a:t>Rethink, Refuse, Repair, Reuse, Reduce, Recycle. Students to research each ‘R’ to decide which one(s) they will follow for their project. </a:t>
                      </a:r>
                    </a:p>
                  </a:txBody>
                  <a:tcPr>
                    <a:noFill/>
                  </a:tcPr>
                </a:tc>
                <a:tc vMerge="1">
                  <a:txBody>
                    <a:bodyPr/>
                    <a:lstStyle/>
                    <a:p>
                      <a:endParaRPr lang="en-GB"/>
                    </a:p>
                  </a:txBody>
                  <a:tcPr/>
                </a:tc>
                <a:tc vMerge="1">
                  <a:txBody>
                    <a:bodyPr/>
                    <a:lstStyle/>
                    <a:p>
                      <a:endParaRPr lang="en-GB" sz="1400" dirty="0"/>
                    </a:p>
                  </a:txBody>
                  <a:tcPr>
                    <a:solidFill>
                      <a:schemeClr val="bg1"/>
                    </a:solidFill>
                  </a:tcPr>
                </a:tc>
                <a:tc vMerge="1">
                  <a:txBody>
                    <a:bodyPr/>
                    <a:lstStyle/>
                    <a:p>
                      <a:endParaRPr lang="en-GB"/>
                    </a:p>
                  </a:txBody>
                  <a:tcPr/>
                </a:tc>
                <a:extLst>
                  <a:ext uri="{0D108BD9-81ED-4DB2-BD59-A6C34878D82A}">
                    <a16:rowId xmlns:a16="http://schemas.microsoft.com/office/drawing/2014/main" val="435780199"/>
                  </a:ext>
                </a:extLst>
              </a:tr>
              <a:tr h="357040">
                <a:tc vMerge="1">
                  <a:txBody>
                    <a:bodyPr/>
                    <a:lstStyle/>
                    <a:p>
                      <a:endParaRPr lang="en-GB" sz="1400" dirty="0"/>
                    </a:p>
                  </a:txBody>
                  <a:tcPr>
                    <a:solidFill>
                      <a:schemeClr val="bg1"/>
                    </a:solidFill>
                  </a:tcPr>
                </a:tc>
                <a:tc vMerge="1">
                  <a:txBody>
                    <a:bodyPr/>
                    <a:lstStyle/>
                    <a:p>
                      <a:endParaRPr lang="en-GB" sz="1600" dirty="0"/>
                    </a:p>
                  </a:txBody>
                  <a:tcPr>
                    <a:solidFill>
                      <a:schemeClr val="bg1"/>
                    </a:solidFill>
                  </a:tcPr>
                </a:tc>
                <a:tc rowSpan="2">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050" b="1" dirty="0"/>
                        <a:t>Artist Copy 1</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dirty="0"/>
                        <a:t>Visual copy of chosen artists work / full or crop. Media and focus of pupil choosing</a:t>
                      </a:r>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1390075441"/>
                  </a:ext>
                </a:extLst>
              </a:tr>
              <a:tr h="214460">
                <a:tc rowSpan="3">
                  <a:txBody>
                    <a:bodyPr/>
                    <a:lstStyle/>
                    <a:p>
                      <a:endParaRPr lang="en-GB" dirty="0"/>
                    </a:p>
                  </a:txBody>
                  <a:tcPr>
                    <a:solidFill>
                      <a:schemeClr val="bg1"/>
                    </a:solidFill>
                  </a:tcPr>
                </a:tc>
                <a:tc vMerge="1">
                  <a:txBody>
                    <a:bodyPr/>
                    <a:lstStyle/>
                    <a:p>
                      <a:endParaRPr lang="en-GB"/>
                    </a:p>
                  </a:txBody>
                  <a:tcPr/>
                </a:tc>
                <a:tc vMerge="1">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050" dirty="0"/>
                    </a:p>
                  </a:txBody>
                  <a:tcPr>
                    <a:solidFill>
                      <a:schemeClr val="bg1">
                        <a:lumMod val="85000"/>
                      </a:schemeClr>
                    </a:solidFill>
                  </a:tcPr>
                </a:tc>
                <a:tc vMerge="1">
                  <a:txBody>
                    <a:bodyPr/>
                    <a:lstStyle/>
                    <a:p>
                      <a:endParaRPr lang="en-GB"/>
                    </a:p>
                  </a:txBody>
                  <a:tcPr/>
                </a:tc>
                <a:extLst>
                  <a:ext uri="{0D108BD9-81ED-4DB2-BD59-A6C34878D82A}">
                    <a16:rowId xmlns:a16="http://schemas.microsoft.com/office/drawing/2014/main" val="918921516"/>
                  </a:ext>
                </a:extLst>
              </a:tr>
              <a:tr h="731521">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a:txBody>
                    <a:bodyPr/>
                    <a:lstStyle/>
                    <a:p>
                      <a:r>
                        <a:rPr lang="en-GB" sz="1050" b="1" dirty="0"/>
                        <a:t>Refined Primary Sources</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dirty="0"/>
                        <a:t>Collection of photographs representing refined angle through project  - personal thread</a:t>
                      </a:r>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2811369258"/>
                  </a:ext>
                </a:extLst>
              </a:tr>
              <a:tr h="702368">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050" b="1" dirty="0"/>
                        <a:t>Observational Study 1 </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dirty="0"/>
                        <a:t>Visual study of chosen item which represents personal independent angle in theme - media of pupil choosing</a:t>
                      </a:r>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2127122663"/>
                  </a:ext>
                </a:extLst>
              </a:tr>
              <a:tr h="702368">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050" b="1" dirty="0"/>
                        <a:t>Artist Analysis and Research 2 </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dirty="0"/>
                        <a:t>A3 page including space for artist study / images /</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dirty="0"/>
                        <a:t>fact-file / description / opinion and  theme links / analysis (focus here – worth most marks)</a:t>
                      </a:r>
                    </a:p>
                  </a:txBody>
                  <a:tcPr>
                    <a:solidFill>
                      <a:schemeClr val="bg1">
                        <a:lumMod val="85000"/>
                      </a:schemeClr>
                    </a:solidFill>
                  </a:tcPr>
                </a:tc>
                <a:tc vMerge="1">
                  <a:txBody>
                    <a:bodyPr/>
                    <a:lstStyle/>
                    <a:p>
                      <a:endParaRPr lang="en-GB" sz="1600" dirty="0"/>
                    </a:p>
                  </a:txBody>
                  <a:tcPr>
                    <a:solidFill>
                      <a:schemeClr val="bg1"/>
                    </a:solidFill>
                  </a:tcPr>
                </a:tc>
                <a:tc>
                  <a:txBody>
                    <a:bodyPr/>
                    <a:lstStyle/>
                    <a:p>
                      <a:endParaRPr lang="en-GB" sz="105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442226753"/>
                  </a:ext>
                </a:extLst>
              </a:tr>
              <a:tr h="528568">
                <a:tc rowSpan="11">
                  <a:txBody>
                    <a:bodyPr/>
                    <a:lstStyle/>
                    <a:p>
                      <a:endParaRPr lang="en-GB" sz="1050" dirty="0"/>
                    </a:p>
                  </a:txBody>
                  <a:tcPr>
                    <a:solidFill>
                      <a:schemeClr val="bg1"/>
                    </a:solidFill>
                  </a:tcPr>
                </a:tc>
                <a:tc vMerge="1">
                  <a:txBody>
                    <a:bodyPr/>
                    <a:lstStyle/>
                    <a:p>
                      <a:endParaRPr lang="en-GB" sz="1600" dirty="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050" b="1" dirty="0"/>
                        <a:t>Artist Copy 2</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dirty="0"/>
                        <a:t>Visual copy of chosen artists work / full or crop. Media and focus of pupil choosing</a:t>
                      </a:r>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4284838449"/>
                  </a:ext>
                </a:extLst>
              </a:tr>
              <a:tr h="702368">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050" b="1" dirty="0"/>
                        <a:t>Observational Study 2</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dirty="0"/>
                        <a:t>Visual study of chosen item which represents personal independent angle in theme - media of pupil choosing</a:t>
                      </a:r>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3599240034"/>
                  </a:ext>
                </a:extLst>
              </a:tr>
              <a:tr h="702368">
                <a:tc vMerge="1">
                  <a:txBody>
                    <a:bodyPr/>
                    <a:lstStyle/>
                    <a:p>
                      <a:endParaRPr lang="en-GB" sz="1600" dirty="0"/>
                    </a:p>
                  </a:txBody>
                  <a:tcPr>
                    <a:solidFill>
                      <a:schemeClr val="bg1"/>
                    </a:solidFill>
                  </a:tcPr>
                </a:tc>
                <a:tc>
                  <a:txBody>
                    <a:bodyPr/>
                    <a:lstStyle/>
                    <a:p>
                      <a:r>
                        <a:rPr lang="en-GB" sz="1050" b="1" dirty="0"/>
                        <a:t>Sample 1</a:t>
                      </a:r>
                    </a:p>
                    <a:p>
                      <a:r>
                        <a:rPr lang="en-GB" sz="1050" dirty="0"/>
                        <a:t>Trials of media / techniques / processes with notes of findings – pupil choice reflecting chosen thread through theme </a:t>
                      </a:r>
                    </a:p>
                  </a:txBody>
                  <a:tcPr>
                    <a:solidFill>
                      <a:schemeClr val="bg1">
                        <a:lumMod val="85000"/>
                      </a:schemeClr>
                    </a:solidFill>
                  </a:tcPr>
                </a:tc>
                <a:tc rowSpan="4">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05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1003996856"/>
                  </a:ext>
                </a:extLst>
              </a:tr>
              <a:tr h="702368">
                <a:tc vMerge="1">
                  <a:txBody>
                    <a:bodyPr/>
                    <a:lstStyle/>
                    <a:p>
                      <a:endParaRPr lang="en-GB" sz="1600" dirty="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1050" b="1" i="0" u="none" strike="noStrike" kern="1200" cap="none" spc="0" normalizeH="0" baseline="0" noProof="0" dirty="0">
                          <a:ln>
                            <a:noFill/>
                          </a:ln>
                          <a:solidFill>
                            <a:prstClr val="black"/>
                          </a:solidFill>
                          <a:effectLst/>
                          <a:uLnTx/>
                          <a:uFillTx/>
                          <a:latin typeface="Calibri" panose="020F0502020204030204"/>
                          <a:ea typeface="+mn-ea"/>
                          <a:cs typeface="+mn-cs"/>
                        </a:rPr>
                        <a:t>Sample 2</a:t>
                      </a:r>
                    </a:p>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Calibri" panose="020F0502020204030204"/>
                          <a:ea typeface="+mn-ea"/>
                          <a:cs typeface="+mn-cs"/>
                        </a:rPr>
                        <a:t>Trials of media / techniques / processes with notes of findings – pupil choice reflecting chosen thread through theme </a:t>
                      </a:r>
                    </a:p>
                  </a:txBody>
                  <a:tcPr>
                    <a:solidFill>
                      <a:schemeClr val="bg1">
                        <a:lumMod val="85000"/>
                      </a:schemeClr>
                    </a:solidFill>
                  </a:tcPr>
                </a:tc>
                <a:tc vMerge="1">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636847716"/>
                  </a:ext>
                </a:extLst>
              </a:tr>
              <a:tr h="702368">
                <a:tc vMerge="1">
                  <a:txBody>
                    <a:bodyPr/>
                    <a:lstStyle/>
                    <a:p>
                      <a:endParaRPr lang="en-GB" sz="1600" dirty="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1050" b="1" i="0" u="none" strike="noStrike" kern="1200" cap="none" spc="0" normalizeH="0" baseline="0" noProof="0" dirty="0">
                          <a:ln>
                            <a:noFill/>
                          </a:ln>
                          <a:solidFill>
                            <a:prstClr val="black"/>
                          </a:solidFill>
                          <a:effectLst/>
                          <a:uLnTx/>
                          <a:uFillTx/>
                          <a:latin typeface="Calibri" panose="020F0502020204030204"/>
                          <a:ea typeface="+mn-ea"/>
                          <a:cs typeface="+mn-cs"/>
                        </a:rPr>
                        <a:t>Sample 3</a:t>
                      </a:r>
                    </a:p>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Calibri" panose="020F0502020204030204"/>
                          <a:ea typeface="+mn-ea"/>
                          <a:cs typeface="+mn-cs"/>
                        </a:rPr>
                        <a:t>Trials of media / techniques / processes with notes of findings – pupil choice reflecting chosen thread through theme </a:t>
                      </a:r>
                    </a:p>
                  </a:txBody>
                  <a:tcPr>
                    <a:solidFill>
                      <a:schemeClr val="bg1">
                        <a:lumMod val="85000"/>
                      </a:schemeClr>
                    </a:solidFill>
                  </a:tcPr>
                </a:tc>
                <a:tc vMerge="1">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3713378769"/>
                  </a:ext>
                </a:extLst>
              </a:tr>
              <a:tr h="702368">
                <a:tc vMerge="1">
                  <a:txBody>
                    <a:bodyPr/>
                    <a:lstStyle/>
                    <a:p>
                      <a:endParaRPr lang="en-GB" sz="1600" dirty="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1050" b="1" i="0" u="none" strike="noStrike" kern="1200" cap="none" spc="0" normalizeH="0" baseline="0" noProof="0" dirty="0">
                          <a:ln>
                            <a:noFill/>
                          </a:ln>
                          <a:solidFill>
                            <a:prstClr val="black"/>
                          </a:solidFill>
                          <a:effectLst/>
                          <a:uLnTx/>
                          <a:uFillTx/>
                          <a:latin typeface="Calibri" panose="020F0502020204030204"/>
                          <a:ea typeface="+mn-ea"/>
                          <a:cs typeface="+mn-cs"/>
                        </a:rPr>
                        <a:t>Sample 4</a:t>
                      </a:r>
                    </a:p>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Calibri" panose="020F0502020204030204"/>
                          <a:ea typeface="+mn-ea"/>
                          <a:cs typeface="+mn-cs"/>
                        </a:rPr>
                        <a:t>Trials of media / techniques / processes with notes of findings – pupil choice reflecting chosen thread through theme </a:t>
                      </a:r>
                    </a:p>
                  </a:txBody>
                  <a:tcPr>
                    <a:solidFill>
                      <a:schemeClr val="bg1">
                        <a:lumMod val="85000"/>
                      </a:schemeClr>
                    </a:solidFill>
                  </a:tcPr>
                </a:tc>
                <a:tc vMerge="1">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2350021218"/>
                  </a:ext>
                </a:extLst>
              </a:tr>
              <a:tr h="535121">
                <a:tc vMerge="1">
                  <a:txBody>
                    <a:bodyPr/>
                    <a:lstStyle/>
                    <a:p>
                      <a:endParaRPr lang="en-GB" sz="1600" dirty="0"/>
                    </a:p>
                  </a:txBody>
                  <a:tcPr>
                    <a:solidFill>
                      <a:schemeClr val="bg1"/>
                    </a:solidFill>
                  </a:tcPr>
                </a:tc>
                <a:tc>
                  <a:txBody>
                    <a:bodyPr/>
                    <a:lstStyle/>
                    <a:p>
                      <a:endParaRPr lang="en-GB" sz="105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050" b="1" dirty="0"/>
                        <a:t>Annotation of AO2 and AO3</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050" dirty="0"/>
                        <a:t>Notes reflecting learning / links / thoughts on each relevant independent page  </a:t>
                      </a:r>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691181191"/>
                  </a:ext>
                </a:extLst>
              </a:tr>
              <a:tr h="518744">
                <a:tc vMerge="1">
                  <a:txBody>
                    <a:bodyPr/>
                    <a:lstStyle/>
                    <a:p>
                      <a:endParaRPr lang="en-GB" sz="1600" dirty="0"/>
                    </a:p>
                  </a:txBody>
                  <a:tcPr>
                    <a:solidFill>
                      <a:schemeClr val="bg1"/>
                    </a:solidFill>
                  </a:tcPr>
                </a:tc>
                <a:tc>
                  <a:txBody>
                    <a:bodyPr/>
                    <a:lstStyle/>
                    <a:p>
                      <a:r>
                        <a:rPr lang="en-GB" sz="1050" b="1" dirty="0"/>
                        <a:t>Final Piece Plan </a:t>
                      </a:r>
                    </a:p>
                    <a:p>
                      <a:r>
                        <a:rPr lang="en-GB" sz="1050" dirty="0"/>
                        <a:t>Detailed method / kit list / drawn and labelled plan to aid final outcome </a:t>
                      </a:r>
                    </a:p>
                  </a:txBody>
                  <a:tcPr>
                    <a:solidFill>
                      <a:schemeClr val="bg1">
                        <a:lumMod val="85000"/>
                      </a:schemeClr>
                    </a:solidFill>
                  </a:tcPr>
                </a:tc>
                <a:tc rowSpan="4">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05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1240497686"/>
                  </a:ext>
                </a:extLst>
              </a:tr>
              <a:tr h="183624">
                <a:tc vMerge="1">
                  <a:txBody>
                    <a:bodyPr/>
                    <a:lstStyle/>
                    <a:p>
                      <a:endParaRPr lang="en-GB"/>
                    </a:p>
                  </a:txBody>
                  <a:tcPr/>
                </a:tc>
                <a:tc rowSpan="3">
                  <a:txBody>
                    <a:bodyPr/>
                    <a:lstStyle/>
                    <a:p>
                      <a:endParaRPr lang="en-GB" sz="1050" dirty="0"/>
                    </a:p>
                  </a:txBody>
                  <a:tcPr>
                    <a:solidFill>
                      <a:schemeClr val="bg1"/>
                    </a:solidFill>
                  </a:tcPr>
                </a:tc>
                <a:tc vMerge="1">
                  <a:txBody>
                    <a:bodyPr/>
                    <a:lstStyle/>
                    <a:p>
                      <a:endParaRPr lang="en-GB"/>
                    </a:p>
                  </a:txBody>
                  <a:tcPr/>
                </a:tc>
                <a:tc vMerge="1">
                  <a:txBody>
                    <a:bodyPr/>
                    <a:lstStyle/>
                    <a:p>
                      <a:endParaRPr lang="en-GB" sz="1000" dirty="0"/>
                    </a:p>
                  </a:txBody>
                  <a:tcPr>
                    <a:solidFill>
                      <a:schemeClr val="bg1"/>
                    </a:solidFill>
                  </a:tcPr>
                </a:tc>
                <a:extLst>
                  <a:ext uri="{0D108BD9-81ED-4DB2-BD59-A6C34878D82A}">
                    <a16:rowId xmlns:a16="http://schemas.microsoft.com/office/drawing/2014/main" val="3878675081"/>
                  </a:ext>
                </a:extLst>
              </a:tr>
              <a:tr h="537107">
                <a:tc vMerge="1">
                  <a:txBody>
                    <a:bodyPr/>
                    <a:lstStyle/>
                    <a:p>
                      <a:endParaRPr lang="en-GB" sz="1600" dirty="0"/>
                    </a:p>
                  </a:txBody>
                  <a:tcPr>
                    <a:solidFill>
                      <a:schemeClr val="bg1"/>
                    </a:solidFill>
                  </a:tcPr>
                </a:tc>
                <a:tc vMerge="1">
                  <a:txBody>
                    <a:bodyPr/>
                    <a:lstStyle/>
                    <a:p>
                      <a:endParaRPr lang="en-GB" sz="1000" dirty="0"/>
                    </a:p>
                  </a:txBody>
                  <a:tcPr>
                    <a:solidFill>
                      <a:schemeClr val="bg1"/>
                    </a:solidFill>
                  </a:tcPr>
                </a:tc>
                <a:tc vMerge="1">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dirty="0"/>
                    </a:p>
                  </a:txBody>
                  <a:tcPr>
                    <a:solidFill>
                      <a:schemeClr val="bg1"/>
                    </a:solidFill>
                  </a:tcPr>
                </a:tc>
                <a:tc>
                  <a:txBody>
                    <a:bodyPr/>
                    <a:lstStyle/>
                    <a:p>
                      <a:r>
                        <a:rPr lang="en-GB" sz="1050" b="1" dirty="0"/>
                        <a:t>Final Piece</a:t>
                      </a:r>
                    </a:p>
                    <a:p>
                      <a:r>
                        <a:rPr lang="en-GB" sz="1050" dirty="0"/>
                        <a:t>Created using chosen skills from project – free choice </a:t>
                      </a:r>
                    </a:p>
                  </a:txBody>
                  <a:tcPr>
                    <a:solidFill>
                      <a:schemeClr val="bg1">
                        <a:lumMod val="85000"/>
                      </a:schemeClr>
                    </a:solidFill>
                  </a:tcPr>
                </a:tc>
                <a:extLst>
                  <a:ext uri="{0D108BD9-81ED-4DB2-BD59-A6C34878D82A}">
                    <a16:rowId xmlns:a16="http://schemas.microsoft.com/office/drawing/2014/main" val="664174993"/>
                  </a:ext>
                </a:extLst>
              </a:tr>
              <a:tr h="452490">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vMerge="1">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dirty="0"/>
                    </a:p>
                  </a:txBody>
                  <a:tcPr>
                    <a:solidFill>
                      <a:schemeClr val="bg1"/>
                    </a:solidFill>
                  </a:tcPr>
                </a:tc>
                <a:tc>
                  <a:txBody>
                    <a:bodyPr/>
                    <a:lstStyle/>
                    <a:p>
                      <a:r>
                        <a:rPr lang="en-GB" sz="1050" b="1" dirty="0"/>
                        <a:t>Evaluation </a:t>
                      </a:r>
                    </a:p>
                    <a:p>
                      <a:r>
                        <a:rPr lang="en-GB" sz="1050" dirty="0"/>
                        <a:t>Written account of the project detailing tasks and learning </a:t>
                      </a:r>
                    </a:p>
                  </a:txBody>
                  <a:tcPr>
                    <a:solidFill>
                      <a:schemeClr val="bg1">
                        <a:lumMod val="85000"/>
                      </a:schemeClr>
                    </a:solidFill>
                  </a:tcPr>
                </a:tc>
                <a:extLst>
                  <a:ext uri="{0D108BD9-81ED-4DB2-BD59-A6C34878D82A}">
                    <a16:rowId xmlns:a16="http://schemas.microsoft.com/office/drawing/2014/main" val="592137152"/>
                  </a:ext>
                </a:extLst>
              </a:tr>
            </a:tbl>
          </a:graphicData>
        </a:graphic>
      </p:graphicFrame>
      <p:cxnSp>
        <p:nvCxnSpPr>
          <p:cNvPr id="20" name="Straight Arrow Connector 19">
            <a:extLst>
              <a:ext uri="{FF2B5EF4-FFF2-40B4-BE49-F238E27FC236}">
                <a16:creationId xmlns:a16="http://schemas.microsoft.com/office/drawing/2014/main" id="{89653019-0D2E-4963-A0AE-F666F1801DE2}"/>
              </a:ext>
            </a:extLst>
          </p:cNvPr>
          <p:cNvCxnSpPr>
            <a:cxnSpLocks/>
          </p:cNvCxnSpPr>
          <p:nvPr/>
        </p:nvCxnSpPr>
        <p:spPr>
          <a:xfrm>
            <a:off x="2998060" y="7420159"/>
            <a:ext cx="2707319" cy="1026183"/>
          </a:xfrm>
          <a:prstGeom prst="straightConnector1">
            <a:avLst/>
          </a:prstGeom>
          <a:ln w="381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3285527B-DD94-4EC2-85E9-916EE6FE2581}"/>
              </a:ext>
            </a:extLst>
          </p:cNvPr>
          <p:cNvCxnSpPr>
            <a:cxnSpLocks/>
          </p:cNvCxnSpPr>
          <p:nvPr/>
        </p:nvCxnSpPr>
        <p:spPr>
          <a:xfrm>
            <a:off x="2949621" y="4146615"/>
            <a:ext cx="2720929" cy="1327838"/>
          </a:xfrm>
          <a:prstGeom prst="straightConnector1">
            <a:avLst/>
          </a:prstGeom>
          <a:ln w="381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40450E85-A3E3-4BB2-BF84-3B6EC850DCED}"/>
              </a:ext>
            </a:extLst>
          </p:cNvPr>
          <p:cNvCxnSpPr>
            <a:cxnSpLocks/>
          </p:cNvCxnSpPr>
          <p:nvPr/>
        </p:nvCxnSpPr>
        <p:spPr>
          <a:xfrm>
            <a:off x="2970446" y="3311346"/>
            <a:ext cx="2747429" cy="3485421"/>
          </a:xfrm>
          <a:prstGeom prst="straightConnector1">
            <a:avLst/>
          </a:prstGeom>
          <a:ln w="381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137AF2FC-B11E-4DF5-9EC8-6A2AD2998506}"/>
              </a:ext>
            </a:extLst>
          </p:cNvPr>
          <p:cNvCxnSpPr>
            <a:cxnSpLocks/>
          </p:cNvCxnSpPr>
          <p:nvPr/>
        </p:nvCxnSpPr>
        <p:spPr>
          <a:xfrm>
            <a:off x="2931448" y="2182342"/>
            <a:ext cx="2773931" cy="4637735"/>
          </a:xfrm>
          <a:prstGeom prst="straightConnector1">
            <a:avLst/>
          </a:prstGeom>
          <a:ln w="381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49" name="Freeform: Shape 48">
            <a:extLst>
              <a:ext uri="{FF2B5EF4-FFF2-40B4-BE49-F238E27FC236}">
                <a16:creationId xmlns:a16="http://schemas.microsoft.com/office/drawing/2014/main" id="{B503F8BB-5E11-43EF-84CF-D8F64531818F}"/>
              </a:ext>
            </a:extLst>
          </p:cNvPr>
          <p:cNvSpPr/>
          <p:nvPr/>
        </p:nvSpPr>
        <p:spPr>
          <a:xfrm>
            <a:off x="8284738" y="6120775"/>
            <a:ext cx="1752608" cy="3027728"/>
          </a:xfrm>
          <a:custGeom>
            <a:avLst/>
            <a:gdLst>
              <a:gd name="connsiteX0" fmla="*/ 19050 w 1752608"/>
              <a:gd name="connsiteY0" fmla="*/ 0 h 4705350"/>
              <a:gd name="connsiteX1" fmla="*/ 1752600 w 1752608"/>
              <a:gd name="connsiteY1" fmla="*/ 2362200 h 4705350"/>
              <a:gd name="connsiteX2" fmla="*/ 0 w 1752608"/>
              <a:gd name="connsiteY2" fmla="*/ 4705350 h 4705350"/>
            </a:gdLst>
            <a:ahLst/>
            <a:cxnLst>
              <a:cxn ang="0">
                <a:pos x="connsiteX0" y="connsiteY0"/>
              </a:cxn>
              <a:cxn ang="0">
                <a:pos x="connsiteX1" y="connsiteY1"/>
              </a:cxn>
              <a:cxn ang="0">
                <a:pos x="connsiteX2" y="connsiteY2"/>
              </a:cxn>
            </a:cxnLst>
            <a:rect l="l" t="t" r="r" b="b"/>
            <a:pathLst>
              <a:path w="1752608" h="4705350">
                <a:moveTo>
                  <a:pt x="19050" y="0"/>
                </a:moveTo>
                <a:cubicBezTo>
                  <a:pt x="887412" y="788987"/>
                  <a:pt x="1755775" y="1577975"/>
                  <a:pt x="1752600" y="2362200"/>
                </a:cubicBezTo>
                <a:cubicBezTo>
                  <a:pt x="1749425" y="3146425"/>
                  <a:pt x="874712" y="3925887"/>
                  <a:pt x="0" y="4705350"/>
                </a:cubicBezTo>
              </a:path>
            </a:pathLst>
          </a:cu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Isosceles Triangle 49">
            <a:extLst>
              <a:ext uri="{FF2B5EF4-FFF2-40B4-BE49-F238E27FC236}">
                <a16:creationId xmlns:a16="http://schemas.microsoft.com/office/drawing/2014/main" id="{7DC95B6F-D365-4A79-B64F-2CBFCDB44C9C}"/>
              </a:ext>
            </a:extLst>
          </p:cNvPr>
          <p:cNvSpPr/>
          <p:nvPr/>
        </p:nvSpPr>
        <p:spPr>
          <a:xfrm rot="14336299">
            <a:off x="8156858" y="9086742"/>
            <a:ext cx="171450" cy="181437"/>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Isosceles Triangle 50">
            <a:extLst>
              <a:ext uri="{FF2B5EF4-FFF2-40B4-BE49-F238E27FC236}">
                <a16:creationId xmlns:a16="http://schemas.microsoft.com/office/drawing/2014/main" id="{82869528-8145-4C76-BFD3-EF8849E356DA}"/>
              </a:ext>
            </a:extLst>
          </p:cNvPr>
          <p:cNvSpPr/>
          <p:nvPr/>
        </p:nvSpPr>
        <p:spPr>
          <a:xfrm rot="18188823">
            <a:off x="8177936" y="5987675"/>
            <a:ext cx="171450" cy="181437"/>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7" name="Picture 26">
            <a:extLst>
              <a:ext uri="{FF2B5EF4-FFF2-40B4-BE49-F238E27FC236}">
                <a16:creationId xmlns:a16="http://schemas.microsoft.com/office/drawing/2014/main" id="{C287A4BB-8B37-4EA4-97E6-22E582B91260}"/>
              </a:ext>
            </a:extLst>
          </p:cNvPr>
          <p:cNvPicPr>
            <a:picLocks noChangeAspect="1"/>
          </p:cNvPicPr>
          <p:nvPr/>
        </p:nvPicPr>
        <p:blipFill>
          <a:blip r:embed="rId5"/>
          <a:stretch>
            <a:fillRect/>
          </a:stretch>
        </p:blipFill>
        <p:spPr>
          <a:xfrm>
            <a:off x="9161042" y="1831061"/>
            <a:ext cx="1459055" cy="1300469"/>
          </a:xfrm>
          <a:prstGeom prst="rect">
            <a:avLst/>
          </a:prstGeom>
        </p:spPr>
      </p:pic>
      <p:sp>
        <p:nvSpPr>
          <p:cNvPr id="2" name="TextBox 1">
            <a:extLst>
              <a:ext uri="{FF2B5EF4-FFF2-40B4-BE49-F238E27FC236}">
                <a16:creationId xmlns:a16="http://schemas.microsoft.com/office/drawing/2014/main" id="{0925A3A2-6EA4-0E3D-45D2-EF1DDBCE77E5}"/>
              </a:ext>
            </a:extLst>
          </p:cNvPr>
          <p:cNvSpPr txBox="1"/>
          <p:nvPr/>
        </p:nvSpPr>
        <p:spPr>
          <a:xfrm>
            <a:off x="2000092" y="15326303"/>
            <a:ext cx="1746952" cy="830997"/>
          </a:xfrm>
          <a:prstGeom prst="rect">
            <a:avLst/>
          </a:prstGeom>
          <a:noFill/>
        </p:spPr>
        <p:txBody>
          <a:bodyPr wrap="square" rtlCol="0">
            <a:spAutoFit/>
          </a:bodyPr>
          <a:lstStyle/>
          <a:p>
            <a:r>
              <a:rPr lang="en-GB" sz="1200" dirty="0">
                <a:latin typeface="Arial Nova" panose="020B0504020202020204" pitchFamily="34" charset="0"/>
              </a:rPr>
              <a:t>#FineArt</a:t>
            </a:r>
          </a:p>
          <a:p>
            <a:r>
              <a:rPr lang="en-GB" sz="1200" dirty="0">
                <a:latin typeface="Arial Nova" panose="020B0504020202020204" pitchFamily="34" charset="0"/>
              </a:rPr>
              <a:t>#TextileDesign</a:t>
            </a:r>
          </a:p>
          <a:p>
            <a:r>
              <a:rPr lang="en-GB" sz="1200" dirty="0">
                <a:latin typeface="Arial Nova" panose="020B0504020202020204" pitchFamily="34" charset="0"/>
              </a:rPr>
              <a:t>#3DDesign</a:t>
            </a:r>
          </a:p>
          <a:p>
            <a:r>
              <a:rPr lang="en-GB" sz="1200" dirty="0">
                <a:latin typeface="Arial Nova" panose="020B0504020202020204" pitchFamily="34" charset="0"/>
              </a:rPr>
              <a:t>#Hospitality&amp;Catering</a:t>
            </a:r>
          </a:p>
        </p:txBody>
      </p:sp>
    </p:spTree>
    <p:extLst>
      <p:ext uri="{BB962C8B-B14F-4D97-AF65-F5344CB8AC3E}">
        <p14:creationId xmlns:p14="http://schemas.microsoft.com/office/powerpoint/2010/main" val="19069344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3903C0A2-C801-4116-9732-DDC795FE048E}"/>
              </a:ext>
            </a:extLst>
          </p:cNvPr>
          <p:cNvSpPr/>
          <p:nvPr/>
        </p:nvSpPr>
        <p:spPr>
          <a:xfrm>
            <a:off x="408562" y="6653466"/>
            <a:ext cx="11374876" cy="871393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9943BB2C-229E-4D77-A9B2-D3AECDC9BC61}"/>
              </a:ext>
            </a:extLst>
          </p:cNvPr>
          <p:cNvSpPr/>
          <p:nvPr/>
        </p:nvSpPr>
        <p:spPr>
          <a:xfrm>
            <a:off x="408562" y="350201"/>
            <a:ext cx="11342451" cy="6181227"/>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415812" y="335582"/>
            <a:ext cx="9528925" cy="14835546"/>
          </a:xfrm>
        </p:spPr>
        <p:txBody>
          <a:bodyPr>
            <a:noAutofit/>
          </a:bodyPr>
          <a:lstStyle/>
          <a:p>
            <a:pPr marL="0" indent="0" algn="ctr">
              <a:buNone/>
            </a:pPr>
            <a:r>
              <a:rPr lang="en-GB" sz="2400" dirty="0">
                <a:solidFill>
                  <a:srgbClr val="FF0000"/>
                </a:solidFill>
                <a:latin typeface="Impact" panose="020B0806030902050204" pitchFamily="34" charset="0"/>
              </a:rPr>
              <a:t> </a:t>
            </a:r>
            <a:r>
              <a:rPr lang="en-GB" sz="2400" dirty="0">
                <a:latin typeface="Impact" panose="020B0806030902050204" pitchFamily="34" charset="0"/>
              </a:rPr>
              <a:t>Year 11: Externally Set Task : Intent</a:t>
            </a:r>
          </a:p>
          <a:p>
            <a:pPr marL="0" indent="0">
              <a:buNone/>
            </a:pPr>
            <a:r>
              <a:rPr lang="en-GB" sz="2000" b="1" u="sng" dirty="0">
                <a:latin typeface="Arial Nova" panose="020B0504020202020204" pitchFamily="34" charset="0"/>
              </a:rPr>
              <a:t>Specialist Subject:</a:t>
            </a:r>
            <a:r>
              <a:rPr lang="en-GB" sz="2000" b="1" dirty="0">
                <a:latin typeface="Arial Nova" panose="020B0504020202020204" pitchFamily="34" charset="0"/>
              </a:rPr>
              <a:t> 3D Design</a:t>
            </a:r>
          </a:p>
          <a:p>
            <a:pPr marL="0" indent="0">
              <a:buNone/>
            </a:pPr>
            <a:r>
              <a:rPr lang="en-GB" sz="2000" b="1" u="sng" dirty="0">
                <a:latin typeface="Arial Nova" panose="020B0504020202020204" pitchFamily="34" charset="0"/>
              </a:rPr>
              <a:t>Knowledge / Skills / Understanding Acquired:</a:t>
            </a:r>
          </a:p>
          <a:p>
            <a:pPr marL="0" indent="0">
              <a:buNone/>
            </a:pPr>
            <a:r>
              <a:rPr lang="en-GB" sz="1300" b="1" dirty="0">
                <a:latin typeface="Arial Nova" panose="020B0504020202020204" pitchFamily="34" charset="0"/>
              </a:rPr>
              <a:t>AO1 – </a:t>
            </a:r>
            <a:r>
              <a:rPr lang="en-GB" sz="1300" dirty="0">
                <a:latin typeface="Arial Nova" panose="020B0504020202020204" pitchFamily="34" charset="0"/>
              </a:rPr>
              <a:t>Develop ideas through investigations, demonstrating critical understanding of sources</a:t>
            </a:r>
          </a:p>
          <a:p>
            <a:pPr marL="0" indent="0">
              <a:buNone/>
            </a:pPr>
            <a:r>
              <a:rPr lang="en-GB" sz="1300" b="1" dirty="0">
                <a:latin typeface="Arial Nova" panose="020B0504020202020204" pitchFamily="34" charset="0"/>
              </a:rPr>
              <a:t>AO2 – </a:t>
            </a:r>
            <a:r>
              <a:rPr lang="en-GB" sz="1300" dirty="0">
                <a:latin typeface="Arial Nova" panose="020B0504020202020204" pitchFamily="34" charset="0"/>
              </a:rPr>
              <a:t>Refine work by exploring ideas, selecting and experimenting with appropriate media, materials, techniques and processes</a:t>
            </a:r>
          </a:p>
          <a:p>
            <a:pPr marL="0" indent="0">
              <a:buNone/>
            </a:pPr>
            <a:r>
              <a:rPr lang="en-GB" sz="1300" b="1" dirty="0">
                <a:latin typeface="Arial Nova" panose="020B0504020202020204" pitchFamily="34" charset="0"/>
              </a:rPr>
              <a:t>AO3 – </a:t>
            </a:r>
            <a:r>
              <a:rPr lang="en-GB" sz="1300" dirty="0">
                <a:latin typeface="Arial Nova" panose="020B0504020202020204" pitchFamily="34" charset="0"/>
              </a:rPr>
              <a:t>Record ideas, observations and insights relevant to intentions as work progresses</a:t>
            </a:r>
            <a:endParaRPr lang="en-GB" sz="1300" b="1" dirty="0">
              <a:latin typeface="Arial Nova" panose="020B0504020202020204" pitchFamily="34" charset="0"/>
            </a:endParaRPr>
          </a:p>
          <a:p>
            <a:pPr marL="0" indent="0">
              <a:buNone/>
            </a:pPr>
            <a:r>
              <a:rPr lang="en-GB" sz="1300" b="1" dirty="0">
                <a:latin typeface="Arial Nova" panose="020B0504020202020204" pitchFamily="34" charset="0"/>
              </a:rPr>
              <a:t>AO4 – </a:t>
            </a:r>
            <a:r>
              <a:rPr lang="en-GB" sz="1300" dirty="0">
                <a:latin typeface="Arial Nova" panose="020B0504020202020204" pitchFamily="34" charset="0"/>
              </a:rPr>
              <a:t>Present a personal and meaningful response that realises intentions and demonstrates understanding of visual language</a:t>
            </a:r>
            <a:endParaRPr lang="en-GB" sz="1300" b="1" dirty="0">
              <a:latin typeface="Arial Nova" panose="020B0504020202020204" pitchFamily="34" charset="0"/>
            </a:endParaRPr>
          </a:p>
          <a:p>
            <a:pPr marL="0" indent="0">
              <a:buNone/>
            </a:pPr>
            <a:r>
              <a:rPr lang="en-GB" sz="1300" b="1" u="sng" dirty="0">
                <a:latin typeface="Arial Nova" panose="020B0504020202020204" pitchFamily="34" charset="0"/>
              </a:rPr>
              <a:t>Links to Previous Study:</a:t>
            </a:r>
          </a:p>
          <a:p>
            <a:pPr marL="0" indent="0">
              <a:buNone/>
            </a:pPr>
            <a:r>
              <a:rPr lang="en-GB" sz="1300" dirty="0">
                <a:latin typeface="Arial Nova" panose="020B0604020202020204" pitchFamily="34" charset="0"/>
              </a:rPr>
              <a:t>During their GCSE 3D course pupils will have built confidence in studying independently across a wide range of specialist working practices. ADT GCSE projects at Limehurst aim to build accomplished young creatives who are secure in their emerging style, and have a passion for their subject area. They should feel prepared for undertaking </a:t>
            </a:r>
            <a:r>
              <a:rPr lang="en-GB" sz="1300" dirty="0">
                <a:latin typeface="Arial Nova" panose="020B0504020202020204" pitchFamily="34" charset="0"/>
              </a:rPr>
              <a:t>their Externally Set Task (which is worth 40%) of their GCSE grade, during which they showcase their skillset in response to an independently chosen theme from a selection released by OCR. </a:t>
            </a:r>
            <a:r>
              <a:rPr lang="en-GB" sz="1300" dirty="0">
                <a:latin typeface="Arial Nova" panose="020B0604020202020204" pitchFamily="34" charset="0"/>
              </a:rPr>
              <a:t>As we by now know pupils strengths and areas for development thoroughly (and they also increasingly know themselves as young designers) we are able to collaborate to suggest further stretch and challenge, and offer support towards completion of their specialist GCSE. </a:t>
            </a:r>
          </a:p>
          <a:p>
            <a:pPr marL="0" indent="0">
              <a:buNone/>
            </a:pPr>
            <a:r>
              <a:rPr lang="en-GB" sz="1300" b="1" u="sng" dirty="0">
                <a:latin typeface="Arial Nova" panose="020B0504020202020204" pitchFamily="34" charset="0"/>
              </a:rPr>
              <a:t>Links to Future Study and the Wider World: </a:t>
            </a:r>
          </a:p>
          <a:p>
            <a:pPr marL="0" indent="0">
              <a:buNone/>
            </a:pPr>
            <a:r>
              <a:rPr lang="en-GB" sz="1300" dirty="0">
                <a:latin typeface="Arial Nova" panose="020B0504020202020204" pitchFamily="34" charset="0"/>
              </a:rPr>
              <a:t>Upon completion of an ADT GCSE at Limehurst, pupils should be well prepared to undertake further study should they wish. They will have developed key skills such as secure working practices, independence, research and analysis, idea generation and development, refinement,  advanced specialist practical skills, creation of a personal final outcome, curation of a personal exhibition space, and a love for their own independent creative journey. Key employability / transferable skills include: Accountability, achievement, and initiative. Pupils will also study a range of independently chosen ADT professionals during this project and link them to their own practice using in-depth analytical skills.</a:t>
            </a:r>
          </a:p>
          <a:p>
            <a:pPr marL="0" indent="0">
              <a:buNone/>
            </a:pPr>
            <a:endParaRPr lang="en-GB" sz="1300" b="1" dirty="0">
              <a:latin typeface="Arial Nova" panose="020B0504020202020204" pitchFamily="34" charset="0"/>
            </a:endParaRPr>
          </a:p>
          <a:p>
            <a:pPr marL="0" indent="0" algn="ctr">
              <a:buNone/>
            </a:pPr>
            <a:r>
              <a:rPr lang="en-GB" sz="2400" dirty="0">
                <a:latin typeface="Impact" panose="020B0806030902050204" pitchFamily="34" charset="0"/>
              </a:rPr>
              <a:t>Externally Set Task : Implementation </a:t>
            </a:r>
          </a:p>
          <a:p>
            <a:pPr marL="0" indent="0">
              <a:buNone/>
            </a:pPr>
            <a:r>
              <a:rPr lang="en-GB" sz="1300" b="1" u="sng" dirty="0">
                <a:latin typeface="Arial Nova" panose="020B0504020202020204" pitchFamily="34" charset="0"/>
              </a:rPr>
              <a:t>Number of Lessons:</a:t>
            </a:r>
            <a:r>
              <a:rPr lang="en-GB" sz="1300" dirty="0">
                <a:latin typeface="Arial Nova" panose="020B0504020202020204" pitchFamily="34" charset="0"/>
              </a:rPr>
              <a:t> 36 lessons / 12 weeks</a:t>
            </a:r>
          </a:p>
          <a:p>
            <a:pPr marL="0" indent="0">
              <a:buNone/>
            </a:pPr>
            <a:r>
              <a:rPr lang="en-GB" sz="1300" b="1" u="sng" dirty="0">
                <a:latin typeface="Arial Nova" panose="020B0504020202020204" pitchFamily="34" charset="0"/>
              </a:rPr>
              <a:t>Sequence of Lessons </a:t>
            </a:r>
          </a:p>
          <a:p>
            <a:pPr marL="0" indent="0">
              <a:buNone/>
            </a:pPr>
            <a:endParaRPr lang="en-GB" sz="1300" b="1" u="sng" dirty="0">
              <a:latin typeface="Arial Nova" panose="020B0504020202020204" pitchFamily="34" charset="0"/>
            </a:endParaRPr>
          </a:p>
          <a:p>
            <a:pPr marL="0" indent="0">
              <a:buNone/>
            </a:pPr>
            <a:endParaRPr lang="en-GB" sz="1300" b="1" u="sng" dirty="0">
              <a:latin typeface="Arial Nova" panose="020B0504020202020204" pitchFamily="34" charset="0"/>
            </a:endParaRPr>
          </a:p>
          <a:p>
            <a:pPr marL="0" indent="0">
              <a:buNone/>
            </a:pPr>
            <a:endParaRPr lang="en-GB" sz="1300" b="1" u="sng" dirty="0">
              <a:latin typeface="Arial Nova" panose="020B0504020202020204" pitchFamily="34" charset="0"/>
            </a:endParaRPr>
          </a:p>
          <a:p>
            <a:pPr marL="0" indent="0">
              <a:buNone/>
            </a:pPr>
            <a:endParaRPr lang="en-GB" sz="1300" b="1" u="sng" dirty="0">
              <a:latin typeface="Arial Nova" panose="020B0504020202020204" pitchFamily="34" charset="0"/>
            </a:endParaRPr>
          </a:p>
          <a:p>
            <a:pPr marL="0" indent="0">
              <a:buNone/>
            </a:pPr>
            <a:endParaRPr lang="en-GB" sz="1300" b="1" u="sng" dirty="0">
              <a:latin typeface="Arial Nova" panose="020B0504020202020204" pitchFamily="34" charset="0"/>
            </a:endParaRPr>
          </a:p>
          <a:p>
            <a:pPr marL="0" indent="0">
              <a:buNone/>
            </a:pPr>
            <a:endParaRPr lang="en-GB" sz="1300" b="1" u="sng" dirty="0">
              <a:latin typeface="Arial Nova" panose="020B0504020202020204" pitchFamily="34" charset="0"/>
            </a:endParaRPr>
          </a:p>
          <a:p>
            <a:pPr marL="0" indent="0">
              <a:buNone/>
            </a:pPr>
            <a:endParaRPr lang="en-GB" sz="1300" b="1" u="sng" dirty="0">
              <a:latin typeface="Arial Nova" panose="020B0504020202020204" pitchFamily="34" charset="0"/>
            </a:endParaRPr>
          </a:p>
          <a:p>
            <a:pPr marL="0" indent="0">
              <a:buNone/>
            </a:pPr>
            <a:endParaRPr lang="en-GB" sz="1300" b="1" u="sng" dirty="0">
              <a:latin typeface="Arial Nova" panose="020B0504020202020204" pitchFamily="34" charset="0"/>
            </a:endParaRPr>
          </a:p>
          <a:p>
            <a:pPr marL="0" indent="0">
              <a:buNone/>
            </a:pPr>
            <a:endParaRPr lang="en-GB" sz="1300" b="1" u="sng" dirty="0">
              <a:latin typeface="Arial Nova" panose="020B0504020202020204" pitchFamily="34" charset="0"/>
            </a:endParaRPr>
          </a:p>
          <a:p>
            <a:pPr marL="0" indent="0">
              <a:buNone/>
            </a:pPr>
            <a:endParaRPr lang="en-GB" sz="1300" b="1" u="sng" dirty="0">
              <a:latin typeface="Arial Nova" panose="020B0504020202020204" pitchFamily="34" charset="0"/>
            </a:endParaRPr>
          </a:p>
          <a:p>
            <a:pPr marL="0" indent="0">
              <a:buNone/>
            </a:pPr>
            <a:endParaRPr lang="en-GB" sz="1300" b="1" u="sng" dirty="0">
              <a:latin typeface="Arial Nova" panose="020B0504020202020204" pitchFamily="34" charset="0"/>
            </a:endParaRPr>
          </a:p>
          <a:p>
            <a:pPr marL="0" indent="0">
              <a:buNone/>
            </a:pPr>
            <a:endParaRPr lang="en-GB" sz="1300" b="1" u="sng" dirty="0">
              <a:latin typeface="Arial Nova" panose="020B0504020202020204" pitchFamily="34" charset="0"/>
            </a:endParaRPr>
          </a:p>
          <a:p>
            <a:pPr marL="0" indent="0">
              <a:buNone/>
            </a:pPr>
            <a:endParaRPr lang="en-GB" sz="1300" b="1" u="sng" dirty="0">
              <a:latin typeface="Arial Nova" panose="020B0504020202020204" pitchFamily="34" charset="0"/>
            </a:endParaRPr>
          </a:p>
          <a:p>
            <a:pPr marL="0" indent="0">
              <a:buNone/>
            </a:pPr>
            <a:endParaRPr lang="en-GB" sz="1300" b="1" u="sng" dirty="0">
              <a:latin typeface="Arial Nova" panose="020B0504020202020204" pitchFamily="34" charset="0"/>
            </a:endParaRPr>
          </a:p>
          <a:p>
            <a:pPr marL="0" indent="0">
              <a:buNone/>
            </a:pPr>
            <a:endParaRPr lang="en-GB" sz="1300" b="1" u="sng" dirty="0">
              <a:latin typeface="Arial Nova" panose="020B0504020202020204" pitchFamily="34" charset="0"/>
            </a:endParaRPr>
          </a:p>
          <a:p>
            <a:pPr marL="0" indent="0">
              <a:buNone/>
            </a:pPr>
            <a:r>
              <a:rPr lang="en-GB" sz="1300" b="1" u="sng" dirty="0">
                <a:latin typeface="Arial Nova" panose="020B0504020202020204" pitchFamily="34" charset="0"/>
              </a:rPr>
              <a:t>Main Resources:</a:t>
            </a:r>
          </a:p>
          <a:p>
            <a:pPr marL="0" indent="0">
              <a:buNone/>
            </a:pPr>
            <a:r>
              <a:rPr lang="en-GB" sz="1300" dirty="0">
                <a:latin typeface="Arial Nova" panose="020B0504020202020204" pitchFamily="34" charset="0"/>
              </a:rPr>
              <a:t>PowerPoint / ‘Look Book’ (Teacher and Peer exemplars from a wide range of inspiring stimuli) </a:t>
            </a:r>
          </a:p>
          <a:p>
            <a:pPr marL="0" indent="0">
              <a:buNone/>
            </a:pPr>
            <a:r>
              <a:rPr lang="en-GB" sz="1300" b="1" u="sng" dirty="0">
                <a:latin typeface="Arial Nova" panose="020B0504020202020204" pitchFamily="34" charset="0"/>
              </a:rPr>
              <a:t>Methods of Assessment:</a:t>
            </a:r>
          </a:p>
          <a:p>
            <a:pPr marL="0" indent="0">
              <a:buNone/>
            </a:pPr>
            <a:r>
              <a:rPr lang="en-GB" sz="1300" dirty="0">
                <a:latin typeface="Arial Nova" panose="020B0504020202020204" pitchFamily="34" charset="0"/>
              </a:rPr>
              <a:t>A3 grey front sheet with generic feedback</a:t>
            </a:r>
          </a:p>
          <a:p>
            <a:pPr marL="0" indent="0">
              <a:buNone/>
            </a:pPr>
            <a:r>
              <a:rPr lang="en-GB" sz="1300" b="1" u="sng" dirty="0">
                <a:latin typeface="Arial Nova" panose="020B0504020202020204" pitchFamily="34" charset="0"/>
              </a:rPr>
              <a:t>Use of assessment Results:</a:t>
            </a:r>
          </a:p>
          <a:p>
            <a:pPr marL="0" indent="0">
              <a:buNone/>
            </a:pPr>
            <a:r>
              <a:rPr lang="en-GB" sz="1300" dirty="0">
                <a:latin typeface="Arial Nova" panose="020B0504020202020204" pitchFamily="34" charset="0"/>
              </a:rPr>
              <a:t>Updated on Go4Schools / Recorded on above sheet / Added on class RAG tracker / Added to folder which rotates as progress record </a:t>
            </a:r>
          </a:p>
        </p:txBody>
      </p:sp>
      <p:sp>
        <p:nvSpPr>
          <p:cNvPr id="6" name="TextBox 5">
            <a:extLst>
              <a:ext uri="{FF2B5EF4-FFF2-40B4-BE49-F238E27FC236}">
                <a16:creationId xmlns:a16="http://schemas.microsoft.com/office/drawing/2014/main" id="{100D8A88-E9F7-433E-890B-C37DCFEE1EC1}"/>
              </a:ext>
            </a:extLst>
          </p:cNvPr>
          <p:cNvSpPr txBox="1"/>
          <p:nvPr/>
        </p:nvSpPr>
        <p:spPr>
          <a:xfrm>
            <a:off x="-299148" y="15367405"/>
            <a:ext cx="2448964" cy="748795"/>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Navigating ADT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3"/>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4"/>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5"/>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6"/>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7"/>
          <a:srcRect t="16701" b="12155"/>
          <a:stretch/>
        </p:blipFill>
        <p:spPr>
          <a:xfrm rot="5400000">
            <a:off x="7304876" y="2664952"/>
            <a:ext cx="7519735" cy="2254512"/>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8">
            <a:clrChange>
              <a:clrFrom>
                <a:srgbClr val="FFFFFF"/>
              </a:clrFrom>
              <a:clrTo>
                <a:srgbClr val="FFFFFF">
                  <a:alpha val="0"/>
                </a:srgbClr>
              </a:clrTo>
            </a:clrChange>
          </a:blip>
          <a:srcRect b="9167"/>
          <a:stretch/>
        </p:blipFill>
        <p:spPr>
          <a:xfrm>
            <a:off x="11064743" y="709177"/>
            <a:ext cx="707095" cy="621065"/>
          </a:xfrm>
          <a:prstGeom prst="rect">
            <a:avLst/>
          </a:prstGeom>
        </p:spPr>
      </p:pic>
      <p:pic>
        <p:nvPicPr>
          <p:cNvPr id="22" name="Picture 21">
            <a:extLst>
              <a:ext uri="{FF2B5EF4-FFF2-40B4-BE49-F238E27FC236}">
                <a16:creationId xmlns:a16="http://schemas.microsoft.com/office/drawing/2014/main" id="{CB729412-91D3-4745-8116-A56E12BD3D42}"/>
              </a:ext>
            </a:extLst>
          </p:cNvPr>
          <p:cNvPicPr>
            <a:picLocks noChangeAspect="1"/>
          </p:cNvPicPr>
          <p:nvPr/>
        </p:nvPicPr>
        <p:blipFill rotWithShape="1">
          <a:blip r:embed="rId7"/>
          <a:srcRect t="16701" b="12155"/>
          <a:stretch/>
        </p:blipFill>
        <p:spPr>
          <a:xfrm rot="16200000" flipV="1">
            <a:off x="7146636" y="10322040"/>
            <a:ext cx="7836216" cy="2254511"/>
          </a:xfrm>
          <a:prstGeom prst="rect">
            <a:avLst/>
          </a:prstGeom>
        </p:spPr>
      </p:pic>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1061112" y="13798387"/>
            <a:ext cx="831764" cy="730566"/>
          </a:xfrm>
          <a:prstGeom prst="rect">
            <a:avLst/>
          </a:prstGeom>
        </p:spPr>
      </p:pic>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11027557" y="6996366"/>
            <a:ext cx="831764" cy="730566"/>
          </a:xfrm>
          <a:prstGeom prst="rect">
            <a:avLst/>
          </a:prstGeom>
        </p:spPr>
      </p:pic>
      <p:graphicFrame>
        <p:nvGraphicFramePr>
          <p:cNvPr id="24" name="Table 23">
            <a:extLst>
              <a:ext uri="{FF2B5EF4-FFF2-40B4-BE49-F238E27FC236}">
                <a16:creationId xmlns:a16="http://schemas.microsoft.com/office/drawing/2014/main" id="{F48B5CE5-9A76-45BA-A91E-B1A298DD59B7}"/>
              </a:ext>
            </a:extLst>
          </p:cNvPr>
          <p:cNvGraphicFramePr>
            <a:graphicFrameLocks noGrp="1"/>
          </p:cNvGraphicFramePr>
          <p:nvPr/>
        </p:nvGraphicFramePr>
        <p:xfrm>
          <a:off x="570787" y="7910372"/>
          <a:ext cx="11010844" cy="5181600"/>
        </p:xfrm>
        <a:graphic>
          <a:graphicData uri="http://schemas.openxmlformats.org/drawingml/2006/table">
            <a:tbl>
              <a:tblPr firstRow="1" bandRow="1">
                <a:tableStyleId>{5940675A-B579-460E-94D1-54222C63F5DA}</a:tableStyleId>
              </a:tblPr>
              <a:tblGrid>
                <a:gridCol w="2752711">
                  <a:extLst>
                    <a:ext uri="{9D8B030D-6E8A-4147-A177-3AD203B41FA5}">
                      <a16:colId xmlns:a16="http://schemas.microsoft.com/office/drawing/2014/main" val="860903560"/>
                    </a:ext>
                  </a:extLst>
                </a:gridCol>
                <a:gridCol w="2752711">
                  <a:extLst>
                    <a:ext uri="{9D8B030D-6E8A-4147-A177-3AD203B41FA5}">
                      <a16:colId xmlns:a16="http://schemas.microsoft.com/office/drawing/2014/main" val="966298568"/>
                    </a:ext>
                  </a:extLst>
                </a:gridCol>
                <a:gridCol w="2752711">
                  <a:extLst>
                    <a:ext uri="{9D8B030D-6E8A-4147-A177-3AD203B41FA5}">
                      <a16:colId xmlns:a16="http://schemas.microsoft.com/office/drawing/2014/main" val="3462729128"/>
                    </a:ext>
                  </a:extLst>
                </a:gridCol>
                <a:gridCol w="2752711">
                  <a:extLst>
                    <a:ext uri="{9D8B030D-6E8A-4147-A177-3AD203B41FA5}">
                      <a16:colId xmlns:a16="http://schemas.microsoft.com/office/drawing/2014/main" val="3955469802"/>
                    </a:ext>
                  </a:extLst>
                </a:gridCol>
              </a:tblGrid>
              <a:tr h="288883">
                <a:tc>
                  <a:txBody>
                    <a:bodyPr/>
                    <a:lstStyle/>
                    <a:p>
                      <a:r>
                        <a:rPr lang="en-GB" sz="1400" b="1" dirty="0"/>
                        <a:t>AO1 – Develop </a:t>
                      </a:r>
                    </a:p>
                  </a:txBody>
                  <a:tcPr>
                    <a:solidFill>
                      <a:schemeClr val="bg1">
                        <a:lumMod val="65000"/>
                      </a:schemeClr>
                    </a:solidFill>
                  </a:tcPr>
                </a:tc>
                <a:tc>
                  <a:txBody>
                    <a:bodyPr/>
                    <a:lstStyle/>
                    <a:p>
                      <a:r>
                        <a:rPr lang="en-GB" sz="1400" b="1" dirty="0"/>
                        <a:t>AO2 – Refine</a:t>
                      </a:r>
                    </a:p>
                  </a:txBody>
                  <a:tcPr>
                    <a:solidFill>
                      <a:schemeClr val="bg1">
                        <a:lumMod val="65000"/>
                      </a:schemeClr>
                    </a:solidFill>
                  </a:tcPr>
                </a:tc>
                <a:tc>
                  <a:txBody>
                    <a:bodyPr/>
                    <a:lstStyle/>
                    <a:p>
                      <a:r>
                        <a:rPr lang="en-GB" sz="1400" b="1" dirty="0"/>
                        <a:t>AO3 – Record </a:t>
                      </a:r>
                    </a:p>
                  </a:txBody>
                  <a:tcPr>
                    <a:solidFill>
                      <a:schemeClr val="bg1">
                        <a:lumMod val="65000"/>
                      </a:schemeClr>
                    </a:solidFill>
                  </a:tcPr>
                </a:tc>
                <a:tc>
                  <a:txBody>
                    <a:bodyPr/>
                    <a:lstStyle/>
                    <a:p>
                      <a:r>
                        <a:rPr lang="en-GB" sz="1400" b="1" dirty="0"/>
                        <a:t>AO4 – Present </a:t>
                      </a:r>
                    </a:p>
                  </a:txBody>
                  <a:tcPr>
                    <a:solidFill>
                      <a:schemeClr val="bg1">
                        <a:lumMod val="65000"/>
                      </a:schemeClr>
                    </a:solidFill>
                  </a:tcPr>
                </a:tc>
                <a:extLst>
                  <a:ext uri="{0D108BD9-81ED-4DB2-BD59-A6C34878D82A}">
                    <a16:rowId xmlns:a16="http://schemas.microsoft.com/office/drawing/2014/main" val="2939849063"/>
                  </a:ext>
                </a:extLst>
              </a:tr>
              <a:tr h="288883">
                <a:tc gridSpan="4">
                  <a:txBody>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mn-lt"/>
                          <a:ea typeface="+mn-ea"/>
                          <a:cs typeface="+mn-cs"/>
                        </a:rPr>
                        <a:t>Minimum expectations below – Themes and journey are independently chosen and often include additional / variations</a:t>
                      </a:r>
                    </a:p>
                  </a:txBody>
                  <a:tcPr>
                    <a:solidFill>
                      <a:schemeClr val="bg1">
                        <a:lumMod val="95000"/>
                      </a:schemeClr>
                    </a:solidFill>
                  </a:tcPr>
                </a:tc>
                <a:tc hMerge="1">
                  <a:txBody>
                    <a:bodyPr/>
                    <a:lstStyle/>
                    <a:p>
                      <a:endParaRPr lang="en-GB" sz="1600" dirty="0"/>
                    </a:p>
                  </a:txBody>
                  <a:tcPr>
                    <a:solidFill>
                      <a:schemeClr val="bg1"/>
                    </a:solidFill>
                  </a:tcPr>
                </a:tc>
                <a:tc hMerge="1">
                  <a:txBody>
                    <a:bodyPr/>
                    <a:lstStyle/>
                    <a:p>
                      <a:endParaRPr lang="en-GB" sz="1600" dirty="0"/>
                    </a:p>
                  </a:txBody>
                  <a:tcPr>
                    <a:solidFill>
                      <a:schemeClr val="bg1"/>
                    </a:solidFill>
                  </a:tcPr>
                </a:tc>
                <a:tc hMerge="1">
                  <a:txBody>
                    <a:bodyPr/>
                    <a:lstStyle/>
                    <a:p>
                      <a:endParaRPr lang="en-GB" sz="1600" dirty="0"/>
                    </a:p>
                  </a:txBody>
                  <a:tcPr>
                    <a:solidFill>
                      <a:schemeClr val="bg1"/>
                    </a:solidFill>
                  </a:tcPr>
                </a:tc>
                <a:extLst>
                  <a:ext uri="{0D108BD9-81ED-4DB2-BD59-A6C34878D82A}">
                    <a16:rowId xmlns:a16="http://schemas.microsoft.com/office/drawing/2014/main" val="68643681"/>
                  </a:ext>
                </a:extLst>
              </a:tr>
              <a:tr h="288883">
                <a:tc>
                  <a:txBody>
                    <a:bodyPr/>
                    <a:lstStyle/>
                    <a:p>
                      <a:r>
                        <a:rPr lang="en-GB" sz="1400" b="0" dirty="0"/>
                        <a:t>Mind-Map</a:t>
                      </a:r>
                    </a:p>
                  </a:txBody>
                  <a:tcPr>
                    <a:solidFill>
                      <a:schemeClr val="bg1">
                        <a:lumMod val="85000"/>
                      </a:schemeClr>
                    </a:solidFill>
                  </a:tcPr>
                </a:tc>
                <a:tc rowSpan="7">
                  <a:txBody>
                    <a:bodyPr/>
                    <a:lstStyle/>
                    <a:p>
                      <a:endParaRPr lang="en-GB" sz="1400" b="0" dirty="0"/>
                    </a:p>
                  </a:txBody>
                  <a:tcPr>
                    <a:solidFill>
                      <a:schemeClr val="bg1"/>
                    </a:solidFill>
                  </a:tcPr>
                </a:tc>
                <a:tc rowSpan="4">
                  <a:txBody>
                    <a:bodyPr/>
                    <a:lstStyle/>
                    <a:p>
                      <a:endParaRPr lang="en-GB" sz="1400" b="0" dirty="0"/>
                    </a:p>
                  </a:txBody>
                  <a:tcPr>
                    <a:solidFill>
                      <a:schemeClr val="bg1"/>
                    </a:solidFill>
                  </a:tcPr>
                </a:tc>
                <a:tc rowSpan="13">
                  <a:txBody>
                    <a:bodyPr/>
                    <a:lstStyle/>
                    <a:p>
                      <a:endParaRPr lang="en-GB" sz="1400" b="0" dirty="0"/>
                    </a:p>
                  </a:txBody>
                  <a:tcPr>
                    <a:solidFill>
                      <a:schemeClr val="bg1"/>
                    </a:solidFill>
                  </a:tcPr>
                </a:tc>
                <a:extLst>
                  <a:ext uri="{0D108BD9-81ED-4DB2-BD59-A6C34878D82A}">
                    <a16:rowId xmlns:a16="http://schemas.microsoft.com/office/drawing/2014/main" val="1043870497"/>
                  </a:ext>
                </a:extLst>
              </a:tr>
              <a:tr h="288883">
                <a:tc>
                  <a:txBody>
                    <a:bodyPr/>
                    <a:lstStyle/>
                    <a:p>
                      <a:r>
                        <a:rPr lang="en-GB" sz="1400" b="0" dirty="0"/>
                        <a:t>Mood-Board</a:t>
                      </a:r>
                    </a:p>
                  </a:txBody>
                  <a:tcPr>
                    <a:solidFill>
                      <a:schemeClr val="bg1">
                        <a:lumMod val="85000"/>
                      </a:schemeClr>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701246790"/>
                  </a:ext>
                </a:extLst>
              </a:tr>
              <a:tr h="288883">
                <a:tc>
                  <a:txBody>
                    <a:bodyPr/>
                    <a:lstStyle/>
                    <a:p>
                      <a:r>
                        <a:rPr lang="en-GB" sz="1400" b="0" dirty="0"/>
                        <a:t>Primary Sources</a:t>
                      </a:r>
                    </a:p>
                  </a:txBody>
                  <a:tcPr>
                    <a:solidFill>
                      <a:schemeClr val="bg1">
                        <a:lumMod val="85000"/>
                      </a:schemeClr>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918417443"/>
                  </a:ext>
                </a:extLst>
              </a:tr>
              <a:tr h="288883">
                <a:tc>
                  <a:txBody>
                    <a:bodyPr/>
                    <a:lstStyle/>
                    <a:p>
                      <a:r>
                        <a:rPr lang="en-GB" sz="1400" b="0" dirty="0"/>
                        <a:t>Artist Analysis and Research</a:t>
                      </a:r>
                    </a:p>
                  </a:txBody>
                  <a:tcPr>
                    <a:solidFill>
                      <a:schemeClr val="bg1">
                        <a:lumMod val="85000"/>
                      </a:schemeClr>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907884241"/>
                  </a:ext>
                </a:extLst>
              </a:tr>
              <a:tr h="288883">
                <a:tc rowSpan="11">
                  <a:txBody>
                    <a:bodyPr/>
                    <a:lstStyle/>
                    <a:p>
                      <a:endParaRPr lang="en-GB" sz="1400" b="0" dirty="0"/>
                    </a:p>
                  </a:txBody>
                  <a:tcPr>
                    <a:solidFill>
                      <a:schemeClr val="bg1"/>
                    </a:solidFill>
                  </a:tcPr>
                </a:tc>
                <a:tc vMerge="1">
                  <a:txBody>
                    <a:bodyPr/>
                    <a:lstStyle/>
                    <a:p>
                      <a:endParaRPr lang="en-GB" sz="1600" dirty="0"/>
                    </a:p>
                  </a:txBody>
                  <a:tcPr>
                    <a:solidFill>
                      <a:schemeClr val="bg1"/>
                    </a:solidFill>
                  </a:tcPr>
                </a:tc>
                <a:tc>
                  <a:txBody>
                    <a:bodyPr/>
                    <a:lstStyle/>
                    <a:p>
                      <a:r>
                        <a:rPr lang="en-GB" sz="1400" b="0" dirty="0"/>
                        <a:t>Artist Copy</a:t>
                      </a:r>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1390075441"/>
                  </a:ext>
                </a:extLst>
              </a:tr>
              <a:tr h="288883">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400" b="0" dirty="0"/>
                        <a:t>Observational Study 1 </a:t>
                      </a:r>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2127122663"/>
                  </a:ext>
                </a:extLst>
              </a:tr>
              <a:tr h="288883">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400" b="0" dirty="0"/>
                        <a:t>Observational Study 2 </a:t>
                      </a:r>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3599240034"/>
                  </a:ext>
                </a:extLst>
              </a:tr>
              <a:tr h="288883">
                <a:tc vMerge="1">
                  <a:txBody>
                    <a:bodyPr/>
                    <a:lstStyle/>
                    <a:p>
                      <a:endParaRPr lang="en-GB" sz="1600" dirty="0"/>
                    </a:p>
                  </a:txBody>
                  <a:tcPr>
                    <a:solidFill>
                      <a:schemeClr val="bg1"/>
                    </a:solidFill>
                  </a:tcPr>
                </a:tc>
                <a:tc>
                  <a:txBody>
                    <a:bodyPr/>
                    <a:lstStyle/>
                    <a:p>
                      <a:r>
                        <a:rPr lang="en-GB" sz="1400" b="0" dirty="0"/>
                        <a:t>Sample 1</a:t>
                      </a:r>
                    </a:p>
                  </a:txBody>
                  <a:tcPr>
                    <a:solidFill>
                      <a:schemeClr val="bg1">
                        <a:lumMod val="85000"/>
                      </a:schemeClr>
                    </a:solidFill>
                  </a:tcPr>
                </a:tc>
                <a:tc rowSpan="4">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400" b="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1003996856"/>
                  </a:ext>
                </a:extLst>
              </a:tr>
              <a:tr h="288883">
                <a:tc vMerge="1">
                  <a:txBody>
                    <a:bodyPr/>
                    <a:lstStyle/>
                    <a:p>
                      <a:endParaRPr lang="en-GB" sz="1600" dirty="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alibri" panose="020F0502020204030204"/>
                          <a:ea typeface="+mn-ea"/>
                          <a:cs typeface="+mn-cs"/>
                        </a:rPr>
                        <a:t>Sample 2</a:t>
                      </a:r>
                    </a:p>
                  </a:txBody>
                  <a:tcPr>
                    <a:solidFill>
                      <a:schemeClr val="bg1">
                        <a:lumMod val="85000"/>
                      </a:schemeClr>
                    </a:solidFill>
                  </a:tcPr>
                </a:tc>
                <a:tc vMerge="1">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636847716"/>
                  </a:ext>
                </a:extLst>
              </a:tr>
              <a:tr h="288883">
                <a:tc vMerge="1">
                  <a:txBody>
                    <a:bodyPr/>
                    <a:lstStyle/>
                    <a:p>
                      <a:endParaRPr lang="en-GB" sz="1600" dirty="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alibri" panose="020F0502020204030204"/>
                          <a:ea typeface="+mn-ea"/>
                          <a:cs typeface="+mn-cs"/>
                        </a:rPr>
                        <a:t>Sample 3</a:t>
                      </a:r>
                    </a:p>
                  </a:txBody>
                  <a:tcPr>
                    <a:solidFill>
                      <a:schemeClr val="bg1">
                        <a:lumMod val="85000"/>
                      </a:schemeClr>
                    </a:solidFill>
                  </a:tcPr>
                </a:tc>
                <a:tc vMerge="1">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3713378769"/>
                  </a:ext>
                </a:extLst>
              </a:tr>
              <a:tr h="288883">
                <a:tc vMerge="1">
                  <a:txBody>
                    <a:bodyPr/>
                    <a:lstStyle/>
                    <a:p>
                      <a:endParaRPr lang="en-GB" sz="1600" dirty="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alibri" panose="020F0502020204030204"/>
                          <a:ea typeface="+mn-ea"/>
                          <a:cs typeface="+mn-cs"/>
                        </a:rPr>
                        <a:t>Sample 4</a:t>
                      </a:r>
                    </a:p>
                  </a:txBody>
                  <a:tcPr>
                    <a:solidFill>
                      <a:schemeClr val="bg1">
                        <a:lumMod val="85000"/>
                      </a:schemeClr>
                    </a:solidFill>
                  </a:tcPr>
                </a:tc>
                <a:tc vMerge="1">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2350021218"/>
                  </a:ext>
                </a:extLst>
              </a:tr>
              <a:tr h="288883">
                <a:tc vMerge="1">
                  <a:txBody>
                    <a:bodyPr/>
                    <a:lstStyle/>
                    <a:p>
                      <a:endParaRPr lang="en-GB" sz="1600" dirty="0"/>
                    </a:p>
                  </a:txBody>
                  <a:tcPr>
                    <a:solidFill>
                      <a:schemeClr val="bg1"/>
                    </a:solidFill>
                  </a:tcPr>
                </a:tc>
                <a:tc>
                  <a:txBody>
                    <a:bodyPr/>
                    <a:lstStyle/>
                    <a:p>
                      <a:endParaRPr lang="en-GB" sz="1400" b="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400" b="0" dirty="0"/>
                        <a:t>Annotation of AO2 and AO3 </a:t>
                      </a:r>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691181191"/>
                  </a:ext>
                </a:extLst>
              </a:tr>
              <a:tr h="288883">
                <a:tc vMerge="1">
                  <a:txBody>
                    <a:bodyPr/>
                    <a:lstStyle/>
                    <a:p>
                      <a:endParaRPr lang="en-GB" sz="1600" dirty="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400" b="0" dirty="0"/>
                        <a:t>Final Piece plan </a:t>
                      </a:r>
                    </a:p>
                  </a:txBody>
                  <a:tcPr>
                    <a:solidFill>
                      <a:schemeClr val="bg1">
                        <a:lumMod val="85000"/>
                      </a:schemeClr>
                    </a:solidFill>
                  </a:tcPr>
                </a:tc>
                <a:tc rowSpan="3">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400" b="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1240497686"/>
                  </a:ext>
                </a:extLst>
              </a:tr>
              <a:tr h="288883">
                <a:tc vMerge="1">
                  <a:txBody>
                    <a:bodyPr/>
                    <a:lstStyle/>
                    <a:p>
                      <a:endParaRPr lang="en-GB" sz="1600" dirty="0"/>
                    </a:p>
                  </a:txBody>
                  <a:tcPr>
                    <a:solidFill>
                      <a:schemeClr val="bg1"/>
                    </a:solidFill>
                  </a:tcPr>
                </a:tc>
                <a:tc rowSpan="2">
                  <a:txBody>
                    <a:bodyPr/>
                    <a:lstStyle/>
                    <a:p>
                      <a:endParaRPr lang="en-GB" sz="1400" b="0" dirty="0"/>
                    </a:p>
                  </a:txBody>
                  <a:tcPr>
                    <a:solidFill>
                      <a:schemeClr val="bg1"/>
                    </a:solidFill>
                  </a:tcPr>
                </a:tc>
                <a:tc vMerge="1">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dirty="0"/>
                    </a:p>
                  </a:txBody>
                  <a:tcPr>
                    <a:solidFill>
                      <a:schemeClr val="bg1"/>
                    </a:solidFill>
                  </a:tcPr>
                </a:tc>
                <a:tc>
                  <a:txBody>
                    <a:bodyPr/>
                    <a:lstStyle/>
                    <a:p>
                      <a:r>
                        <a:rPr lang="en-GB" sz="1400" b="0" dirty="0"/>
                        <a:t>Masterpiece – 10 hour Exam </a:t>
                      </a:r>
                    </a:p>
                  </a:txBody>
                  <a:tcPr>
                    <a:solidFill>
                      <a:schemeClr val="bg1">
                        <a:lumMod val="85000"/>
                      </a:schemeClr>
                    </a:solidFill>
                  </a:tcPr>
                </a:tc>
                <a:extLst>
                  <a:ext uri="{0D108BD9-81ED-4DB2-BD59-A6C34878D82A}">
                    <a16:rowId xmlns:a16="http://schemas.microsoft.com/office/drawing/2014/main" val="664174993"/>
                  </a:ext>
                </a:extLst>
              </a:tr>
              <a:tr h="288883">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vMerge="1">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dirty="0"/>
                    </a:p>
                  </a:txBody>
                  <a:tcPr>
                    <a:solidFill>
                      <a:schemeClr val="bg1"/>
                    </a:solidFill>
                  </a:tcPr>
                </a:tc>
                <a:tc>
                  <a:txBody>
                    <a:bodyPr/>
                    <a:lstStyle/>
                    <a:p>
                      <a:r>
                        <a:rPr lang="en-GB" sz="1400" b="0" dirty="0"/>
                        <a:t>Evaluation </a:t>
                      </a:r>
                    </a:p>
                  </a:txBody>
                  <a:tcPr>
                    <a:solidFill>
                      <a:schemeClr val="bg1">
                        <a:lumMod val="85000"/>
                      </a:schemeClr>
                    </a:solidFill>
                  </a:tcPr>
                </a:tc>
                <a:extLst>
                  <a:ext uri="{0D108BD9-81ED-4DB2-BD59-A6C34878D82A}">
                    <a16:rowId xmlns:a16="http://schemas.microsoft.com/office/drawing/2014/main" val="592137152"/>
                  </a:ext>
                </a:extLst>
              </a:tr>
            </a:tbl>
          </a:graphicData>
        </a:graphic>
      </p:graphicFrame>
      <p:pic>
        <p:nvPicPr>
          <p:cNvPr id="47" name="Graphic 46" descr="Head with gears">
            <a:extLst>
              <a:ext uri="{FF2B5EF4-FFF2-40B4-BE49-F238E27FC236}">
                <a16:creationId xmlns:a16="http://schemas.microsoft.com/office/drawing/2014/main" id="{88FF5273-AF38-48C8-9FD5-45A6B7DAF0DA}"/>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1189660" y="10866934"/>
            <a:ext cx="1385125" cy="1385125"/>
          </a:xfrm>
          <a:prstGeom prst="rect">
            <a:avLst/>
          </a:prstGeom>
        </p:spPr>
      </p:pic>
      <p:pic>
        <p:nvPicPr>
          <p:cNvPr id="41" name="Graphic 40" descr="Sign Language">
            <a:extLst>
              <a:ext uri="{FF2B5EF4-FFF2-40B4-BE49-F238E27FC236}">
                <a16:creationId xmlns:a16="http://schemas.microsoft.com/office/drawing/2014/main" id="{54D1A562-0D49-434D-A30E-9978464D0603}"/>
              </a:ext>
            </a:extLst>
          </p:cNvPr>
          <p:cNvPicPr>
            <a:picLocks noChangeAspect="1"/>
          </p:cNvPicPr>
          <p:nvPr/>
        </p:nvPicPr>
        <p:blipFill>
          <a:blip r:embed="rId13" cstate="print">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rot="20080906">
            <a:off x="3873234" y="8797245"/>
            <a:ext cx="1500915" cy="1500915"/>
          </a:xfrm>
          <a:prstGeom prst="rect">
            <a:avLst/>
          </a:prstGeom>
        </p:spPr>
      </p:pic>
      <p:pic>
        <p:nvPicPr>
          <p:cNvPr id="43" name="Graphic 42" descr="Eye">
            <a:extLst>
              <a:ext uri="{FF2B5EF4-FFF2-40B4-BE49-F238E27FC236}">
                <a16:creationId xmlns:a16="http://schemas.microsoft.com/office/drawing/2014/main" id="{25D2D1AB-A971-4CEC-90DB-2AEEE6F922E4}"/>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6625924" y="10437716"/>
            <a:ext cx="1649801" cy="1649801"/>
          </a:xfrm>
          <a:prstGeom prst="rect">
            <a:avLst/>
          </a:prstGeom>
        </p:spPr>
      </p:pic>
      <p:pic>
        <p:nvPicPr>
          <p:cNvPr id="45" name="Graphic 44" descr="Puzzle pieces">
            <a:extLst>
              <a:ext uri="{FF2B5EF4-FFF2-40B4-BE49-F238E27FC236}">
                <a16:creationId xmlns:a16="http://schemas.microsoft.com/office/drawing/2014/main" id="{80E75684-27AD-4447-807C-03645CD920E5}"/>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9321985" y="9547702"/>
            <a:ext cx="1946529" cy="1946529"/>
          </a:xfrm>
          <a:prstGeom prst="rect">
            <a:avLst/>
          </a:prstGeom>
        </p:spPr>
      </p:pic>
      <p:pic>
        <p:nvPicPr>
          <p:cNvPr id="23" name="Picture 22">
            <a:extLst>
              <a:ext uri="{FF2B5EF4-FFF2-40B4-BE49-F238E27FC236}">
                <a16:creationId xmlns:a16="http://schemas.microsoft.com/office/drawing/2014/main" id="{C287A4BB-8B37-4EA4-97E6-22E582B91260}"/>
              </a:ext>
            </a:extLst>
          </p:cNvPr>
          <p:cNvPicPr>
            <a:picLocks noChangeAspect="1"/>
          </p:cNvPicPr>
          <p:nvPr/>
        </p:nvPicPr>
        <p:blipFill>
          <a:blip r:embed="rId5"/>
          <a:stretch>
            <a:fillRect/>
          </a:stretch>
        </p:blipFill>
        <p:spPr>
          <a:xfrm>
            <a:off x="8492970" y="369474"/>
            <a:ext cx="1459055" cy="1300469"/>
          </a:xfrm>
          <a:prstGeom prst="rect">
            <a:avLst/>
          </a:prstGeom>
        </p:spPr>
      </p:pic>
      <p:sp>
        <p:nvSpPr>
          <p:cNvPr id="2" name="TextBox 1">
            <a:extLst>
              <a:ext uri="{FF2B5EF4-FFF2-40B4-BE49-F238E27FC236}">
                <a16:creationId xmlns:a16="http://schemas.microsoft.com/office/drawing/2014/main" id="{0797D71A-947E-6F56-292B-2E1B5A903AE2}"/>
              </a:ext>
            </a:extLst>
          </p:cNvPr>
          <p:cNvSpPr txBox="1"/>
          <p:nvPr/>
        </p:nvSpPr>
        <p:spPr>
          <a:xfrm>
            <a:off x="2000092" y="15326303"/>
            <a:ext cx="1746952" cy="830997"/>
          </a:xfrm>
          <a:prstGeom prst="rect">
            <a:avLst/>
          </a:prstGeom>
          <a:noFill/>
        </p:spPr>
        <p:txBody>
          <a:bodyPr wrap="square" rtlCol="0">
            <a:spAutoFit/>
          </a:bodyPr>
          <a:lstStyle/>
          <a:p>
            <a:r>
              <a:rPr lang="en-GB" sz="1200" dirty="0">
                <a:latin typeface="Arial Nova" panose="020B0504020202020204" pitchFamily="34" charset="0"/>
              </a:rPr>
              <a:t>#FineArt</a:t>
            </a:r>
          </a:p>
          <a:p>
            <a:r>
              <a:rPr lang="en-GB" sz="1200" dirty="0">
                <a:latin typeface="Arial Nova" panose="020B0504020202020204" pitchFamily="34" charset="0"/>
              </a:rPr>
              <a:t>#TextileDesign</a:t>
            </a:r>
          </a:p>
          <a:p>
            <a:r>
              <a:rPr lang="en-GB" sz="1200" dirty="0">
                <a:latin typeface="Arial Nova" panose="020B0504020202020204" pitchFamily="34" charset="0"/>
              </a:rPr>
              <a:t>#3DDesign</a:t>
            </a:r>
          </a:p>
          <a:p>
            <a:r>
              <a:rPr lang="en-GB" sz="1200" dirty="0">
                <a:latin typeface="Arial Nova" panose="020B0504020202020204" pitchFamily="34" charset="0"/>
              </a:rPr>
              <a:t>#Hospitality&amp;Catering</a:t>
            </a:r>
          </a:p>
        </p:txBody>
      </p:sp>
    </p:spTree>
    <p:extLst>
      <p:ext uri="{BB962C8B-B14F-4D97-AF65-F5344CB8AC3E}">
        <p14:creationId xmlns:p14="http://schemas.microsoft.com/office/powerpoint/2010/main" val="302944249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9943BB2C-229E-4D77-A9B2-D3AECDC9BC61}"/>
              </a:ext>
            </a:extLst>
          </p:cNvPr>
          <p:cNvSpPr/>
          <p:nvPr/>
        </p:nvSpPr>
        <p:spPr>
          <a:xfrm>
            <a:off x="408562" y="350201"/>
            <a:ext cx="11342451" cy="14923063"/>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450717" y="380321"/>
            <a:ext cx="11342451" cy="15166502"/>
          </a:xfrm>
        </p:spPr>
        <p:txBody>
          <a:bodyPr>
            <a:normAutofit/>
          </a:bodyPr>
          <a:lstStyle/>
          <a:p>
            <a:pPr marL="0" indent="0" algn="ctr">
              <a:buNone/>
            </a:pPr>
            <a:r>
              <a:rPr lang="en-GB" sz="2400" dirty="0">
                <a:latin typeface="Impact" panose="020B0806030902050204" pitchFamily="34" charset="0"/>
              </a:rPr>
              <a:t>Externally Set Task : Scheme of Learning </a:t>
            </a:r>
          </a:p>
        </p:txBody>
      </p:sp>
      <p:sp>
        <p:nvSpPr>
          <p:cNvPr id="6" name="TextBox 5">
            <a:extLst>
              <a:ext uri="{FF2B5EF4-FFF2-40B4-BE49-F238E27FC236}">
                <a16:creationId xmlns:a16="http://schemas.microsoft.com/office/drawing/2014/main" id="{100D8A88-E9F7-433E-890B-C37DCFEE1EC1}"/>
              </a:ext>
            </a:extLst>
          </p:cNvPr>
          <p:cNvSpPr txBox="1"/>
          <p:nvPr/>
        </p:nvSpPr>
        <p:spPr>
          <a:xfrm>
            <a:off x="-299148" y="15367405"/>
            <a:ext cx="2448964" cy="748795"/>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Navigating ADT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Impact" panose="020B0806030902050204" pitchFamily="34" charset="0"/>
                <a:ea typeface="+mn-ea"/>
                <a:cs typeface="+mn-cs"/>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3"/>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4"/>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5"/>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6"/>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7"/>
          <a:srcRect t="16701" b="12155"/>
          <a:stretch/>
        </p:blipFill>
        <p:spPr>
          <a:xfrm rot="5400000">
            <a:off x="7304876" y="2664952"/>
            <a:ext cx="7519735" cy="2254512"/>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8">
            <a:clrChange>
              <a:clrFrom>
                <a:srgbClr val="FFFFFF"/>
              </a:clrFrom>
              <a:clrTo>
                <a:srgbClr val="FFFFFF">
                  <a:alpha val="0"/>
                </a:srgbClr>
              </a:clrTo>
            </a:clrChange>
          </a:blip>
          <a:srcRect b="9167"/>
          <a:stretch/>
        </p:blipFill>
        <p:spPr>
          <a:xfrm>
            <a:off x="11102843" y="709177"/>
            <a:ext cx="707095" cy="621065"/>
          </a:xfrm>
          <a:prstGeom prst="rect">
            <a:avLst/>
          </a:prstGeom>
        </p:spPr>
      </p:pic>
      <p:pic>
        <p:nvPicPr>
          <p:cNvPr id="22" name="Picture 21">
            <a:extLst>
              <a:ext uri="{FF2B5EF4-FFF2-40B4-BE49-F238E27FC236}">
                <a16:creationId xmlns:a16="http://schemas.microsoft.com/office/drawing/2014/main" id="{CB729412-91D3-4745-8116-A56E12BD3D42}"/>
              </a:ext>
            </a:extLst>
          </p:cNvPr>
          <p:cNvPicPr>
            <a:picLocks noChangeAspect="1"/>
          </p:cNvPicPr>
          <p:nvPr/>
        </p:nvPicPr>
        <p:blipFill rotWithShape="1">
          <a:blip r:embed="rId7"/>
          <a:srcRect t="16701" b="12155"/>
          <a:stretch/>
        </p:blipFill>
        <p:spPr>
          <a:xfrm rot="16200000" flipV="1">
            <a:off x="7188828" y="10279850"/>
            <a:ext cx="7751833" cy="2254511"/>
          </a:xfrm>
          <a:prstGeom prst="rect">
            <a:avLst/>
          </a:prstGeom>
        </p:spPr>
      </p:pic>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1061112" y="13798387"/>
            <a:ext cx="831764" cy="730566"/>
          </a:xfrm>
          <a:prstGeom prst="rect">
            <a:avLst/>
          </a:prstGeom>
        </p:spPr>
      </p:pic>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11065570" y="7083832"/>
            <a:ext cx="831764" cy="730566"/>
          </a:xfrm>
          <a:prstGeom prst="rect">
            <a:avLst/>
          </a:prstGeom>
        </p:spPr>
      </p:pic>
      <p:graphicFrame>
        <p:nvGraphicFramePr>
          <p:cNvPr id="23" name="Table 22">
            <a:extLst>
              <a:ext uri="{FF2B5EF4-FFF2-40B4-BE49-F238E27FC236}">
                <a16:creationId xmlns:a16="http://schemas.microsoft.com/office/drawing/2014/main" id="{65A7A424-D2F0-49AE-8DD5-A5A1D30A5AA1}"/>
              </a:ext>
            </a:extLst>
          </p:cNvPr>
          <p:cNvGraphicFramePr>
            <a:graphicFrameLocks noGrp="1"/>
          </p:cNvGraphicFramePr>
          <p:nvPr/>
        </p:nvGraphicFramePr>
        <p:xfrm>
          <a:off x="508029" y="884782"/>
          <a:ext cx="10344884" cy="14204246"/>
        </p:xfrm>
        <a:graphic>
          <a:graphicData uri="http://schemas.openxmlformats.org/drawingml/2006/table">
            <a:tbl>
              <a:tblPr firstRow="1" bandRow="1">
                <a:tableStyleId>{5940675A-B579-460E-94D1-54222C63F5DA}</a:tableStyleId>
              </a:tblPr>
              <a:tblGrid>
                <a:gridCol w="2586221">
                  <a:extLst>
                    <a:ext uri="{9D8B030D-6E8A-4147-A177-3AD203B41FA5}">
                      <a16:colId xmlns:a16="http://schemas.microsoft.com/office/drawing/2014/main" val="860903560"/>
                    </a:ext>
                  </a:extLst>
                </a:gridCol>
                <a:gridCol w="2586221">
                  <a:extLst>
                    <a:ext uri="{9D8B030D-6E8A-4147-A177-3AD203B41FA5}">
                      <a16:colId xmlns:a16="http://schemas.microsoft.com/office/drawing/2014/main" val="966298568"/>
                    </a:ext>
                  </a:extLst>
                </a:gridCol>
                <a:gridCol w="2586221">
                  <a:extLst>
                    <a:ext uri="{9D8B030D-6E8A-4147-A177-3AD203B41FA5}">
                      <a16:colId xmlns:a16="http://schemas.microsoft.com/office/drawing/2014/main" val="3462729128"/>
                    </a:ext>
                  </a:extLst>
                </a:gridCol>
                <a:gridCol w="2586221">
                  <a:extLst>
                    <a:ext uri="{9D8B030D-6E8A-4147-A177-3AD203B41FA5}">
                      <a16:colId xmlns:a16="http://schemas.microsoft.com/office/drawing/2014/main" val="3955469802"/>
                    </a:ext>
                  </a:extLst>
                </a:gridCol>
              </a:tblGrid>
              <a:tr h="388452">
                <a:tc>
                  <a:txBody>
                    <a:bodyPr/>
                    <a:lstStyle/>
                    <a:p>
                      <a:r>
                        <a:rPr lang="en-GB" sz="1600" b="1" dirty="0"/>
                        <a:t>AO1 – Develop </a:t>
                      </a:r>
                    </a:p>
                  </a:txBody>
                  <a:tcPr>
                    <a:solidFill>
                      <a:schemeClr val="bg1">
                        <a:lumMod val="65000"/>
                      </a:schemeClr>
                    </a:solidFill>
                  </a:tcPr>
                </a:tc>
                <a:tc>
                  <a:txBody>
                    <a:bodyPr/>
                    <a:lstStyle/>
                    <a:p>
                      <a:r>
                        <a:rPr lang="en-GB" sz="1600" b="1" dirty="0"/>
                        <a:t>AO2 – Refine</a:t>
                      </a:r>
                    </a:p>
                  </a:txBody>
                  <a:tcPr>
                    <a:solidFill>
                      <a:schemeClr val="bg1">
                        <a:lumMod val="65000"/>
                      </a:schemeClr>
                    </a:solidFill>
                  </a:tcPr>
                </a:tc>
                <a:tc>
                  <a:txBody>
                    <a:bodyPr/>
                    <a:lstStyle/>
                    <a:p>
                      <a:r>
                        <a:rPr lang="en-GB" sz="1600" b="1" dirty="0"/>
                        <a:t>AO3 – Record </a:t>
                      </a:r>
                    </a:p>
                  </a:txBody>
                  <a:tcPr>
                    <a:solidFill>
                      <a:schemeClr val="bg1">
                        <a:lumMod val="65000"/>
                      </a:schemeClr>
                    </a:solidFill>
                  </a:tcPr>
                </a:tc>
                <a:tc>
                  <a:txBody>
                    <a:bodyPr/>
                    <a:lstStyle/>
                    <a:p>
                      <a:r>
                        <a:rPr lang="en-GB" sz="1600" b="1" dirty="0"/>
                        <a:t>AO4 – Present </a:t>
                      </a:r>
                    </a:p>
                  </a:txBody>
                  <a:tcPr>
                    <a:solidFill>
                      <a:schemeClr val="bg1">
                        <a:lumMod val="65000"/>
                      </a:schemeClr>
                    </a:solidFill>
                  </a:tcPr>
                </a:tc>
                <a:extLst>
                  <a:ext uri="{0D108BD9-81ED-4DB2-BD59-A6C34878D82A}">
                    <a16:rowId xmlns:a16="http://schemas.microsoft.com/office/drawing/2014/main" val="2939849063"/>
                  </a:ext>
                </a:extLst>
              </a:tr>
              <a:tr h="372216">
                <a:tc gridSpan="4">
                  <a:txBody>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mn-lt"/>
                          <a:ea typeface="+mn-ea"/>
                          <a:cs typeface="+mn-cs"/>
                        </a:rPr>
                        <a:t>Minimum expectations below – Themes and journey are independently chosen and often include additional / variations</a:t>
                      </a:r>
                    </a:p>
                  </a:txBody>
                  <a:tcPr>
                    <a:solidFill>
                      <a:schemeClr val="bg1">
                        <a:lumMod val="95000"/>
                      </a:schemeClr>
                    </a:solidFill>
                  </a:tcPr>
                </a:tc>
                <a:tc hMerge="1">
                  <a:txBody>
                    <a:bodyPr/>
                    <a:lstStyle/>
                    <a:p>
                      <a:endParaRPr lang="en-GB" sz="1600" dirty="0"/>
                    </a:p>
                  </a:txBody>
                  <a:tcPr>
                    <a:solidFill>
                      <a:schemeClr val="bg1"/>
                    </a:solidFill>
                  </a:tcPr>
                </a:tc>
                <a:tc hMerge="1">
                  <a:txBody>
                    <a:bodyPr/>
                    <a:lstStyle/>
                    <a:p>
                      <a:endParaRPr lang="en-GB" sz="1600" dirty="0"/>
                    </a:p>
                  </a:txBody>
                  <a:tcPr>
                    <a:solidFill>
                      <a:schemeClr val="bg1"/>
                    </a:solidFill>
                  </a:tcPr>
                </a:tc>
                <a:tc hMerge="1">
                  <a:txBody>
                    <a:bodyPr/>
                    <a:lstStyle/>
                    <a:p>
                      <a:endParaRPr lang="en-GB" sz="1600" dirty="0"/>
                    </a:p>
                  </a:txBody>
                  <a:tcPr>
                    <a:solidFill>
                      <a:schemeClr val="bg1"/>
                    </a:solidFill>
                  </a:tcPr>
                </a:tc>
                <a:extLst>
                  <a:ext uri="{0D108BD9-81ED-4DB2-BD59-A6C34878D82A}">
                    <a16:rowId xmlns:a16="http://schemas.microsoft.com/office/drawing/2014/main" val="68643681"/>
                  </a:ext>
                </a:extLst>
              </a:tr>
              <a:tr h="1008403">
                <a:tc>
                  <a:txBody>
                    <a:bodyPr/>
                    <a:lstStyle/>
                    <a:p>
                      <a:r>
                        <a:rPr lang="en-GB" sz="1150" b="1" dirty="0"/>
                        <a:t>Mind-Map </a:t>
                      </a:r>
                    </a:p>
                    <a:p>
                      <a:r>
                        <a:rPr lang="en-GB" sz="1150" dirty="0"/>
                        <a:t>Written / doodles A3 map of chosen theme using exam themes from OCR – consider how this could be interpreted / what is the focus?</a:t>
                      </a:r>
                    </a:p>
                  </a:txBody>
                  <a:tcPr>
                    <a:solidFill>
                      <a:schemeClr val="bg1">
                        <a:lumMod val="85000"/>
                      </a:schemeClr>
                    </a:solidFill>
                  </a:tcPr>
                </a:tc>
                <a:tc rowSpan="8">
                  <a:txBody>
                    <a:bodyPr/>
                    <a:lstStyle/>
                    <a:p>
                      <a:endParaRPr lang="en-GB" sz="1150" dirty="0"/>
                    </a:p>
                  </a:txBody>
                  <a:tcPr>
                    <a:solidFill>
                      <a:schemeClr val="bg1"/>
                    </a:solidFill>
                  </a:tcPr>
                </a:tc>
                <a:tc rowSpan="5">
                  <a:txBody>
                    <a:bodyPr/>
                    <a:lstStyle/>
                    <a:p>
                      <a:endParaRPr lang="en-GB" sz="1150" dirty="0"/>
                    </a:p>
                  </a:txBody>
                  <a:tcPr>
                    <a:solidFill>
                      <a:schemeClr val="bg1"/>
                    </a:solidFill>
                  </a:tcPr>
                </a:tc>
                <a:tc rowSpan="15">
                  <a:txBody>
                    <a:bodyPr/>
                    <a:lstStyle/>
                    <a:p>
                      <a:endParaRPr lang="en-GB" sz="1150" dirty="0"/>
                    </a:p>
                  </a:txBody>
                  <a:tcPr>
                    <a:solidFill>
                      <a:schemeClr val="bg1"/>
                    </a:solidFill>
                  </a:tcPr>
                </a:tc>
                <a:extLst>
                  <a:ext uri="{0D108BD9-81ED-4DB2-BD59-A6C34878D82A}">
                    <a16:rowId xmlns:a16="http://schemas.microsoft.com/office/drawing/2014/main" val="1043870497"/>
                  </a:ext>
                </a:extLst>
              </a:tr>
              <a:tr h="1373651">
                <a:tc>
                  <a:txBody>
                    <a:bodyPr/>
                    <a:lstStyle/>
                    <a:p>
                      <a:r>
                        <a:rPr lang="en-GB" sz="1150" b="1" dirty="0"/>
                        <a:t>Mood-Board </a:t>
                      </a:r>
                    </a:p>
                    <a:p>
                      <a:r>
                        <a:rPr lang="en-GB" sz="1150" dirty="0"/>
                        <a:t>Secondary source A3 visual map of chosen theme using exam themes from OCR – consider how this could be interpreted / what is the focus? Also add  fabric and paint swatches / keywords</a:t>
                      </a:r>
                    </a:p>
                  </a:txBody>
                  <a:tcPr>
                    <a:solidFill>
                      <a:schemeClr val="bg1">
                        <a:lumMod val="85000"/>
                      </a:schemeClr>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701246790"/>
                  </a:ext>
                </a:extLst>
              </a:tr>
              <a:tr h="825779">
                <a:tc>
                  <a:txBody>
                    <a:bodyPr/>
                    <a:lstStyle/>
                    <a:p>
                      <a:r>
                        <a:rPr lang="en-GB" sz="1150" b="1" dirty="0"/>
                        <a:t>Primary Sources</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150" dirty="0"/>
                        <a:t>Collection of photographs representing refined angle through project  - personal thread</a:t>
                      </a:r>
                    </a:p>
                  </a:txBody>
                  <a:tcPr>
                    <a:solidFill>
                      <a:schemeClr val="bg1">
                        <a:lumMod val="85000"/>
                      </a:schemeClr>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918417443"/>
                  </a:ext>
                </a:extLst>
              </a:tr>
              <a:tr h="1191027">
                <a:tc>
                  <a:txBody>
                    <a:bodyPr/>
                    <a:lstStyle/>
                    <a:p>
                      <a:r>
                        <a:rPr lang="en-GB" sz="1150" b="1" dirty="0"/>
                        <a:t>Artist Analysis and Research</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150" dirty="0"/>
                        <a:t>A3 page including space for artist study / images /</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150" dirty="0"/>
                        <a:t>fact-file / description / opinion and  theme links / analysis (focus here – worth most marks)</a:t>
                      </a:r>
                    </a:p>
                  </a:txBody>
                  <a:tcPr>
                    <a:solidFill>
                      <a:schemeClr val="bg1">
                        <a:lumMod val="85000"/>
                      </a:schemeClr>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907884241"/>
                  </a:ext>
                </a:extLst>
              </a:tr>
              <a:tr h="284782">
                <a:tc rowSpan="13">
                  <a:txBody>
                    <a:bodyPr/>
                    <a:lstStyle/>
                    <a:p>
                      <a:endParaRPr lang="en-GB" sz="1150" dirty="0"/>
                    </a:p>
                  </a:txBody>
                  <a:tcPr>
                    <a:solidFill>
                      <a:schemeClr val="bg1"/>
                    </a:solidFill>
                  </a:tcPr>
                </a:tc>
                <a:tc vMerge="1">
                  <a:txBody>
                    <a:bodyPr/>
                    <a:lstStyle/>
                    <a:p>
                      <a:endParaRPr lang="en-GB"/>
                    </a:p>
                  </a:txBody>
                  <a:tcPr/>
                </a:tc>
                <a:tc vMerge="1">
                  <a:txBody>
                    <a:bodyPr/>
                    <a:lstStyle/>
                    <a:p>
                      <a:endParaRPr lang="en-GB" sz="1400" dirty="0"/>
                    </a:p>
                  </a:txBody>
                  <a:tcPr>
                    <a:solidFill>
                      <a:schemeClr val="bg1"/>
                    </a:solidFill>
                  </a:tcPr>
                </a:tc>
                <a:tc vMerge="1">
                  <a:txBody>
                    <a:bodyPr/>
                    <a:lstStyle/>
                    <a:p>
                      <a:endParaRPr lang="en-GB"/>
                    </a:p>
                  </a:txBody>
                  <a:tcPr/>
                </a:tc>
                <a:extLst>
                  <a:ext uri="{0D108BD9-81ED-4DB2-BD59-A6C34878D82A}">
                    <a16:rowId xmlns:a16="http://schemas.microsoft.com/office/drawing/2014/main" val="435780199"/>
                  </a:ext>
                </a:extLst>
              </a:tr>
              <a:tr h="825779">
                <a:tc vMerge="1">
                  <a:txBody>
                    <a:bodyPr/>
                    <a:lstStyle/>
                    <a:p>
                      <a:endParaRPr lang="en-GB" sz="1400" dirty="0"/>
                    </a:p>
                  </a:txBody>
                  <a:tcPr>
                    <a:solidFill>
                      <a:schemeClr val="bg1"/>
                    </a:solidFill>
                  </a:tcPr>
                </a:tc>
                <a:tc vMerge="1">
                  <a:txBody>
                    <a:bodyPr/>
                    <a:lstStyle/>
                    <a:p>
                      <a:endParaRPr lang="en-GB" sz="1600" dirty="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150" b="1" dirty="0"/>
                        <a:t>Artist Copy</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150" dirty="0"/>
                        <a:t>Visual copy of chosen artists work / full or crop. Media and focus of pupil choosing</a:t>
                      </a:r>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1390075441"/>
                  </a:ext>
                </a:extLst>
              </a:tr>
              <a:tr h="825779">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150" b="1" dirty="0"/>
                        <a:t>Observational Study 1 </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150" dirty="0"/>
                        <a:t>Visual study of chosen item which represents personal independent angle in theme - media of pupil choosing</a:t>
                      </a:r>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2127122663"/>
                  </a:ext>
                </a:extLst>
              </a:tr>
              <a:tr h="825779">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150" b="1" dirty="0"/>
                        <a:t>Observational Study 2</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150" dirty="0"/>
                        <a:t>Visual study of chosen item which represents personal independent angle in theme - media of pupil choosing</a:t>
                      </a:r>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3599240034"/>
                  </a:ext>
                </a:extLst>
              </a:tr>
              <a:tr h="825779">
                <a:tc vMerge="1">
                  <a:txBody>
                    <a:bodyPr/>
                    <a:lstStyle/>
                    <a:p>
                      <a:endParaRPr lang="en-GB" sz="1600" dirty="0"/>
                    </a:p>
                  </a:txBody>
                  <a:tcPr>
                    <a:solidFill>
                      <a:schemeClr val="bg1"/>
                    </a:solidFill>
                  </a:tcPr>
                </a:tc>
                <a:tc>
                  <a:txBody>
                    <a:bodyPr/>
                    <a:lstStyle/>
                    <a:p>
                      <a:r>
                        <a:rPr lang="en-GB" sz="1150" b="1" dirty="0"/>
                        <a:t>Sample 1</a:t>
                      </a:r>
                    </a:p>
                    <a:p>
                      <a:r>
                        <a:rPr lang="en-GB" sz="1150" dirty="0"/>
                        <a:t>Trials of media / techniques / processes with notes of findings – pupil choice reflecting chosen thread through theme </a:t>
                      </a:r>
                    </a:p>
                  </a:txBody>
                  <a:tcPr>
                    <a:solidFill>
                      <a:schemeClr val="bg1">
                        <a:lumMod val="85000"/>
                      </a:schemeClr>
                    </a:solidFill>
                  </a:tcPr>
                </a:tc>
                <a:tc rowSpan="4">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15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1003996856"/>
                  </a:ext>
                </a:extLst>
              </a:tr>
              <a:tr h="825779">
                <a:tc vMerge="1">
                  <a:txBody>
                    <a:bodyPr/>
                    <a:lstStyle/>
                    <a:p>
                      <a:endParaRPr lang="en-GB" sz="1600" dirty="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1150" b="1" i="0" u="none" strike="noStrike" kern="1200" cap="none" spc="0" normalizeH="0" baseline="0" noProof="0" dirty="0">
                          <a:ln>
                            <a:noFill/>
                          </a:ln>
                          <a:solidFill>
                            <a:prstClr val="black"/>
                          </a:solidFill>
                          <a:effectLst/>
                          <a:uLnTx/>
                          <a:uFillTx/>
                          <a:latin typeface="Calibri" panose="020F0502020204030204"/>
                          <a:ea typeface="+mn-ea"/>
                          <a:cs typeface="+mn-cs"/>
                        </a:rPr>
                        <a:t>Sample 2</a:t>
                      </a:r>
                    </a:p>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1150" b="0" i="0" u="none" strike="noStrike" kern="1200" cap="none" spc="0" normalizeH="0" baseline="0" noProof="0" dirty="0">
                          <a:ln>
                            <a:noFill/>
                          </a:ln>
                          <a:solidFill>
                            <a:prstClr val="black"/>
                          </a:solidFill>
                          <a:effectLst/>
                          <a:uLnTx/>
                          <a:uFillTx/>
                          <a:latin typeface="Calibri" panose="020F0502020204030204"/>
                          <a:ea typeface="+mn-ea"/>
                          <a:cs typeface="+mn-cs"/>
                        </a:rPr>
                        <a:t>Trials of media / techniques / processes with notes of findings – pupil choice reflecting chosen thread through theme </a:t>
                      </a:r>
                    </a:p>
                  </a:txBody>
                  <a:tcPr>
                    <a:solidFill>
                      <a:schemeClr val="bg1">
                        <a:lumMod val="85000"/>
                      </a:schemeClr>
                    </a:solidFill>
                  </a:tcPr>
                </a:tc>
                <a:tc vMerge="1">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636847716"/>
                  </a:ext>
                </a:extLst>
              </a:tr>
              <a:tr h="825779">
                <a:tc vMerge="1">
                  <a:txBody>
                    <a:bodyPr/>
                    <a:lstStyle/>
                    <a:p>
                      <a:endParaRPr lang="en-GB" sz="1600" dirty="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1150" b="1" i="0" u="none" strike="noStrike" kern="1200" cap="none" spc="0" normalizeH="0" baseline="0" noProof="0" dirty="0">
                          <a:ln>
                            <a:noFill/>
                          </a:ln>
                          <a:solidFill>
                            <a:prstClr val="black"/>
                          </a:solidFill>
                          <a:effectLst/>
                          <a:uLnTx/>
                          <a:uFillTx/>
                          <a:latin typeface="Calibri" panose="020F0502020204030204"/>
                          <a:ea typeface="+mn-ea"/>
                          <a:cs typeface="+mn-cs"/>
                        </a:rPr>
                        <a:t>Sample 3</a:t>
                      </a:r>
                    </a:p>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1150" b="0" i="0" u="none" strike="noStrike" kern="1200" cap="none" spc="0" normalizeH="0" baseline="0" noProof="0" dirty="0">
                          <a:ln>
                            <a:noFill/>
                          </a:ln>
                          <a:solidFill>
                            <a:prstClr val="black"/>
                          </a:solidFill>
                          <a:effectLst/>
                          <a:uLnTx/>
                          <a:uFillTx/>
                          <a:latin typeface="Calibri" panose="020F0502020204030204"/>
                          <a:ea typeface="+mn-ea"/>
                          <a:cs typeface="+mn-cs"/>
                        </a:rPr>
                        <a:t>Trials of media / techniques / processes with notes of findings – pupil choice reflecting chosen thread through theme </a:t>
                      </a:r>
                    </a:p>
                  </a:txBody>
                  <a:tcPr>
                    <a:solidFill>
                      <a:schemeClr val="bg1">
                        <a:lumMod val="85000"/>
                      </a:schemeClr>
                    </a:solidFill>
                  </a:tcPr>
                </a:tc>
                <a:tc vMerge="1">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3713378769"/>
                  </a:ext>
                </a:extLst>
              </a:tr>
              <a:tr h="825779">
                <a:tc vMerge="1">
                  <a:txBody>
                    <a:bodyPr/>
                    <a:lstStyle/>
                    <a:p>
                      <a:endParaRPr lang="en-GB" sz="1600" dirty="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1150" b="1" i="0" u="none" strike="noStrike" kern="1200" cap="none" spc="0" normalizeH="0" baseline="0" noProof="0" dirty="0">
                          <a:ln>
                            <a:noFill/>
                          </a:ln>
                          <a:solidFill>
                            <a:prstClr val="black"/>
                          </a:solidFill>
                          <a:effectLst/>
                          <a:uLnTx/>
                          <a:uFillTx/>
                          <a:latin typeface="Calibri" panose="020F0502020204030204"/>
                          <a:ea typeface="+mn-ea"/>
                          <a:cs typeface="+mn-cs"/>
                        </a:rPr>
                        <a:t>Sample 4</a:t>
                      </a:r>
                    </a:p>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1150" b="0" i="0" u="none" strike="noStrike" kern="1200" cap="none" spc="0" normalizeH="0" baseline="0" noProof="0" dirty="0">
                          <a:ln>
                            <a:noFill/>
                          </a:ln>
                          <a:solidFill>
                            <a:prstClr val="black"/>
                          </a:solidFill>
                          <a:effectLst/>
                          <a:uLnTx/>
                          <a:uFillTx/>
                          <a:latin typeface="Calibri" panose="020F0502020204030204"/>
                          <a:ea typeface="+mn-ea"/>
                          <a:cs typeface="+mn-cs"/>
                        </a:rPr>
                        <a:t>Trials of media / techniques / processes with notes of findings – pupil choice reflecting chosen thread through theme </a:t>
                      </a:r>
                    </a:p>
                  </a:txBody>
                  <a:tcPr>
                    <a:solidFill>
                      <a:schemeClr val="bg1">
                        <a:lumMod val="85000"/>
                      </a:schemeClr>
                    </a:solidFill>
                  </a:tcPr>
                </a:tc>
                <a:tc vMerge="1">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2350021218"/>
                  </a:ext>
                </a:extLst>
              </a:tr>
              <a:tr h="825779">
                <a:tc vMerge="1">
                  <a:txBody>
                    <a:bodyPr/>
                    <a:lstStyle/>
                    <a:p>
                      <a:endParaRPr lang="en-GB" sz="1600" dirty="0"/>
                    </a:p>
                  </a:txBody>
                  <a:tcPr>
                    <a:solidFill>
                      <a:schemeClr val="bg1"/>
                    </a:solidFill>
                  </a:tcPr>
                </a:tc>
                <a:tc>
                  <a:txBody>
                    <a:bodyPr/>
                    <a:lstStyle/>
                    <a:p>
                      <a:endParaRPr lang="en-GB" sz="115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150" b="1" dirty="0"/>
                        <a:t>Annotation of AO2 and AO3</a:t>
                      </a:r>
                    </a:p>
                    <a:p>
                      <a:pPr marL="0" marR="0" lvl="0" indent="0" algn="l" defTabSz="1219170" rtl="0" eaLnBrk="1" fontAlgn="auto" latinLnBrk="0" hangingPunct="1">
                        <a:lnSpc>
                          <a:spcPct val="100000"/>
                        </a:lnSpc>
                        <a:spcBef>
                          <a:spcPts val="0"/>
                        </a:spcBef>
                        <a:spcAft>
                          <a:spcPts val="0"/>
                        </a:spcAft>
                        <a:buClrTx/>
                        <a:buSzTx/>
                        <a:buFontTx/>
                        <a:buNone/>
                        <a:tabLst/>
                        <a:defRPr/>
                      </a:pPr>
                      <a:r>
                        <a:rPr lang="en-GB" sz="1150" dirty="0"/>
                        <a:t>Notes reflecting learning / links / thoughts on each relevant independent page  </a:t>
                      </a:r>
                    </a:p>
                  </a:txBody>
                  <a:tcPr>
                    <a:solidFill>
                      <a:schemeClr val="bg1">
                        <a:lumMod val="85000"/>
                      </a:schemeClr>
                    </a:solidFill>
                  </a:tcPr>
                </a:tc>
                <a:tc vMerge="1">
                  <a:txBody>
                    <a:bodyPr/>
                    <a:lstStyle/>
                    <a:p>
                      <a:endParaRPr lang="en-GB" sz="1600" dirty="0"/>
                    </a:p>
                  </a:txBody>
                  <a:tcPr>
                    <a:solidFill>
                      <a:schemeClr val="bg1"/>
                    </a:solidFill>
                  </a:tcPr>
                </a:tc>
                <a:extLst>
                  <a:ext uri="{0D108BD9-81ED-4DB2-BD59-A6C34878D82A}">
                    <a16:rowId xmlns:a16="http://schemas.microsoft.com/office/drawing/2014/main" val="691181191"/>
                  </a:ext>
                </a:extLst>
              </a:tr>
              <a:tr h="643155">
                <a:tc vMerge="1">
                  <a:txBody>
                    <a:bodyPr/>
                    <a:lstStyle/>
                    <a:p>
                      <a:endParaRPr lang="en-GB" sz="1600" dirty="0"/>
                    </a:p>
                  </a:txBody>
                  <a:tcPr>
                    <a:solidFill>
                      <a:schemeClr val="bg1"/>
                    </a:solidFill>
                  </a:tcPr>
                </a:tc>
                <a:tc>
                  <a:txBody>
                    <a:bodyPr/>
                    <a:lstStyle/>
                    <a:p>
                      <a:r>
                        <a:rPr lang="en-GB" sz="1150" b="1" dirty="0"/>
                        <a:t>Final Piece Plan </a:t>
                      </a:r>
                    </a:p>
                    <a:p>
                      <a:r>
                        <a:rPr lang="en-GB" sz="1150" dirty="0"/>
                        <a:t>Detailed method / kit list / drawn and labelled plan to aid final outcome </a:t>
                      </a:r>
                    </a:p>
                  </a:txBody>
                  <a:tcPr>
                    <a:solidFill>
                      <a:schemeClr val="bg1">
                        <a:lumMod val="85000"/>
                      </a:schemeClr>
                    </a:solidFill>
                  </a:tcPr>
                </a:tc>
                <a:tc rowSpan="4">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150" dirty="0"/>
                    </a:p>
                  </a:txBody>
                  <a:tcPr>
                    <a:solidFill>
                      <a:schemeClr val="bg1"/>
                    </a:solidFill>
                  </a:tcPr>
                </a:tc>
                <a:tc vMerge="1">
                  <a:txBody>
                    <a:bodyPr/>
                    <a:lstStyle/>
                    <a:p>
                      <a:endParaRPr lang="en-GB" sz="1600" dirty="0"/>
                    </a:p>
                  </a:txBody>
                  <a:tcPr>
                    <a:solidFill>
                      <a:schemeClr val="bg1"/>
                    </a:solidFill>
                  </a:tcPr>
                </a:tc>
                <a:extLst>
                  <a:ext uri="{0D108BD9-81ED-4DB2-BD59-A6C34878D82A}">
                    <a16:rowId xmlns:a16="http://schemas.microsoft.com/office/drawing/2014/main" val="1240497686"/>
                  </a:ext>
                </a:extLst>
              </a:tr>
              <a:tr h="224239">
                <a:tc vMerge="1">
                  <a:txBody>
                    <a:bodyPr/>
                    <a:lstStyle/>
                    <a:p>
                      <a:endParaRPr lang="en-GB"/>
                    </a:p>
                  </a:txBody>
                  <a:tcPr/>
                </a:tc>
                <a:tc rowSpan="3">
                  <a:txBody>
                    <a:bodyPr/>
                    <a:lstStyle/>
                    <a:p>
                      <a:endParaRPr lang="en-GB" sz="1150" dirty="0"/>
                    </a:p>
                  </a:txBody>
                  <a:tcPr>
                    <a:solidFill>
                      <a:schemeClr val="bg1"/>
                    </a:solidFill>
                  </a:tcPr>
                </a:tc>
                <a:tc vMerge="1">
                  <a:txBody>
                    <a:bodyPr/>
                    <a:lstStyle/>
                    <a:p>
                      <a:endParaRPr lang="en-GB"/>
                    </a:p>
                  </a:txBody>
                  <a:tcPr/>
                </a:tc>
                <a:tc vMerge="1">
                  <a:txBody>
                    <a:bodyPr/>
                    <a:lstStyle/>
                    <a:p>
                      <a:endParaRPr lang="en-GB" sz="1000" dirty="0"/>
                    </a:p>
                  </a:txBody>
                  <a:tcPr>
                    <a:solidFill>
                      <a:schemeClr val="bg1"/>
                    </a:solidFill>
                  </a:tcPr>
                </a:tc>
                <a:extLst>
                  <a:ext uri="{0D108BD9-81ED-4DB2-BD59-A6C34878D82A}">
                    <a16:rowId xmlns:a16="http://schemas.microsoft.com/office/drawing/2014/main" val="3878675081"/>
                  </a:ext>
                </a:extLst>
              </a:tr>
              <a:tr h="643155">
                <a:tc vMerge="1">
                  <a:txBody>
                    <a:bodyPr/>
                    <a:lstStyle/>
                    <a:p>
                      <a:endParaRPr lang="en-GB" sz="1600" dirty="0"/>
                    </a:p>
                  </a:txBody>
                  <a:tcPr>
                    <a:solidFill>
                      <a:schemeClr val="bg1"/>
                    </a:solidFill>
                  </a:tcPr>
                </a:tc>
                <a:tc vMerge="1">
                  <a:txBody>
                    <a:bodyPr/>
                    <a:lstStyle/>
                    <a:p>
                      <a:endParaRPr lang="en-GB" sz="1000" dirty="0"/>
                    </a:p>
                  </a:txBody>
                  <a:tcPr>
                    <a:solidFill>
                      <a:schemeClr val="bg1"/>
                    </a:solidFill>
                  </a:tcPr>
                </a:tc>
                <a:tc vMerge="1">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dirty="0"/>
                    </a:p>
                  </a:txBody>
                  <a:tcPr>
                    <a:solidFill>
                      <a:schemeClr val="bg1"/>
                    </a:solidFill>
                  </a:tcPr>
                </a:tc>
                <a:tc>
                  <a:txBody>
                    <a:bodyPr/>
                    <a:lstStyle/>
                    <a:p>
                      <a:r>
                        <a:rPr lang="en-GB" sz="1150" b="1" dirty="0"/>
                        <a:t>Final Piece – 10 hour exam </a:t>
                      </a:r>
                    </a:p>
                    <a:p>
                      <a:r>
                        <a:rPr lang="en-GB" sz="1150" dirty="0"/>
                        <a:t>Created using chosen skills from project – free choice </a:t>
                      </a:r>
                    </a:p>
                  </a:txBody>
                  <a:tcPr>
                    <a:solidFill>
                      <a:schemeClr val="bg1">
                        <a:lumMod val="85000"/>
                      </a:schemeClr>
                    </a:solidFill>
                  </a:tcPr>
                </a:tc>
                <a:extLst>
                  <a:ext uri="{0D108BD9-81ED-4DB2-BD59-A6C34878D82A}">
                    <a16:rowId xmlns:a16="http://schemas.microsoft.com/office/drawing/2014/main" val="664174993"/>
                  </a:ext>
                </a:extLst>
              </a:tr>
              <a:tr h="643155">
                <a:tc vMerge="1">
                  <a:txBody>
                    <a:bodyPr/>
                    <a:lstStyle/>
                    <a:p>
                      <a:endParaRPr lang="en-GB" sz="1600" dirty="0"/>
                    </a:p>
                  </a:txBody>
                  <a:tcPr>
                    <a:solidFill>
                      <a:schemeClr val="bg1"/>
                    </a:solidFill>
                  </a:tcPr>
                </a:tc>
                <a:tc vMerge="1">
                  <a:txBody>
                    <a:bodyPr/>
                    <a:lstStyle/>
                    <a:p>
                      <a:endParaRPr lang="en-GB" sz="1600" dirty="0"/>
                    </a:p>
                  </a:txBody>
                  <a:tcPr>
                    <a:solidFill>
                      <a:schemeClr val="bg1"/>
                    </a:solidFill>
                  </a:tcPr>
                </a:tc>
                <a:tc vMerge="1">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600" dirty="0"/>
                    </a:p>
                  </a:txBody>
                  <a:tcPr>
                    <a:solidFill>
                      <a:schemeClr val="bg1"/>
                    </a:solidFill>
                  </a:tcPr>
                </a:tc>
                <a:tc>
                  <a:txBody>
                    <a:bodyPr/>
                    <a:lstStyle/>
                    <a:p>
                      <a:r>
                        <a:rPr lang="en-GB" sz="1150" b="1" dirty="0"/>
                        <a:t>Evaluation </a:t>
                      </a:r>
                    </a:p>
                    <a:p>
                      <a:r>
                        <a:rPr lang="en-GB" sz="1150" dirty="0"/>
                        <a:t>Written account of the project detailing tasks and learning </a:t>
                      </a:r>
                    </a:p>
                  </a:txBody>
                  <a:tcPr>
                    <a:solidFill>
                      <a:schemeClr val="bg1">
                        <a:lumMod val="85000"/>
                      </a:schemeClr>
                    </a:solidFill>
                  </a:tcPr>
                </a:tc>
                <a:extLst>
                  <a:ext uri="{0D108BD9-81ED-4DB2-BD59-A6C34878D82A}">
                    <a16:rowId xmlns:a16="http://schemas.microsoft.com/office/drawing/2014/main" val="592137152"/>
                  </a:ext>
                </a:extLst>
              </a:tr>
            </a:tbl>
          </a:graphicData>
        </a:graphic>
      </p:graphicFrame>
      <p:cxnSp>
        <p:nvCxnSpPr>
          <p:cNvPr id="24" name="Straight Arrow Connector 23">
            <a:extLst>
              <a:ext uri="{FF2B5EF4-FFF2-40B4-BE49-F238E27FC236}">
                <a16:creationId xmlns:a16="http://schemas.microsoft.com/office/drawing/2014/main" id="{24A7ECF6-ED1E-47E6-84ED-94DB0517D6A3}"/>
              </a:ext>
            </a:extLst>
          </p:cNvPr>
          <p:cNvCxnSpPr>
            <a:cxnSpLocks/>
          </p:cNvCxnSpPr>
          <p:nvPr/>
        </p:nvCxnSpPr>
        <p:spPr>
          <a:xfrm>
            <a:off x="3001163" y="3472483"/>
            <a:ext cx="2732046" cy="3951626"/>
          </a:xfrm>
          <a:prstGeom prst="straightConnector1">
            <a:avLst/>
          </a:prstGeom>
          <a:ln w="381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291095DD-FA4C-4695-BE8E-7DAA0D1E71FE}"/>
              </a:ext>
            </a:extLst>
          </p:cNvPr>
          <p:cNvCxnSpPr>
            <a:cxnSpLocks/>
          </p:cNvCxnSpPr>
          <p:nvPr/>
        </p:nvCxnSpPr>
        <p:spPr>
          <a:xfrm>
            <a:off x="3025890" y="5643504"/>
            <a:ext cx="2707319" cy="1026183"/>
          </a:xfrm>
          <a:prstGeom prst="straightConnector1">
            <a:avLst/>
          </a:prstGeom>
          <a:ln w="381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66B99C5D-86C6-4CAA-B9B4-9CB8AAB6E251}"/>
              </a:ext>
            </a:extLst>
          </p:cNvPr>
          <p:cNvCxnSpPr>
            <a:cxnSpLocks/>
          </p:cNvCxnSpPr>
          <p:nvPr/>
        </p:nvCxnSpPr>
        <p:spPr>
          <a:xfrm>
            <a:off x="3001163" y="4560171"/>
            <a:ext cx="2732046" cy="3840879"/>
          </a:xfrm>
          <a:prstGeom prst="straightConnector1">
            <a:avLst/>
          </a:prstGeom>
          <a:ln w="381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pic>
        <p:nvPicPr>
          <p:cNvPr id="21" name="Picture 20">
            <a:extLst>
              <a:ext uri="{FF2B5EF4-FFF2-40B4-BE49-F238E27FC236}">
                <a16:creationId xmlns:a16="http://schemas.microsoft.com/office/drawing/2014/main" id="{C287A4BB-8B37-4EA4-97E6-22E582B91260}"/>
              </a:ext>
            </a:extLst>
          </p:cNvPr>
          <p:cNvPicPr>
            <a:picLocks noChangeAspect="1"/>
          </p:cNvPicPr>
          <p:nvPr/>
        </p:nvPicPr>
        <p:blipFill>
          <a:blip r:embed="rId5"/>
          <a:stretch>
            <a:fillRect/>
          </a:stretch>
        </p:blipFill>
        <p:spPr>
          <a:xfrm>
            <a:off x="9156676" y="2005051"/>
            <a:ext cx="1459055" cy="1300469"/>
          </a:xfrm>
          <a:prstGeom prst="rect">
            <a:avLst/>
          </a:prstGeom>
        </p:spPr>
      </p:pic>
      <p:sp>
        <p:nvSpPr>
          <p:cNvPr id="2" name="TextBox 1">
            <a:extLst>
              <a:ext uri="{FF2B5EF4-FFF2-40B4-BE49-F238E27FC236}">
                <a16:creationId xmlns:a16="http://schemas.microsoft.com/office/drawing/2014/main" id="{6665904D-9ECF-1139-2239-F56AD9A98854}"/>
              </a:ext>
            </a:extLst>
          </p:cNvPr>
          <p:cNvSpPr txBox="1"/>
          <p:nvPr/>
        </p:nvSpPr>
        <p:spPr>
          <a:xfrm>
            <a:off x="2000092" y="15326303"/>
            <a:ext cx="1746952" cy="830997"/>
          </a:xfrm>
          <a:prstGeom prst="rect">
            <a:avLst/>
          </a:prstGeom>
          <a:noFill/>
        </p:spPr>
        <p:txBody>
          <a:bodyPr wrap="square" rtlCol="0">
            <a:spAutoFit/>
          </a:bodyPr>
          <a:lstStyle/>
          <a:p>
            <a:r>
              <a:rPr lang="en-GB" sz="1200" dirty="0">
                <a:latin typeface="Arial Nova" panose="020B0504020202020204" pitchFamily="34" charset="0"/>
              </a:rPr>
              <a:t>#FineArt</a:t>
            </a:r>
          </a:p>
          <a:p>
            <a:r>
              <a:rPr lang="en-GB" sz="1200" dirty="0">
                <a:latin typeface="Arial Nova" panose="020B0504020202020204" pitchFamily="34" charset="0"/>
              </a:rPr>
              <a:t>#TextileDesign</a:t>
            </a:r>
          </a:p>
          <a:p>
            <a:r>
              <a:rPr lang="en-GB" sz="1200" dirty="0">
                <a:latin typeface="Arial Nova" panose="020B0504020202020204" pitchFamily="34" charset="0"/>
              </a:rPr>
              <a:t>#3DDesign</a:t>
            </a:r>
          </a:p>
          <a:p>
            <a:r>
              <a:rPr lang="en-GB" sz="1200" dirty="0">
                <a:latin typeface="Arial Nova" panose="020B0504020202020204" pitchFamily="34" charset="0"/>
              </a:rPr>
              <a:t>#Hospitality&amp;Catering</a:t>
            </a:r>
          </a:p>
        </p:txBody>
      </p:sp>
    </p:spTree>
    <p:extLst>
      <p:ext uri="{BB962C8B-B14F-4D97-AF65-F5344CB8AC3E}">
        <p14:creationId xmlns:p14="http://schemas.microsoft.com/office/powerpoint/2010/main" val="148014281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3903C0A2-C801-4116-9732-DDC795FE048E}"/>
              </a:ext>
            </a:extLst>
          </p:cNvPr>
          <p:cNvSpPr/>
          <p:nvPr/>
        </p:nvSpPr>
        <p:spPr>
          <a:xfrm>
            <a:off x="408562" y="6182139"/>
            <a:ext cx="11374876" cy="910088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9943BB2C-229E-4D77-A9B2-D3AECDC9BC61}"/>
              </a:ext>
            </a:extLst>
          </p:cNvPr>
          <p:cNvSpPr/>
          <p:nvPr/>
        </p:nvSpPr>
        <p:spPr>
          <a:xfrm>
            <a:off x="408562" y="350201"/>
            <a:ext cx="11342451" cy="5573521"/>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450717" y="517517"/>
            <a:ext cx="11565333" cy="15166502"/>
          </a:xfrm>
        </p:spPr>
        <p:txBody>
          <a:bodyPr vert="horz" lIns="91440" tIns="45720" rIns="91440" bIns="45720" rtlCol="0" anchor="t">
            <a:normAutofit fontScale="85000" lnSpcReduction="20000"/>
          </a:bodyPr>
          <a:lstStyle/>
          <a:p>
            <a:pPr marL="0" indent="0" algn="ctr">
              <a:buNone/>
            </a:pPr>
            <a:r>
              <a:rPr lang="en-GB" sz="2400">
                <a:latin typeface="Impact" panose="020B0806030902050204" pitchFamily="34" charset="0"/>
              </a:rPr>
              <a:t>Year 7 : Introduction to Food and Nutrition: Intent</a:t>
            </a:r>
          </a:p>
          <a:p>
            <a:pPr marL="0" indent="0">
              <a:buNone/>
            </a:pPr>
            <a:r>
              <a:rPr lang="en-GB" sz="1600" b="1" u="sng">
                <a:latin typeface="Arial Nova"/>
              </a:rPr>
              <a:t>Specialist Subject: </a:t>
            </a:r>
            <a:r>
              <a:rPr lang="en-GB" sz="1600" b="1">
                <a:latin typeface="Arial Nova" panose="020B0504020202020204" pitchFamily="34" charset="0"/>
              </a:rPr>
              <a:t>Hospitality and Catering</a:t>
            </a:r>
            <a:endParaRPr lang="en-GB" sz="1600">
              <a:latin typeface="Impact" panose="020B0806030902050204" pitchFamily="34" charset="0"/>
            </a:endParaRPr>
          </a:p>
          <a:p>
            <a:pPr marL="0" indent="0">
              <a:buNone/>
            </a:pPr>
            <a:r>
              <a:rPr lang="en-GB" sz="1600" b="1" u="sng">
                <a:latin typeface="Arial Nova" panose="020B0504020202020204" pitchFamily="34" charset="0"/>
              </a:rPr>
              <a:t>Knowledge / Skills / Understanding Acquired:</a:t>
            </a:r>
          </a:p>
          <a:p>
            <a:pPr marL="285750" indent="-285750">
              <a:buFont typeface="Arial" panose="020B0604020202020204" pitchFamily="34" charset="0"/>
              <a:buChar char="•"/>
            </a:pPr>
            <a:r>
              <a:rPr lang="en-GB" sz="1300">
                <a:latin typeface="Arial Nova"/>
              </a:rPr>
              <a:t>Students will understand the health, safety and hygiene procedures when working with food</a:t>
            </a:r>
          </a:p>
          <a:p>
            <a:pPr marL="285750" indent="-285750">
              <a:buFont typeface="Arial" panose="020B0604020202020204" pitchFamily="34" charset="0"/>
              <a:buChar char="•"/>
            </a:pPr>
            <a:r>
              <a:rPr lang="en-GB" sz="1300">
                <a:latin typeface="Arial Nova"/>
              </a:rPr>
              <a:t>Students will recognise the healthy eating guidelines</a:t>
            </a:r>
          </a:p>
          <a:p>
            <a:pPr marL="285750" indent="-285750">
              <a:buFont typeface="Arial" panose="020B0604020202020204" pitchFamily="34" charset="0"/>
              <a:buChar char="•"/>
            </a:pPr>
            <a:r>
              <a:rPr lang="en-US" sz="1300">
                <a:latin typeface="Arial Nova"/>
              </a:rPr>
              <a:t>Students will understand how our senses are used to judge food</a:t>
            </a:r>
            <a:endParaRPr lang="en-GB" sz="1300">
              <a:latin typeface="Arial Nova"/>
            </a:endParaRPr>
          </a:p>
          <a:p>
            <a:pPr marL="285750" indent="-285750">
              <a:buFont typeface="Arial" panose="020B0604020202020204" pitchFamily="34" charset="0"/>
              <a:buChar char="•"/>
            </a:pPr>
            <a:r>
              <a:rPr lang="en-GB" sz="1300">
                <a:latin typeface="Arial Nova"/>
              </a:rPr>
              <a:t>Students will understand what a British cuisine is</a:t>
            </a:r>
            <a:endParaRPr lang="en-GB" sz="1300" b="1">
              <a:latin typeface="Arial Nova" panose="020B0504020202020204" pitchFamily="34" charset="0"/>
            </a:endParaRPr>
          </a:p>
          <a:p>
            <a:pPr marL="0" lvl="0" indent="0">
              <a:buNone/>
            </a:pPr>
            <a:r>
              <a:rPr lang="en-GB" sz="1300" b="1" u="sng">
                <a:latin typeface="Arial Nova" panose="020B0504020202020204" pitchFamily="34" charset="0"/>
              </a:rPr>
              <a:t>Links to Previous Study - KS2 NC: </a:t>
            </a:r>
          </a:p>
          <a:p>
            <a:pPr marL="304165" indent="-304165"/>
            <a:r>
              <a:rPr lang="en-GB" sz="1300">
                <a:latin typeface="Arial Nova" panose="020B0504020202020204" pitchFamily="34" charset="0"/>
              </a:rPr>
              <a:t>understand and apply the principles of a healthy and varied diet</a:t>
            </a:r>
          </a:p>
          <a:p>
            <a:pPr marL="304165" lvl="0" indent="-304165"/>
            <a:r>
              <a:rPr lang="en-GB" sz="1300">
                <a:latin typeface="Arial Nova" panose="020B0504020202020204" pitchFamily="34" charset="0"/>
              </a:rPr>
              <a:t>prepare and cook a variety of predominantly savoury dishes using a range of cooking techniques</a:t>
            </a:r>
          </a:p>
          <a:p>
            <a:pPr marL="0" indent="0">
              <a:buNone/>
            </a:pPr>
            <a:r>
              <a:rPr lang="en-GB" sz="1300" b="1" u="sng">
                <a:latin typeface="Arial Nova" panose="020B0504020202020204" pitchFamily="34" charset="0"/>
              </a:rPr>
              <a:t>Links to Future Study and the Wider World:</a:t>
            </a:r>
          </a:p>
          <a:p>
            <a:pPr marL="304165" indent="-304165"/>
            <a:r>
              <a:rPr lang="en-GB" sz="1300">
                <a:latin typeface="Arial Nova" panose="020B0504020202020204" pitchFamily="34" charset="0"/>
              </a:rPr>
              <a:t>All KS3 projects support WJEC Vocational Award Hospitality and Catering (Technical Award)</a:t>
            </a:r>
            <a:endParaRPr lang="en-GB" sz="800" b="0" i="0">
              <a:solidFill>
                <a:srgbClr val="333333"/>
              </a:solidFill>
              <a:effectLst/>
              <a:latin typeface="Montserrat" panose="00000500000000000000" pitchFamily="2" charset="0"/>
            </a:endParaRPr>
          </a:p>
          <a:p>
            <a:pPr marL="304165" indent="-304165"/>
            <a:r>
              <a:rPr lang="en-GB" sz="1300">
                <a:latin typeface="Arial Nova" panose="020B0504020202020204" pitchFamily="34" charset="0"/>
              </a:rPr>
              <a:t> specification – Course content of knowledge / understanding / internal controlled assessment.</a:t>
            </a:r>
          </a:p>
          <a:p>
            <a:r>
              <a:rPr lang="en-GB" altLang="en-US" sz="1300">
                <a:latin typeface="Arial Nova" panose="020B0504020202020204" pitchFamily="34" charset="0"/>
                <a:cs typeface="Arial" panose="020B0604020202020204" pitchFamily="34" charset="0"/>
              </a:rPr>
              <a:t>Extending understanding of the Eatwell Guide </a:t>
            </a:r>
          </a:p>
          <a:p>
            <a:r>
              <a:rPr lang="en-GB" altLang="en-US" sz="1300">
                <a:latin typeface="Arial Nova" panose="020B0504020202020204" pitchFamily="34" charset="0"/>
                <a:cs typeface="Arial" panose="020B0604020202020204" pitchFamily="34" charset="0"/>
              </a:rPr>
              <a:t>Principles of handling raw meat – buying, storing and cooking </a:t>
            </a:r>
          </a:p>
          <a:p>
            <a:r>
              <a:rPr lang="en-GB" altLang="en-US" sz="1300">
                <a:latin typeface="Arial Nova" panose="020B0504020202020204" pitchFamily="34" charset="0"/>
                <a:cs typeface="Arial" panose="020B0604020202020204" pitchFamily="34" charset="0"/>
              </a:rPr>
              <a:t>Learning how personal morals and ethics can affect food choice</a:t>
            </a:r>
            <a:endParaRPr lang="en-GB" sz="1900">
              <a:latin typeface="Impact" panose="020B0806030902050204" pitchFamily="34" charset="0"/>
            </a:endParaRPr>
          </a:p>
          <a:p>
            <a:pPr marL="0" indent="0" algn="ctr">
              <a:buNone/>
            </a:pPr>
            <a:endParaRPr lang="en-GB" sz="1900">
              <a:latin typeface="Impact" panose="020B0806030902050204" pitchFamily="34" charset="0"/>
            </a:endParaRPr>
          </a:p>
          <a:p>
            <a:pPr marL="0" indent="0" algn="ctr">
              <a:buNone/>
            </a:pPr>
            <a:endParaRPr lang="en-GB" sz="1900">
              <a:latin typeface="Impact" panose="020B0806030902050204" pitchFamily="34" charset="0"/>
            </a:endParaRPr>
          </a:p>
          <a:p>
            <a:pPr marL="0" indent="0" algn="ctr">
              <a:buNone/>
            </a:pPr>
            <a:endParaRPr lang="en-GB" sz="1900">
              <a:latin typeface="Impact" panose="020B0806030902050204" pitchFamily="34" charset="0"/>
            </a:endParaRPr>
          </a:p>
          <a:p>
            <a:pPr marL="0" indent="0" algn="ctr">
              <a:buNone/>
            </a:pPr>
            <a:r>
              <a:rPr lang="en-GB" sz="1900">
                <a:latin typeface="Impact" panose="020B0806030902050204" pitchFamily="34" charset="0"/>
              </a:rPr>
              <a:t>Introduction to Food and Nutrition: Implementation </a:t>
            </a:r>
          </a:p>
          <a:p>
            <a:pPr marL="0" indent="0">
              <a:buNone/>
            </a:pPr>
            <a:r>
              <a:rPr lang="en-GB" sz="2000" b="1" u="sng">
                <a:latin typeface="Arial Nova" panose="020B0504020202020204" pitchFamily="34" charset="0"/>
              </a:rPr>
              <a:t>Number of Lessons:</a:t>
            </a:r>
            <a:r>
              <a:rPr lang="en-GB" sz="2000" b="1">
                <a:latin typeface="Arial Nova" panose="020B0504020202020204" pitchFamily="34" charset="0"/>
              </a:rPr>
              <a:t>   A Band </a:t>
            </a:r>
            <a:r>
              <a:rPr lang="en-GB" sz="2000">
                <a:latin typeface="Arial Nova" panose="020B0504020202020204" pitchFamily="34" charset="0"/>
              </a:rPr>
              <a:t>- 30 lessons / 10 weeks   </a:t>
            </a:r>
            <a:r>
              <a:rPr lang="en-GB" sz="2000" b="1">
                <a:latin typeface="Arial Nova" panose="020B0504020202020204" pitchFamily="34" charset="0"/>
              </a:rPr>
              <a:t>B Band </a:t>
            </a:r>
            <a:r>
              <a:rPr lang="en-GB" sz="2000">
                <a:latin typeface="Arial Nova" panose="020B0504020202020204" pitchFamily="34" charset="0"/>
              </a:rPr>
              <a:t>- 39 lessons / 13 weeks </a:t>
            </a:r>
          </a:p>
          <a:p>
            <a:pPr marL="0" indent="0">
              <a:buNone/>
            </a:pPr>
            <a:r>
              <a:rPr lang="en-GB" sz="2000" b="1" u="sng">
                <a:latin typeface="Arial Nova" panose="020B0504020202020204" pitchFamily="34" charset="0"/>
              </a:rPr>
              <a:t>Sequence of Lessons </a:t>
            </a:r>
          </a:p>
          <a:p>
            <a:pPr marL="0" indent="0" algn="ctr">
              <a:buNone/>
            </a:pPr>
            <a:endParaRPr lang="en-GB" sz="2000">
              <a:latin typeface="Impact" panose="020B0806030902050204" pitchFamily="34" charset="0"/>
            </a:endParaRPr>
          </a:p>
          <a:p>
            <a:pPr marL="0" indent="0" algn="ctr">
              <a:buNone/>
            </a:pPr>
            <a:endParaRPr lang="en-GB" sz="2000">
              <a:latin typeface="Impact" panose="020B0806030902050204" pitchFamily="34" charset="0"/>
            </a:endParaRPr>
          </a:p>
          <a:p>
            <a:pPr marL="0" indent="0" algn="ctr">
              <a:buNone/>
            </a:pPr>
            <a:endParaRPr lang="en-GB" sz="2000">
              <a:latin typeface="Impact" panose="020B0806030902050204" pitchFamily="34" charset="0"/>
            </a:endParaRPr>
          </a:p>
          <a:p>
            <a:pPr marL="0" indent="0" algn="ctr">
              <a:buNone/>
            </a:pPr>
            <a:r>
              <a:rPr lang="en-GB" sz="2000">
                <a:latin typeface="Impact" panose="020B0806030902050204" pitchFamily="34" charset="0"/>
              </a:rPr>
              <a:t>Introduction to Food and Nutrition: Implementation </a:t>
            </a:r>
          </a:p>
          <a:p>
            <a:pPr marL="0" indent="0">
              <a:buNone/>
            </a:pPr>
            <a:r>
              <a:rPr lang="en-GB" sz="1600" b="1" u="sng">
                <a:latin typeface="Arial Nova" panose="020B0504020202020204" pitchFamily="34" charset="0"/>
              </a:rPr>
              <a:t>Number of Lessons: 30</a:t>
            </a:r>
          </a:p>
          <a:p>
            <a:pPr marL="0" indent="0" algn="ctr">
              <a:buNone/>
            </a:pPr>
            <a:r>
              <a:rPr lang="en-GB" sz="1600" b="1" u="sng">
                <a:latin typeface="Arial Nova" panose="020B0504020202020204" pitchFamily="34" charset="0"/>
              </a:rPr>
              <a:t>Sequence of Lessons </a:t>
            </a:r>
          </a:p>
          <a:p>
            <a:pPr marL="0" indent="0" algn="ctr">
              <a:buNone/>
            </a:pPr>
            <a:endParaRPr lang="en-GB" sz="1600" b="1" u="sng">
              <a:latin typeface="Arial Nova" panose="020B0504020202020204" pitchFamily="34" charset="0"/>
            </a:endParaRPr>
          </a:p>
          <a:p>
            <a:pPr marL="0" indent="0" algn="ctr">
              <a:buNone/>
            </a:pPr>
            <a:endParaRPr lang="en-GB" sz="1600" b="1" u="sng">
              <a:latin typeface="Arial Nova" panose="020B0504020202020204" pitchFamily="34" charset="0"/>
            </a:endParaRPr>
          </a:p>
          <a:p>
            <a:pPr marL="0" indent="0" algn="ctr">
              <a:buNone/>
            </a:pPr>
            <a:endParaRPr lang="en-GB" sz="1600" b="1" u="sng">
              <a:latin typeface="Arial Nova" panose="020B0504020202020204" pitchFamily="34" charset="0"/>
            </a:endParaRPr>
          </a:p>
          <a:p>
            <a:pPr marL="0" indent="0" algn="ctr">
              <a:buNone/>
            </a:pPr>
            <a:endParaRPr lang="en-GB" sz="1600" b="1" u="sng">
              <a:latin typeface="Arial Nova" panose="020B0504020202020204" pitchFamily="34" charset="0"/>
            </a:endParaRPr>
          </a:p>
          <a:p>
            <a:pPr marL="0" indent="0" algn="ctr">
              <a:buNone/>
            </a:pPr>
            <a:endParaRPr lang="en-GB" sz="1600" b="1" u="sng">
              <a:latin typeface="Arial Nova" panose="020B0504020202020204" pitchFamily="34" charset="0"/>
            </a:endParaRPr>
          </a:p>
          <a:p>
            <a:pPr marL="0" indent="0" algn="ctr">
              <a:buNone/>
            </a:pPr>
            <a:endParaRPr lang="en-GB" sz="1600" b="1" u="sng">
              <a:latin typeface="Arial Nova" panose="020B0504020202020204" pitchFamily="34" charset="0"/>
            </a:endParaRPr>
          </a:p>
          <a:p>
            <a:pPr marL="0" indent="0">
              <a:buNone/>
            </a:pPr>
            <a:endParaRPr lang="en-GB" sz="1600" b="1" u="sng">
              <a:latin typeface="Arial Nova" panose="020B0504020202020204" pitchFamily="34" charset="0"/>
            </a:endParaRPr>
          </a:p>
          <a:p>
            <a:pPr marL="0" indent="0">
              <a:buNone/>
            </a:pPr>
            <a:endParaRPr lang="en-GB" sz="1600" b="1" u="sng">
              <a:latin typeface="Arial Nova" panose="020B0504020202020204" pitchFamily="34" charset="0"/>
            </a:endParaRPr>
          </a:p>
          <a:p>
            <a:pPr marL="0" indent="0">
              <a:buNone/>
            </a:pPr>
            <a:endParaRPr lang="en-GB" sz="2100" b="1" u="sng">
              <a:latin typeface="Arial Nova" panose="020B0504020202020204" pitchFamily="34" charset="0"/>
            </a:endParaRPr>
          </a:p>
          <a:p>
            <a:pPr marL="0" indent="0">
              <a:buNone/>
            </a:pPr>
            <a:r>
              <a:rPr lang="en-GB" sz="2100" b="1" u="sng">
                <a:latin typeface="Arial Nova" panose="020B0504020202020204" pitchFamily="34" charset="0"/>
              </a:rPr>
              <a:t>Main Resources: </a:t>
            </a:r>
          </a:p>
          <a:p>
            <a:pPr marL="0" indent="0">
              <a:buNone/>
            </a:pPr>
            <a:r>
              <a:rPr lang="en-GB" sz="2100">
                <a:latin typeface="Arial Nova" panose="020B0504020202020204" pitchFamily="34" charset="0"/>
              </a:rPr>
              <a:t>Teacher prepared PowerPoint activities for each lesson / Wide range of video clips from a                               variety of resources / student booklets / Food room practical area</a:t>
            </a:r>
            <a:endParaRPr lang="en-GB" sz="2100" b="1" u="sng">
              <a:latin typeface="Arial Nova" panose="020B0504020202020204" pitchFamily="34" charset="0"/>
            </a:endParaRPr>
          </a:p>
          <a:p>
            <a:pPr marL="0" indent="0">
              <a:buNone/>
            </a:pPr>
            <a:r>
              <a:rPr lang="en-GB" sz="2100" b="1" u="sng">
                <a:latin typeface="Arial Nova" panose="020B0504020202020204" pitchFamily="34" charset="0"/>
              </a:rPr>
              <a:t>Methods of Assessment:</a:t>
            </a:r>
          </a:p>
          <a:p>
            <a:pPr marL="0" indent="0">
              <a:buNone/>
            </a:pPr>
            <a:r>
              <a:rPr lang="en-GB" sz="2100">
                <a:latin typeface="Arial Nova" panose="020B0504020202020204" pitchFamily="34" charset="0"/>
              </a:rPr>
              <a:t>Assessment sheets show the topics to be assessed, grade, feedback; with DIRT sessions                                      built into lessons and recorded in booklets.</a:t>
            </a:r>
          </a:p>
          <a:p>
            <a:pPr marL="0" indent="0">
              <a:buNone/>
            </a:pPr>
            <a:r>
              <a:rPr lang="en-GB" sz="2100" b="1" u="sng">
                <a:latin typeface="Arial Nova" panose="020B0504020202020204" pitchFamily="34" charset="0"/>
              </a:rPr>
              <a:t>Use of assessment Results:</a:t>
            </a:r>
          </a:p>
          <a:p>
            <a:pPr marL="0" indent="0">
              <a:buNone/>
            </a:pPr>
            <a:r>
              <a:rPr lang="en-GB" sz="2100">
                <a:latin typeface="Arial Nova" panose="020B0504020202020204" pitchFamily="34" charset="0"/>
                <a:ea typeface="Calibri" panose="020F0502020204030204" pitchFamily="34" charset="0"/>
                <a:cs typeface="Times New Roman" panose="02020603050405020304" pitchFamily="18" charset="0"/>
              </a:rPr>
              <a:t>Used to identify areas of weakness in terms of knowledge and skills and inform future                     planning and teaching</a:t>
            </a:r>
            <a:endParaRPr lang="en-GB" sz="2100" b="1" u="sng">
              <a:latin typeface="Arial Nova" panose="020B0504020202020204" pitchFamily="34" charset="0"/>
            </a:endParaRPr>
          </a:p>
          <a:p>
            <a:pPr marL="304165" indent="-304165"/>
            <a:endParaRPr lang="en-GB">
              <a:cs typeface="Calibri" panose="020F0502020204030204"/>
            </a:endParaRPr>
          </a:p>
        </p:txBody>
      </p:sp>
      <p:sp>
        <p:nvSpPr>
          <p:cNvPr id="6" name="TextBox 5">
            <a:extLst>
              <a:ext uri="{FF2B5EF4-FFF2-40B4-BE49-F238E27FC236}">
                <a16:creationId xmlns:a16="http://schemas.microsoft.com/office/drawing/2014/main" id="{100D8A88-E9F7-433E-890B-C37DCFEE1EC1}"/>
              </a:ext>
            </a:extLst>
          </p:cNvPr>
          <p:cNvSpPr txBox="1"/>
          <p:nvPr/>
        </p:nvSpPr>
        <p:spPr>
          <a:xfrm>
            <a:off x="-299148" y="15367405"/>
            <a:ext cx="2448964" cy="748795"/>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Navigating ADT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black"/>
                </a:solidFill>
                <a:effectLst/>
                <a:uLnTx/>
                <a:uFillTx/>
                <a:latin typeface="Impact" panose="020B0806030902050204" pitchFamily="34" charset="0"/>
                <a:ea typeface="+mn-ea"/>
                <a:cs typeface="+mn-cs"/>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3"/>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4"/>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5"/>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6"/>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7"/>
          <a:srcRect t="16701" b="12155"/>
          <a:stretch/>
        </p:blipFill>
        <p:spPr>
          <a:xfrm rot="5400000">
            <a:off x="7304876" y="2664952"/>
            <a:ext cx="7519735" cy="2254512"/>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8">
            <a:clrChange>
              <a:clrFrom>
                <a:srgbClr val="FFFFFF"/>
              </a:clrFrom>
              <a:clrTo>
                <a:srgbClr val="FFFFFF">
                  <a:alpha val="0"/>
                </a:srgbClr>
              </a:clrTo>
            </a:clrChange>
          </a:blip>
          <a:srcRect b="9167"/>
          <a:stretch/>
        </p:blipFill>
        <p:spPr>
          <a:xfrm>
            <a:off x="11064743" y="709177"/>
            <a:ext cx="707095" cy="621065"/>
          </a:xfrm>
          <a:prstGeom prst="rect">
            <a:avLst/>
          </a:prstGeom>
        </p:spPr>
      </p:pic>
      <p:pic>
        <p:nvPicPr>
          <p:cNvPr id="22" name="Picture 21">
            <a:extLst>
              <a:ext uri="{FF2B5EF4-FFF2-40B4-BE49-F238E27FC236}">
                <a16:creationId xmlns:a16="http://schemas.microsoft.com/office/drawing/2014/main" id="{CB729412-91D3-4745-8116-A56E12BD3D42}"/>
              </a:ext>
            </a:extLst>
          </p:cNvPr>
          <p:cNvPicPr>
            <a:picLocks noChangeAspect="1"/>
          </p:cNvPicPr>
          <p:nvPr/>
        </p:nvPicPr>
        <p:blipFill rotWithShape="1">
          <a:blip r:embed="rId7"/>
          <a:srcRect t="16701" b="12155"/>
          <a:stretch/>
        </p:blipFill>
        <p:spPr>
          <a:xfrm rot="16200000" flipV="1">
            <a:off x="7188828" y="10279850"/>
            <a:ext cx="7751833" cy="2254511"/>
          </a:xfrm>
          <a:prstGeom prst="rect">
            <a:avLst/>
          </a:prstGeom>
        </p:spPr>
      </p:pic>
      <p:graphicFrame>
        <p:nvGraphicFramePr>
          <p:cNvPr id="17" name="Table 16">
            <a:extLst>
              <a:ext uri="{FF2B5EF4-FFF2-40B4-BE49-F238E27FC236}">
                <a16:creationId xmlns:a16="http://schemas.microsoft.com/office/drawing/2014/main" id="{8AE72B67-57C7-4028-858F-24AF71FEC73A}"/>
              </a:ext>
            </a:extLst>
          </p:cNvPr>
          <p:cNvGraphicFramePr>
            <a:graphicFrameLocks noGrp="1"/>
          </p:cNvGraphicFramePr>
          <p:nvPr/>
        </p:nvGraphicFramePr>
        <p:xfrm>
          <a:off x="556128" y="7508964"/>
          <a:ext cx="9391221" cy="4903289"/>
        </p:xfrm>
        <a:graphic>
          <a:graphicData uri="http://schemas.openxmlformats.org/drawingml/2006/table">
            <a:tbl>
              <a:tblPr firstRow="1" bandRow="1">
                <a:tableStyleId>{5940675A-B579-460E-94D1-54222C63F5DA}</a:tableStyleId>
              </a:tblPr>
              <a:tblGrid>
                <a:gridCol w="844165">
                  <a:extLst>
                    <a:ext uri="{9D8B030D-6E8A-4147-A177-3AD203B41FA5}">
                      <a16:colId xmlns:a16="http://schemas.microsoft.com/office/drawing/2014/main" val="610857904"/>
                    </a:ext>
                  </a:extLst>
                </a:gridCol>
                <a:gridCol w="2476175">
                  <a:extLst>
                    <a:ext uri="{9D8B030D-6E8A-4147-A177-3AD203B41FA5}">
                      <a16:colId xmlns:a16="http://schemas.microsoft.com/office/drawing/2014/main" val="860903560"/>
                    </a:ext>
                  </a:extLst>
                </a:gridCol>
                <a:gridCol w="2314393">
                  <a:extLst>
                    <a:ext uri="{9D8B030D-6E8A-4147-A177-3AD203B41FA5}">
                      <a16:colId xmlns:a16="http://schemas.microsoft.com/office/drawing/2014/main" val="966298568"/>
                    </a:ext>
                  </a:extLst>
                </a:gridCol>
                <a:gridCol w="1878244">
                  <a:extLst>
                    <a:ext uri="{9D8B030D-6E8A-4147-A177-3AD203B41FA5}">
                      <a16:colId xmlns:a16="http://schemas.microsoft.com/office/drawing/2014/main" val="3462729128"/>
                    </a:ext>
                  </a:extLst>
                </a:gridCol>
                <a:gridCol w="1878244">
                  <a:extLst>
                    <a:ext uri="{9D8B030D-6E8A-4147-A177-3AD203B41FA5}">
                      <a16:colId xmlns:a16="http://schemas.microsoft.com/office/drawing/2014/main" val="3955469802"/>
                    </a:ext>
                  </a:extLst>
                </a:gridCol>
              </a:tblGrid>
              <a:tr h="400782">
                <a:tc>
                  <a:txBody>
                    <a:bodyPr/>
                    <a:lstStyle/>
                    <a:p>
                      <a:r>
                        <a:rPr lang="en-GB" sz="1400" b="1"/>
                        <a:t>Weeks</a:t>
                      </a:r>
                    </a:p>
                  </a:txBody>
                  <a:tcPr>
                    <a:solidFill>
                      <a:schemeClr val="bg1">
                        <a:lumMod val="65000"/>
                      </a:schemeClr>
                    </a:solidFill>
                  </a:tcPr>
                </a:tc>
                <a:tc>
                  <a:txBody>
                    <a:bodyPr/>
                    <a:lstStyle/>
                    <a:p>
                      <a:r>
                        <a:rPr lang="en-GB" sz="1400" b="1">
                          <a:latin typeface="Arial Nova" panose="020B0504020202020204" pitchFamily="34" charset="0"/>
                        </a:rPr>
                        <a:t>Food, Nutrition &amp; Health </a:t>
                      </a:r>
                      <a:endParaRPr lang="en-GB" sz="1400" b="1"/>
                    </a:p>
                  </a:txBody>
                  <a:tcPr>
                    <a:solidFill>
                      <a:schemeClr val="bg1">
                        <a:lumMod val="65000"/>
                      </a:schemeClr>
                    </a:solidFill>
                  </a:tcPr>
                </a:tc>
                <a:tc>
                  <a:txBody>
                    <a:bodyPr/>
                    <a:lstStyle/>
                    <a:p>
                      <a:r>
                        <a:rPr lang="en-GB" sz="1400" b="1">
                          <a:latin typeface="Arial Nova" panose="020B0504020202020204" pitchFamily="34" charset="0"/>
                        </a:rPr>
                        <a:t>Food Safety </a:t>
                      </a:r>
                      <a:endParaRPr lang="en-GB" sz="1400" b="1"/>
                    </a:p>
                  </a:txBody>
                  <a:tcPr>
                    <a:solidFill>
                      <a:schemeClr val="bg1">
                        <a:lumMod val="65000"/>
                      </a:schemeClr>
                    </a:solidFill>
                  </a:tcPr>
                </a:tc>
                <a:tc>
                  <a:txBody>
                    <a:bodyPr/>
                    <a:lstStyle/>
                    <a:p>
                      <a:r>
                        <a:rPr lang="en-GB" sz="1400" b="1">
                          <a:latin typeface="Arial Nova" panose="020B0504020202020204" pitchFamily="34" charset="0"/>
                        </a:rPr>
                        <a:t>Food Preparation, Cooking, Presentation and Evaluation</a:t>
                      </a:r>
                      <a:endParaRPr lang="en-GB" sz="1400" b="1"/>
                    </a:p>
                  </a:txBody>
                  <a:tcPr>
                    <a:solidFill>
                      <a:schemeClr val="bg1">
                        <a:lumMod val="65000"/>
                      </a:schemeClr>
                    </a:solidFill>
                  </a:tcPr>
                </a:tc>
                <a:tc>
                  <a:txBody>
                    <a:bodyPr/>
                    <a:lstStyle/>
                    <a:p>
                      <a:r>
                        <a:rPr lang="en-GB" sz="1400" b="1">
                          <a:latin typeface="Arial Nova" panose="020B0504020202020204" pitchFamily="34" charset="0"/>
                        </a:rPr>
                        <a:t>Food Choice </a:t>
                      </a:r>
                      <a:endParaRPr lang="en-GB" sz="1400" b="1"/>
                    </a:p>
                  </a:txBody>
                  <a:tcPr>
                    <a:solidFill>
                      <a:schemeClr val="bg1">
                        <a:lumMod val="65000"/>
                      </a:schemeClr>
                    </a:solidFill>
                  </a:tcPr>
                </a:tc>
                <a:extLst>
                  <a:ext uri="{0D108BD9-81ED-4DB2-BD59-A6C34878D82A}">
                    <a16:rowId xmlns:a16="http://schemas.microsoft.com/office/drawing/2014/main" val="2939849063"/>
                  </a:ext>
                </a:extLst>
              </a:tr>
              <a:tr h="400782">
                <a:tc>
                  <a:txBody>
                    <a:bodyPr/>
                    <a:lstStyle/>
                    <a:p>
                      <a:r>
                        <a:rPr lang="en-GB" sz="1400" b="1"/>
                        <a:t>1</a:t>
                      </a:r>
                    </a:p>
                  </a:txBody>
                  <a:tcPr>
                    <a:solidFill>
                      <a:schemeClr val="bg1">
                        <a:lumMod val="75000"/>
                      </a:schemeClr>
                    </a:solidFill>
                  </a:tcPr>
                </a:tc>
                <a:tc>
                  <a:txBody>
                    <a:bodyPr/>
                    <a:lstStyle/>
                    <a:p>
                      <a:r>
                        <a:rPr lang="en-GB" sz="1200" b="1"/>
                        <a:t> </a:t>
                      </a:r>
                      <a:r>
                        <a:rPr lang="en-GB" sz="1200"/>
                        <a:t>Eatwell Guide</a:t>
                      </a:r>
                    </a:p>
                  </a:txBody>
                  <a:tcPr>
                    <a:solidFill>
                      <a:schemeClr val="bg1">
                        <a:lumMod val="85000"/>
                      </a:schemeClr>
                    </a:solidFill>
                  </a:tcPr>
                </a:tc>
                <a:tc>
                  <a:txBody>
                    <a:bodyPr/>
                    <a:lstStyle/>
                    <a:p>
                      <a:endParaRPr lang="en-GB" sz="12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200"/>
                        <a:t> Equipment knowledge</a:t>
                      </a:r>
                    </a:p>
                  </a:txBody>
                  <a:tcPr>
                    <a:solidFill>
                      <a:schemeClr val="bg1">
                        <a:lumMod val="85000"/>
                      </a:schemeClr>
                    </a:solidFill>
                  </a:tcPr>
                </a:tc>
                <a:tc>
                  <a:txBody>
                    <a:bodyPr/>
                    <a:lstStyle/>
                    <a:p>
                      <a:endParaRPr lang="en-GB" sz="1200"/>
                    </a:p>
                  </a:txBody>
                  <a:tcPr>
                    <a:solidFill>
                      <a:schemeClr val="bg1"/>
                    </a:solidFill>
                  </a:tcPr>
                </a:tc>
                <a:extLst>
                  <a:ext uri="{0D108BD9-81ED-4DB2-BD59-A6C34878D82A}">
                    <a16:rowId xmlns:a16="http://schemas.microsoft.com/office/drawing/2014/main" val="68643681"/>
                  </a:ext>
                </a:extLst>
              </a:tr>
              <a:tr h="400782">
                <a:tc>
                  <a:txBody>
                    <a:bodyPr/>
                    <a:lstStyle/>
                    <a:p>
                      <a:r>
                        <a:rPr lang="en-GB" sz="1400" b="1"/>
                        <a:t>2</a:t>
                      </a:r>
                    </a:p>
                  </a:txBody>
                  <a:tcPr>
                    <a:solidFill>
                      <a:schemeClr val="bg1">
                        <a:lumMod val="75000"/>
                      </a:schemeClr>
                    </a:solidFill>
                  </a:tcPr>
                </a:tc>
                <a:tc>
                  <a:txBody>
                    <a:bodyPr/>
                    <a:lstStyle/>
                    <a:p>
                      <a:r>
                        <a:rPr lang="en-GB" sz="1200"/>
                        <a:t> 8 tips for healthy eating</a:t>
                      </a:r>
                    </a:p>
                  </a:txBody>
                  <a:tcPr>
                    <a:solidFill>
                      <a:schemeClr val="bg1">
                        <a:lumMod val="85000"/>
                      </a:schemeClr>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200"/>
                        <a:t>Food hygiene &amp; Safety/Knife Skills</a:t>
                      </a:r>
                    </a:p>
                  </a:txBody>
                  <a:tcPr>
                    <a:solidFill>
                      <a:schemeClr val="bg1">
                        <a:lumMod val="85000"/>
                      </a:schemeClr>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a:p>
                  </a:txBody>
                  <a:tcPr>
                    <a:solidFill>
                      <a:schemeClr val="bg1"/>
                    </a:solidFill>
                  </a:tcPr>
                </a:tc>
                <a:tc>
                  <a:txBody>
                    <a:bodyPr/>
                    <a:lstStyle/>
                    <a:p>
                      <a:endParaRPr lang="en-GB" sz="1200"/>
                    </a:p>
                  </a:txBody>
                  <a:tcPr>
                    <a:solidFill>
                      <a:schemeClr val="bg1"/>
                    </a:solidFill>
                  </a:tcPr>
                </a:tc>
                <a:extLst>
                  <a:ext uri="{0D108BD9-81ED-4DB2-BD59-A6C34878D82A}">
                    <a16:rowId xmlns:a16="http://schemas.microsoft.com/office/drawing/2014/main" val="1043870497"/>
                  </a:ext>
                </a:extLst>
              </a:tr>
              <a:tr h="400782">
                <a:tc>
                  <a:txBody>
                    <a:bodyPr/>
                    <a:lstStyle/>
                    <a:p>
                      <a:r>
                        <a:rPr lang="en-GB" sz="1400" b="1"/>
                        <a:t>3</a:t>
                      </a:r>
                    </a:p>
                  </a:txBody>
                  <a:tcPr>
                    <a:solidFill>
                      <a:schemeClr val="bg1">
                        <a:lumMod val="75000"/>
                      </a:schemeClr>
                    </a:solidFill>
                  </a:tcPr>
                </a:tc>
                <a:tc>
                  <a:txBody>
                    <a:bodyPr/>
                    <a:lstStyle/>
                    <a:p>
                      <a:endParaRPr lang="en-GB" sz="12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200"/>
                        <a:t>Washing up Task</a:t>
                      </a:r>
                    </a:p>
                  </a:txBody>
                  <a:tcPr>
                    <a:solidFill>
                      <a:schemeClr val="bg1">
                        <a:lumMod val="85000"/>
                      </a:schemeClr>
                    </a:solidFill>
                  </a:tcPr>
                </a:tc>
                <a:tc>
                  <a:txBody>
                    <a:bodyPr/>
                    <a:lstStyle/>
                    <a:p>
                      <a:r>
                        <a:rPr lang="en-GB" sz="1200" b="1"/>
                        <a:t>Food practical fruit salad</a:t>
                      </a:r>
                    </a:p>
                  </a:txBody>
                  <a:tcPr>
                    <a:solidFill>
                      <a:schemeClr val="bg1">
                        <a:lumMod val="85000"/>
                      </a:schemeClr>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200"/>
                        <a:t> Sensory Evaluation</a:t>
                      </a:r>
                    </a:p>
                  </a:txBody>
                  <a:tcPr>
                    <a:solidFill>
                      <a:schemeClr val="bg1">
                        <a:lumMod val="85000"/>
                      </a:schemeClr>
                    </a:solidFill>
                  </a:tcPr>
                </a:tc>
                <a:extLst>
                  <a:ext uri="{0D108BD9-81ED-4DB2-BD59-A6C34878D82A}">
                    <a16:rowId xmlns:a16="http://schemas.microsoft.com/office/drawing/2014/main" val="701246790"/>
                  </a:ext>
                </a:extLst>
              </a:tr>
              <a:tr h="494115">
                <a:tc>
                  <a:txBody>
                    <a:bodyPr/>
                    <a:lstStyle/>
                    <a:p>
                      <a:r>
                        <a:rPr lang="en-GB" sz="1400" b="1"/>
                        <a:t>4</a:t>
                      </a:r>
                    </a:p>
                  </a:txBody>
                  <a:tcPr>
                    <a:solidFill>
                      <a:schemeClr val="bg1">
                        <a:lumMod val="75000"/>
                      </a:schemeClr>
                    </a:solidFill>
                  </a:tcPr>
                </a:tc>
                <a:tc>
                  <a:txBody>
                    <a:bodyPr/>
                    <a:lstStyle/>
                    <a:p>
                      <a:endParaRPr lang="en-GB" sz="12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200"/>
                        <a:t>Storing food</a:t>
                      </a:r>
                    </a:p>
                  </a:txBody>
                  <a:tcPr>
                    <a:solidFill>
                      <a:schemeClr val="bg1">
                        <a:lumMod val="85000"/>
                      </a:schemeClr>
                    </a:solidFill>
                  </a:tcPr>
                </a:tc>
                <a:tc>
                  <a:txBody>
                    <a:bodyPr/>
                    <a:lstStyle/>
                    <a:p>
                      <a:endParaRPr lang="en-GB" sz="1200"/>
                    </a:p>
                  </a:txBody>
                  <a:tcPr>
                    <a:solidFill>
                      <a:schemeClr val="bg1"/>
                    </a:solidFill>
                  </a:tcPr>
                </a:tc>
                <a:tc>
                  <a:txBody>
                    <a:bodyPr/>
                    <a:lstStyle/>
                    <a:p>
                      <a:endParaRPr lang="en-GB" sz="1200"/>
                    </a:p>
                  </a:txBody>
                  <a:tcPr>
                    <a:solidFill>
                      <a:schemeClr val="bg1"/>
                    </a:solidFill>
                  </a:tcPr>
                </a:tc>
                <a:extLst>
                  <a:ext uri="{0D108BD9-81ED-4DB2-BD59-A6C34878D82A}">
                    <a16:rowId xmlns:a16="http://schemas.microsoft.com/office/drawing/2014/main" val="918417443"/>
                  </a:ext>
                </a:extLst>
              </a:tr>
              <a:tr h="400782">
                <a:tc>
                  <a:txBody>
                    <a:bodyPr/>
                    <a:lstStyle/>
                    <a:p>
                      <a:r>
                        <a:rPr lang="en-GB" sz="1400" b="1"/>
                        <a:t>5</a:t>
                      </a:r>
                    </a:p>
                  </a:txBody>
                  <a:tcPr>
                    <a:solidFill>
                      <a:schemeClr val="bg1">
                        <a:lumMod val="75000"/>
                      </a:schemeClr>
                    </a:solidFill>
                  </a:tcPr>
                </a:tc>
                <a:tc>
                  <a:txBody>
                    <a:bodyPr/>
                    <a:lstStyle/>
                    <a:p>
                      <a:endParaRPr lang="en-GB" sz="1200"/>
                    </a:p>
                  </a:txBody>
                  <a:tcPr>
                    <a:solidFill>
                      <a:schemeClr val="bg1"/>
                    </a:solidFill>
                  </a:tcPr>
                </a:tc>
                <a:tc>
                  <a:txBody>
                    <a:bodyPr/>
                    <a:lstStyle/>
                    <a:p>
                      <a:endParaRPr lang="en-GB" sz="1200"/>
                    </a:p>
                  </a:txBody>
                  <a:tcPr>
                    <a:solidFill>
                      <a:schemeClr val="bg1"/>
                    </a:solidFill>
                  </a:tcPr>
                </a:tc>
                <a:tc>
                  <a:txBody>
                    <a:bodyPr/>
                    <a:lstStyle/>
                    <a:p>
                      <a:endParaRPr lang="en-GB" sz="1200"/>
                    </a:p>
                  </a:txBody>
                  <a:tcPr>
                    <a:solidFill>
                      <a:schemeClr val="bg1"/>
                    </a:solidFill>
                  </a:tcPr>
                </a:tc>
                <a:tc>
                  <a:txBody>
                    <a:bodyPr/>
                    <a:lstStyle/>
                    <a:p>
                      <a:endParaRPr lang="en-GB" sz="1200"/>
                    </a:p>
                  </a:txBody>
                  <a:tcPr>
                    <a:solidFill>
                      <a:schemeClr val="bg1"/>
                    </a:solidFill>
                  </a:tcPr>
                </a:tc>
                <a:extLst>
                  <a:ext uri="{0D108BD9-81ED-4DB2-BD59-A6C34878D82A}">
                    <a16:rowId xmlns:a16="http://schemas.microsoft.com/office/drawing/2014/main" val="1390075441"/>
                  </a:ext>
                </a:extLst>
              </a:tr>
              <a:tr h="400782">
                <a:tc>
                  <a:txBody>
                    <a:bodyPr/>
                    <a:lstStyle/>
                    <a:p>
                      <a:r>
                        <a:rPr lang="en-GB" sz="1400" b="1"/>
                        <a:t>6</a:t>
                      </a:r>
                    </a:p>
                  </a:txBody>
                  <a:tcPr>
                    <a:solidFill>
                      <a:schemeClr val="bg1">
                        <a:lumMod val="75000"/>
                      </a:schemeClr>
                    </a:solidFill>
                  </a:tcPr>
                </a:tc>
                <a:tc>
                  <a:txBody>
                    <a:bodyPr/>
                    <a:lstStyle/>
                    <a:p>
                      <a:endParaRPr lang="en-GB" sz="1200"/>
                    </a:p>
                  </a:txBody>
                  <a:tcPr>
                    <a:solidFill>
                      <a:schemeClr val="bg1"/>
                    </a:solidFill>
                  </a:tcPr>
                </a:tc>
                <a:tc>
                  <a:txBody>
                    <a:bodyPr/>
                    <a:lstStyle/>
                    <a:p>
                      <a:r>
                        <a:rPr lang="en-GB" sz="1200"/>
                        <a:t> Safe use of cooker</a:t>
                      </a:r>
                    </a:p>
                  </a:txBody>
                  <a:tcPr>
                    <a:solidFill>
                      <a:schemeClr val="bg1">
                        <a:lumMod val="85000"/>
                      </a:schemeClr>
                    </a:solidFill>
                  </a:tcPr>
                </a:tc>
                <a:tc>
                  <a:txBody>
                    <a:bodyPr/>
                    <a:lstStyle/>
                    <a:p>
                      <a:r>
                        <a:rPr lang="en-GB" sz="1200"/>
                        <a:t>Weighing and measuring</a:t>
                      </a:r>
                    </a:p>
                  </a:txBody>
                  <a:tcPr>
                    <a:solidFill>
                      <a:schemeClr val="bg1">
                        <a:lumMod val="85000"/>
                      </a:schemeClr>
                    </a:solidFill>
                  </a:tcPr>
                </a:tc>
                <a:tc>
                  <a:txBody>
                    <a:bodyPr/>
                    <a:lstStyle/>
                    <a:p>
                      <a:endParaRPr lang="en-GB" sz="1200"/>
                    </a:p>
                  </a:txBody>
                  <a:tcPr>
                    <a:solidFill>
                      <a:schemeClr val="bg1"/>
                    </a:solidFill>
                  </a:tcPr>
                </a:tc>
                <a:extLst>
                  <a:ext uri="{0D108BD9-81ED-4DB2-BD59-A6C34878D82A}">
                    <a16:rowId xmlns:a16="http://schemas.microsoft.com/office/drawing/2014/main" val="2811369258"/>
                  </a:ext>
                </a:extLst>
              </a:tr>
              <a:tr h="400782">
                <a:tc>
                  <a:txBody>
                    <a:bodyPr/>
                    <a:lstStyle/>
                    <a:p>
                      <a:r>
                        <a:rPr lang="en-GB" sz="1400" b="1"/>
                        <a:t>7</a:t>
                      </a:r>
                    </a:p>
                  </a:txBody>
                  <a:tcPr>
                    <a:solidFill>
                      <a:schemeClr val="bg1">
                        <a:lumMod val="75000"/>
                      </a:schemeClr>
                    </a:solidFill>
                  </a:tcPr>
                </a:tc>
                <a:tc>
                  <a:txBody>
                    <a:bodyPr/>
                    <a:lstStyle/>
                    <a:p>
                      <a:endParaRPr lang="en-GB" sz="1200"/>
                    </a:p>
                  </a:txBody>
                  <a:tcPr>
                    <a:solidFill>
                      <a:schemeClr val="bg1"/>
                    </a:solidFill>
                  </a:tcPr>
                </a:tc>
                <a:tc>
                  <a:txBody>
                    <a:bodyPr/>
                    <a:lstStyle/>
                    <a:p>
                      <a:endParaRPr lang="en-GB" sz="1200"/>
                    </a:p>
                  </a:txBody>
                  <a:tcPr>
                    <a:solidFill>
                      <a:schemeClr val="bg1"/>
                    </a:solidFill>
                  </a:tcPr>
                </a:tc>
                <a:tc>
                  <a:txBody>
                    <a:bodyPr/>
                    <a:lstStyle/>
                    <a:p>
                      <a:r>
                        <a:rPr lang="en-GB" sz="1200" b="1"/>
                        <a:t>Food practical pizza</a:t>
                      </a:r>
                    </a:p>
                  </a:txBody>
                  <a:tcPr>
                    <a:solidFill>
                      <a:schemeClr val="bg1">
                        <a:lumMod val="85000"/>
                      </a:schemeClr>
                    </a:solidFill>
                  </a:tcPr>
                </a:tc>
                <a:tc>
                  <a:txBody>
                    <a:bodyPr/>
                    <a:lstStyle/>
                    <a:p>
                      <a:endParaRPr lang="en-GB" sz="1200"/>
                    </a:p>
                  </a:txBody>
                  <a:tcPr>
                    <a:solidFill>
                      <a:schemeClr val="bg1"/>
                    </a:solidFill>
                  </a:tcPr>
                </a:tc>
                <a:extLst>
                  <a:ext uri="{0D108BD9-81ED-4DB2-BD59-A6C34878D82A}">
                    <a16:rowId xmlns:a16="http://schemas.microsoft.com/office/drawing/2014/main" val="2127122663"/>
                  </a:ext>
                </a:extLst>
              </a:tr>
              <a:tr h="400782">
                <a:tc>
                  <a:txBody>
                    <a:bodyPr/>
                    <a:lstStyle/>
                    <a:p>
                      <a:r>
                        <a:rPr lang="en-GB" sz="1400" b="1"/>
                        <a:t>8</a:t>
                      </a:r>
                    </a:p>
                  </a:txBody>
                  <a:tcPr>
                    <a:solidFill>
                      <a:schemeClr val="bg1">
                        <a:lumMod val="75000"/>
                      </a:schemeClr>
                    </a:solidFill>
                  </a:tcPr>
                </a:tc>
                <a:tc>
                  <a:txBody>
                    <a:bodyPr/>
                    <a:lstStyle/>
                    <a:p>
                      <a:endParaRPr lang="en-GB" sz="1200"/>
                    </a:p>
                  </a:txBody>
                  <a:tcPr>
                    <a:solidFill>
                      <a:schemeClr val="bg1"/>
                    </a:solidFill>
                  </a:tcPr>
                </a:tc>
                <a:tc>
                  <a:txBody>
                    <a:bodyPr/>
                    <a:lstStyle/>
                    <a:p>
                      <a:endParaRPr lang="en-GB" sz="1200"/>
                    </a:p>
                  </a:txBody>
                  <a:tcPr>
                    <a:solidFill>
                      <a:schemeClr val="bg1"/>
                    </a:solidFill>
                  </a:tcPr>
                </a:tc>
                <a:tc>
                  <a:txBody>
                    <a:bodyPr/>
                    <a:lstStyle/>
                    <a:p>
                      <a:endParaRPr lang="en-GB" sz="1200"/>
                    </a:p>
                  </a:txBody>
                  <a:tcPr>
                    <a:solidFill>
                      <a:schemeClr val="bg1"/>
                    </a:solidFill>
                  </a:tcPr>
                </a:tc>
                <a:tc>
                  <a:txBody>
                    <a:bodyPr/>
                    <a:lstStyle/>
                    <a:p>
                      <a:endParaRPr lang="en-GB" sz="1200"/>
                    </a:p>
                  </a:txBody>
                  <a:tcPr>
                    <a:solidFill>
                      <a:schemeClr val="bg1"/>
                    </a:solidFill>
                  </a:tcPr>
                </a:tc>
                <a:extLst>
                  <a:ext uri="{0D108BD9-81ED-4DB2-BD59-A6C34878D82A}">
                    <a16:rowId xmlns:a16="http://schemas.microsoft.com/office/drawing/2014/main" val="442226753"/>
                  </a:ext>
                </a:extLst>
              </a:tr>
              <a:tr h="329410">
                <a:tc>
                  <a:txBody>
                    <a:bodyPr/>
                    <a:lstStyle/>
                    <a:p>
                      <a:r>
                        <a:rPr lang="en-GB" sz="1400" b="1"/>
                        <a:t>9</a:t>
                      </a:r>
                    </a:p>
                  </a:txBody>
                  <a:tcPr>
                    <a:solidFill>
                      <a:schemeClr val="bg1">
                        <a:lumMod val="75000"/>
                      </a:schemeClr>
                    </a:solidFill>
                  </a:tcPr>
                </a:tc>
                <a:tc>
                  <a:txBody>
                    <a:bodyPr/>
                    <a:lstStyle/>
                    <a:p>
                      <a:endParaRPr lang="en-GB" sz="1200"/>
                    </a:p>
                  </a:txBody>
                  <a:tcPr>
                    <a:solidFill>
                      <a:schemeClr val="bg1"/>
                    </a:solidFill>
                  </a:tcPr>
                </a:tc>
                <a:tc>
                  <a:txBody>
                    <a:bodyPr/>
                    <a:lstStyle/>
                    <a:p>
                      <a:endParaRPr lang="en-GB" sz="1200"/>
                    </a:p>
                  </a:txBody>
                  <a:tcPr>
                    <a:solidFill>
                      <a:schemeClr val="bg1"/>
                    </a:solidFill>
                  </a:tcPr>
                </a:tc>
                <a:tc>
                  <a:txBody>
                    <a:bodyPr/>
                    <a:lstStyle/>
                    <a:p>
                      <a:endParaRPr lang="en-GB" sz="1200"/>
                    </a:p>
                  </a:txBody>
                  <a:tcPr>
                    <a:solidFill>
                      <a:schemeClr val="bg1"/>
                    </a:solidFill>
                  </a:tcPr>
                </a:tc>
                <a:tc>
                  <a:txBody>
                    <a:bodyPr/>
                    <a:lstStyle/>
                    <a:p>
                      <a:r>
                        <a:rPr lang="en-GB" sz="1200"/>
                        <a:t>Sensory evaluation</a:t>
                      </a:r>
                    </a:p>
                  </a:txBody>
                  <a:tcPr>
                    <a:solidFill>
                      <a:schemeClr val="bg1">
                        <a:lumMod val="85000"/>
                      </a:schemeClr>
                    </a:solidFill>
                  </a:tcPr>
                </a:tc>
                <a:extLst>
                  <a:ext uri="{0D108BD9-81ED-4DB2-BD59-A6C34878D82A}">
                    <a16:rowId xmlns:a16="http://schemas.microsoft.com/office/drawing/2014/main" val="4284838449"/>
                  </a:ext>
                </a:extLst>
              </a:tr>
              <a:tr h="329410">
                <a:tc>
                  <a:txBody>
                    <a:bodyPr/>
                    <a:lstStyle/>
                    <a:p>
                      <a:r>
                        <a:rPr lang="en-GB" sz="1400" b="1"/>
                        <a:t>10</a:t>
                      </a:r>
                    </a:p>
                  </a:txBody>
                  <a:tcPr>
                    <a:solidFill>
                      <a:schemeClr val="bg1">
                        <a:lumMod val="75000"/>
                      </a:schemeClr>
                    </a:solidFill>
                  </a:tcPr>
                </a:tc>
                <a:tc>
                  <a:txBody>
                    <a:bodyPr/>
                    <a:lstStyle/>
                    <a:p>
                      <a:endParaRPr lang="en-GB" sz="1200"/>
                    </a:p>
                  </a:txBody>
                  <a:tcPr>
                    <a:solidFill>
                      <a:schemeClr val="bg1"/>
                    </a:solidFill>
                  </a:tcPr>
                </a:tc>
                <a:tc>
                  <a:txBody>
                    <a:bodyPr/>
                    <a:lstStyle/>
                    <a:p>
                      <a:endParaRPr lang="en-GB" sz="1200"/>
                    </a:p>
                  </a:txBody>
                  <a:tcPr>
                    <a:solidFill>
                      <a:schemeClr val="bg1"/>
                    </a:solidFill>
                  </a:tcPr>
                </a:tc>
                <a:tc>
                  <a:txBody>
                    <a:bodyPr/>
                    <a:lstStyle/>
                    <a:p>
                      <a:endParaRPr lang="en-GB" sz="1200"/>
                    </a:p>
                  </a:txBody>
                  <a:tcPr>
                    <a:solidFill>
                      <a:schemeClr val="bg1"/>
                    </a:solidFill>
                  </a:tcPr>
                </a:tc>
                <a:tc>
                  <a:txBody>
                    <a:bodyPr/>
                    <a:lstStyle/>
                    <a:p>
                      <a:r>
                        <a:rPr lang="en-GB" sz="1200"/>
                        <a:t>British cuisine</a:t>
                      </a:r>
                    </a:p>
                  </a:txBody>
                  <a:tcPr>
                    <a:solidFill>
                      <a:schemeClr val="bg1">
                        <a:lumMod val="85000"/>
                      </a:schemeClr>
                    </a:solidFill>
                  </a:tcPr>
                </a:tc>
                <a:extLst>
                  <a:ext uri="{0D108BD9-81ED-4DB2-BD59-A6C34878D82A}">
                    <a16:rowId xmlns:a16="http://schemas.microsoft.com/office/drawing/2014/main" val="3599240034"/>
                  </a:ext>
                </a:extLst>
              </a:tr>
            </a:tbl>
          </a:graphicData>
        </a:graphic>
      </p:graphicFrame>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1061112" y="13798387"/>
            <a:ext cx="831764" cy="730566"/>
          </a:xfrm>
          <a:prstGeom prst="rect">
            <a:avLst/>
          </a:prstGeom>
        </p:spPr>
      </p:pic>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11184286" y="6261349"/>
            <a:ext cx="831764" cy="730566"/>
          </a:xfrm>
          <a:prstGeom prst="rect">
            <a:avLst/>
          </a:prstGeom>
        </p:spPr>
      </p:pic>
      <p:pic>
        <p:nvPicPr>
          <p:cNvPr id="2" name="Picture 1">
            <a:extLst>
              <a:ext uri="{FF2B5EF4-FFF2-40B4-BE49-F238E27FC236}">
                <a16:creationId xmlns:a16="http://schemas.microsoft.com/office/drawing/2014/main" id="{E6D52784-3912-48EC-8B2E-8D774DD8FB57}"/>
              </a:ext>
            </a:extLst>
          </p:cNvPr>
          <p:cNvPicPr>
            <a:picLocks noChangeAspect="1"/>
          </p:cNvPicPr>
          <p:nvPr/>
        </p:nvPicPr>
        <p:blipFill>
          <a:blip r:embed="rId11"/>
          <a:stretch>
            <a:fillRect/>
          </a:stretch>
        </p:blipFill>
        <p:spPr>
          <a:xfrm>
            <a:off x="8623972" y="181101"/>
            <a:ext cx="1449102" cy="1449102"/>
          </a:xfrm>
          <a:prstGeom prst="rect">
            <a:avLst/>
          </a:prstGeom>
        </p:spPr>
      </p:pic>
      <p:sp>
        <p:nvSpPr>
          <p:cNvPr id="4" name="TextBox 3">
            <a:extLst>
              <a:ext uri="{FF2B5EF4-FFF2-40B4-BE49-F238E27FC236}">
                <a16:creationId xmlns:a16="http://schemas.microsoft.com/office/drawing/2014/main" id="{DB8E94DD-7E48-9927-7044-23A62C45C50E}"/>
              </a:ext>
            </a:extLst>
          </p:cNvPr>
          <p:cNvSpPr txBox="1"/>
          <p:nvPr/>
        </p:nvSpPr>
        <p:spPr>
          <a:xfrm>
            <a:off x="2056324" y="15367405"/>
            <a:ext cx="1926129" cy="749179"/>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rPr>
              <a:t>#FineArt</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rPr>
              <a:t>#TextileDesign</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rPr>
              <a:t>#3DDesign</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rPr>
              <a:t># </a:t>
            </a:r>
            <a:r>
              <a:rPr kumimoji="0" lang="en-GB" sz="1067" b="0" i="0" u="none" strike="noStrike" kern="1200" cap="none" spc="0" normalizeH="0" baseline="0" noProof="0" err="1">
                <a:ln>
                  <a:noFill/>
                </a:ln>
                <a:solidFill>
                  <a:prstClr val="black"/>
                </a:solidFill>
                <a:effectLst/>
                <a:uLnTx/>
                <a:uFillTx/>
                <a:latin typeface="Arial Nova" panose="020B0504020202020204" pitchFamily="34" charset="0"/>
                <a:ea typeface="+mn-ea"/>
                <a:cs typeface="+mn-cs"/>
              </a:rPr>
              <a:t>Hospitality&amp;Catering</a:t>
            </a:r>
            <a:endPar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endParaRPr>
          </a:p>
        </p:txBody>
      </p:sp>
    </p:spTree>
    <p:extLst>
      <p:ext uri="{BB962C8B-B14F-4D97-AF65-F5344CB8AC3E}">
        <p14:creationId xmlns:p14="http://schemas.microsoft.com/office/powerpoint/2010/main" val="72493531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9943BB2C-229E-4D77-A9B2-D3AECDC9BC61}"/>
              </a:ext>
            </a:extLst>
          </p:cNvPr>
          <p:cNvSpPr/>
          <p:nvPr/>
        </p:nvSpPr>
        <p:spPr>
          <a:xfrm>
            <a:off x="408562" y="350201"/>
            <a:ext cx="11342451" cy="14923063"/>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450717" y="380321"/>
            <a:ext cx="11342451" cy="15166502"/>
          </a:xfrm>
        </p:spPr>
        <p:txBody>
          <a:bodyPr>
            <a:normAutofit/>
          </a:bodyPr>
          <a:lstStyle/>
          <a:p>
            <a:pPr marL="0" indent="0" algn="ctr">
              <a:buNone/>
            </a:pPr>
            <a:endParaRPr lang="en-GB" sz="2000">
              <a:latin typeface="Impact" panose="020B0806030902050204" pitchFamily="34" charset="0"/>
            </a:endParaRPr>
          </a:p>
          <a:p>
            <a:pPr marL="0" indent="0">
              <a:buNone/>
            </a:pPr>
            <a:r>
              <a:rPr lang="en-GB" sz="2400">
                <a:latin typeface="Impact" panose="020B0806030902050204" pitchFamily="34" charset="0"/>
              </a:rPr>
              <a:t>    Introduction to Food and Nutrition: Scheme of Learning </a:t>
            </a:r>
          </a:p>
        </p:txBody>
      </p:sp>
      <p:sp>
        <p:nvSpPr>
          <p:cNvPr id="5" name="TextBox 4">
            <a:extLst>
              <a:ext uri="{FF2B5EF4-FFF2-40B4-BE49-F238E27FC236}">
                <a16:creationId xmlns:a16="http://schemas.microsoft.com/office/drawing/2014/main" id="{19318DB7-FD00-4F00-9395-D93EA27BECEF}"/>
              </a:ext>
            </a:extLst>
          </p:cNvPr>
          <p:cNvSpPr txBox="1"/>
          <p:nvPr/>
        </p:nvSpPr>
        <p:spPr>
          <a:xfrm>
            <a:off x="2056324" y="15367405"/>
            <a:ext cx="1926129" cy="749179"/>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rPr>
              <a:t>#FineArt</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rPr>
              <a:t>#TextileDesign</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rPr>
              <a:t>#3DDesign</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rPr>
              <a:t># </a:t>
            </a:r>
            <a:r>
              <a:rPr kumimoji="0" lang="en-GB" sz="1067" b="0" i="0" u="none" strike="noStrike" kern="1200" cap="none" spc="0" normalizeH="0" baseline="0" noProof="0" err="1">
                <a:ln>
                  <a:noFill/>
                </a:ln>
                <a:solidFill>
                  <a:prstClr val="black"/>
                </a:solidFill>
                <a:effectLst/>
                <a:uLnTx/>
                <a:uFillTx/>
                <a:latin typeface="Arial Nova" panose="020B0504020202020204" pitchFamily="34" charset="0"/>
                <a:ea typeface="+mn-ea"/>
                <a:cs typeface="+mn-cs"/>
              </a:rPr>
              <a:t>Hospitality&amp;Catering</a:t>
            </a:r>
            <a:endPar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endParaRPr>
          </a:p>
        </p:txBody>
      </p:sp>
      <p:sp>
        <p:nvSpPr>
          <p:cNvPr id="6" name="TextBox 5">
            <a:extLst>
              <a:ext uri="{FF2B5EF4-FFF2-40B4-BE49-F238E27FC236}">
                <a16:creationId xmlns:a16="http://schemas.microsoft.com/office/drawing/2014/main" id="{100D8A88-E9F7-433E-890B-C37DCFEE1EC1}"/>
              </a:ext>
            </a:extLst>
          </p:cNvPr>
          <p:cNvSpPr txBox="1"/>
          <p:nvPr/>
        </p:nvSpPr>
        <p:spPr>
          <a:xfrm>
            <a:off x="-299148" y="15367405"/>
            <a:ext cx="2448964" cy="748795"/>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Navigating ADT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black"/>
                </a:solidFill>
                <a:effectLst/>
                <a:uLnTx/>
                <a:uFillTx/>
                <a:latin typeface="Impact" panose="020B0806030902050204" pitchFamily="34" charset="0"/>
                <a:ea typeface="+mn-ea"/>
                <a:cs typeface="+mn-cs"/>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2"/>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3"/>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4"/>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5"/>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6"/>
          <a:srcRect t="16701" b="12155"/>
          <a:stretch/>
        </p:blipFill>
        <p:spPr>
          <a:xfrm rot="5400000">
            <a:off x="7304876" y="2664952"/>
            <a:ext cx="7519735" cy="2254512"/>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7">
            <a:clrChange>
              <a:clrFrom>
                <a:srgbClr val="FFFFFF"/>
              </a:clrFrom>
              <a:clrTo>
                <a:srgbClr val="FFFFFF">
                  <a:alpha val="0"/>
                </a:srgbClr>
              </a:clrTo>
            </a:clrChange>
          </a:blip>
          <a:srcRect b="9167"/>
          <a:stretch/>
        </p:blipFill>
        <p:spPr>
          <a:xfrm>
            <a:off x="11064743" y="709177"/>
            <a:ext cx="707095" cy="621065"/>
          </a:xfrm>
          <a:prstGeom prst="rect">
            <a:avLst/>
          </a:prstGeom>
        </p:spPr>
      </p:pic>
      <p:pic>
        <p:nvPicPr>
          <p:cNvPr id="22" name="Picture 21">
            <a:extLst>
              <a:ext uri="{FF2B5EF4-FFF2-40B4-BE49-F238E27FC236}">
                <a16:creationId xmlns:a16="http://schemas.microsoft.com/office/drawing/2014/main" id="{CB729412-91D3-4745-8116-A56E12BD3D42}"/>
              </a:ext>
            </a:extLst>
          </p:cNvPr>
          <p:cNvPicPr>
            <a:picLocks noChangeAspect="1"/>
          </p:cNvPicPr>
          <p:nvPr/>
        </p:nvPicPr>
        <p:blipFill rotWithShape="1">
          <a:blip r:embed="rId6"/>
          <a:srcRect t="16701" b="12155"/>
          <a:stretch/>
        </p:blipFill>
        <p:spPr>
          <a:xfrm rot="16200000" flipV="1">
            <a:off x="7188828" y="10279850"/>
            <a:ext cx="7751833" cy="2254511"/>
          </a:xfrm>
          <a:prstGeom prst="rect">
            <a:avLst/>
          </a:prstGeom>
        </p:spPr>
      </p:pic>
      <p:graphicFrame>
        <p:nvGraphicFramePr>
          <p:cNvPr id="17" name="Table 16">
            <a:extLst>
              <a:ext uri="{FF2B5EF4-FFF2-40B4-BE49-F238E27FC236}">
                <a16:creationId xmlns:a16="http://schemas.microsoft.com/office/drawing/2014/main" id="{8AE72B67-57C7-4028-858F-24AF71FEC73A}"/>
              </a:ext>
            </a:extLst>
          </p:cNvPr>
          <p:cNvGraphicFramePr>
            <a:graphicFrameLocks noGrp="1"/>
          </p:cNvGraphicFramePr>
          <p:nvPr/>
        </p:nvGraphicFramePr>
        <p:xfrm>
          <a:off x="695149" y="2178924"/>
          <a:ext cx="8275908" cy="12862560"/>
        </p:xfrm>
        <a:graphic>
          <a:graphicData uri="http://schemas.openxmlformats.org/drawingml/2006/table">
            <a:tbl>
              <a:tblPr firstRow="1" bandRow="1">
                <a:tableStyleId>{5940675A-B579-460E-94D1-54222C63F5DA}</a:tableStyleId>
              </a:tblPr>
              <a:tblGrid>
                <a:gridCol w="2068977">
                  <a:extLst>
                    <a:ext uri="{9D8B030D-6E8A-4147-A177-3AD203B41FA5}">
                      <a16:colId xmlns:a16="http://schemas.microsoft.com/office/drawing/2014/main" val="860903560"/>
                    </a:ext>
                  </a:extLst>
                </a:gridCol>
                <a:gridCol w="2068977">
                  <a:extLst>
                    <a:ext uri="{9D8B030D-6E8A-4147-A177-3AD203B41FA5}">
                      <a16:colId xmlns:a16="http://schemas.microsoft.com/office/drawing/2014/main" val="966298568"/>
                    </a:ext>
                  </a:extLst>
                </a:gridCol>
                <a:gridCol w="2068977">
                  <a:extLst>
                    <a:ext uri="{9D8B030D-6E8A-4147-A177-3AD203B41FA5}">
                      <a16:colId xmlns:a16="http://schemas.microsoft.com/office/drawing/2014/main" val="3462729128"/>
                    </a:ext>
                  </a:extLst>
                </a:gridCol>
                <a:gridCol w="2068977">
                  <a:extLst>
                    <a:ext uri="{9D8B030D-6E8A-4147-A177-3AD203B41FA5}">
                      <a16:colId xmlns:a16="http://schemas.microsoft.com/office/drawing/2014/main" val="249097489"/>
                    </a:ext>
                  </a:extLst>
                </a:gridCol>
              </a:tblGrid>
              <a:tr h="759815">
                <a:tc>
                  <a:txBody>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lang="en-GB" sz="1600" b="1">
                          <a:latin typeface="Arial Nova" panose="020B0504020202020204" pitchFamily="34" charset="0"/>
                        </a:rPr>
                        <a:t>Food, Nutrition &amp; Health </a:t>
                      </a:r>
                      <a:endParaRPr lang="en-GB" sz="1600" b="1"/>
                    </a:p>
                    <a:p>
                      <a:pPr algn="ctr"/>
                      <a:endParaRPr lang="en-GB" sz="1600" b="1"/>
                    </a:p>
                  </a:txBody>
                  <a:tcPr>
                    <a:solidFill>
                      <a:schemeClr val="bg1">
                        <a:lumMod val="65000"/>
                      </a:schemeClr>
                    </a:solidFill>
                  </a:tcPr>
                </a:tc>
                <a:tc>
                  <a:txBody>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lang="en-GB" sz="1600" b="1">
                          <a:latin typeface="Arial Nova" panose="020B0504020202020204" pitchFamily="34" charset="0"/>
                        </a:rPr>
                        <a:t>Food Safety </a:t>
                      </a:r>
                      <a:endParaRPr lang="en-GB" sz="1600" b="1"/>
                    </a:p>
                    <a:p>
                      <a:pPr algn="ctr"/>
                      <a:endParaRPr lang="en-GB" sz="1600" b="1"/>
                    </a:p>
                  </a:txBody>
                  <a:tcPr>
                    <a:solidFill>
                      <a:schemeClr val="bg1">
                        <a:lumMod val="65000"/>
                      </a:schemeClr>
                    </a:solidFill>
                  </a:tcPr>
                </a:tc>
                <a:tc>
                  <a:txBody>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lang="en-GB" sz="1600" b="1">
                          <a:latin typeface="Arial Nova" panose="020B0504020202020204" pitchFamily="34" charset="0"/>
                        </a:rPr>
                        <a:t>Food Preparation, Cooking, Presentation and Evaluation</a:t>
                      </a:r>
                      <a:endParaRPr lang="en-GB" sz="1600" b="1"/>
                    </a:p>
                  </a:txBody>
                  <a:tcPr>
                    <a:solidFill>
                      <a:schemeClr val="bg1">
                        <a:lumMod val="65000"/>
                      </a:schemeClr>
                    </a:solidFill>
                  </a:tcPr>
                </a:tc>
                <a:tc>
                  <a:txBody>
                    <a:bodyPr/>
                    <a:lstStyle/>
                    <a:p>
                      <a:pPr algn="ctr"/>
                      <a:r>
                        <a:rPr lang="en-GB" sz="1600" b="1">
                          <a:latin typeface="Arial Nova" panose="020B0504020202020204" pitchFamily="34" charset="0"/>
                        </a:rPr>
                        <a:t>Food Choice</a:t>
                      </a:r>
                    </a:p>
                  </a:txBody>
                  <a:tcPr>
                    <a:solidFill>
                      <a:schemeClr val="bg1">
                        <a:lumMod val="65000"/>
                      </a:schemeClr>
                    </a:solidFill>
                  </a:tcPr>
                </a:tc>
                <a:extLst>
                  <a:ext uri="{0D108BD9-81ED-4DB2-BD59-A6C34878D82A}">
                    <a16:rowId xmlns:a16="http://schemas.microsoft.com/office/drawing/2014/main" val="2939849063"/>
                  </a:ext>
                </a:extLst>
              </a:tr>
              <a:tr h="11271322">
                <a:tc>
                  <a:txBody>
                    <a:bodyPr/>
                    <a:lstStyle/>
                    <a:p>
                      <a:pPr marL="171450" indent="-171450">
                        <a:buFont typeface="Arial" panose="020B0604020202020204" pitchFamily="34" charset="0"/>
                        <a:buChar char="•"/>
                      </a:pPr>
                      <a:r>
                        <a:rPr lang="en-GB" sz="2400" b="0" i="0" u="none" strike="noStrike" kern="1200" baseline="0">
                          <a:solidFill>
                            <a:schemeClr val="tx1"/>
                          </a:solidFill>
                          <a:latin typeface="Arial Nova" panose="020B0504020202020204" pitchFamily="34" charset="0"/>
                          <a:ea typeface="+mn-ea"/>
                          <a:cs typeface="+mn-cs"/>
                        </a:rPr>
                        <a:t>Give a definition of diet </a:t>
                      </a:r>
                    </a:p>
                    <a:p>
                      <a:pPr marL="171450" indent="-171450">
                        <a:buFont typeface="Arial" panose="020B0604020202020204" pitchFamily="34" charset="0"/>
                        <a:buChar char="•"/>
                      </a:pPr>
                      <a:endParaRPr lang="en-GB" sz="2400" b="0" i="0" u="none" strike="noStrike" kern="1200" baseline="0">
                        <a:solidFill>
                          <a:schemeClr val="tx1"/>
                        </a:solidFill>
                        <a:latin typeface="Arial Nova" panose="020B0504020202020204" pitchFamily="34" charset="0"/>
                        <a:ea typeface="+mn-ea"/>
                        <a:cs typeface="+mn-cs"/>
                      </a:endParaRPr>
                    </a:p>
                    <a:p>
                      <a:pPr marL="171450" indent="-171450">
                        <a:buFont typeface="Arial" panose="020B0604020202020204" pitchFamily="34" charset="0"/>
                        <a:buChar char="•"/>
                      </a:pPr>
                      <a:r>
                        <a:rPr lang="en-GB" sz="2400" b="0" i="0" u="none" strike="noStrike" kern="1200" baseline="0">
                          <a:solidFill>
                            <a:schemeClr val="tx1"/>
                          </a:solidFill>
                          <a:latin typeface="Arial Nova" panose="020B0504020202020204" pitchFamily="34" charset="0"/>
                          <a:ea typeface="+mn-ea"/>
                          <a:cs typeface="+mn-cs"/>
                        </a:rPr>
                        <a:t>Identify reasons why we need food </a:t>
                      </a:r>
                    </a:p>
                    <a:p>
                      <a:pPr marL="171450" indent="-171450">
                        <a:buFont typeface="Arial" panose="020B0604020202020204" pitchFamily="34" charset="0"/>
                        <a:buChar char="•"/>
                      </a:pPr>
                      <a:endParaRPr lang="en-GB" sz="2400" b="0" i="0" u="none" strike="noStrike" kern="1200" baseline="0">
                        <a:solidFill>
                          <a:schemeClr val="tx1"/>
                        </a:solidFill>
                        <a:latin typeface="Arial Nova" panose="020B0504020202020204" pitchFamily="34" charset="0"/>
                        <a:ea typeface="+mn-ea"/>
                        <a:cs typeface="+mn-cs"/>
                      </a:endParaRPr>
                    </a:p>
                    <a:p>
                      <a:pPr marL="171450" indent="-171450">
                        <a:buFont typeface="Arial" panose="020B0604020202020204" pitchFamily="34" charset="0"/>
                        <a:buChar char="•"/>
                      </a:pPr>
                      <a:r>
                        <a:rPr lang="en-GB" sz="2400" b="0" i="0" u="none" strike="noStrike" kern="1200" baseline="0">
                          <a:solidFill>
                            <a:schemeClr val="tx1"/>
                          </a:solidFill>
                          <a:latin typeface="Arial Nova" panose="020B0504020202020204" pitchFamily="34" charset="0"/>
                          <a:ea typeface="+mn-ea"/>
                          <a:cs typeface="+mn-cs"/>
                        </a:rPr>
                        <a:t>Identify the names of the nutrients and the function of each nutrient </a:t>
                      </a:r>
                    </a:p>
                    <a:p>
                      <a:pPr marL="171450" indent="-171450">
                        <a:buFont typeface="Arial" panose="020B0604020202020204" pitchFamily="34" charset="0"/>
                        <a:buChar char="•"/>
                      </a:pPr>
                      <a:endParaRPr lang="en-GB" sz="2400" b="0" i="0" u="none" strike="noStrike" kern="1200" baseline="0">
                        <a:solidFill>
                          <a:schemeClr val="tx1"/>
                        </a:solidFill>
                        <a:latin typeface="Arial Nova" panose="020B0504020202020204" pitchFamily="34" charset="0"/>
                        <a:ea typeface="+mn-ea"/>
                        <a:cs typeface="+mn-cs"/>
                      </a:endParaRPr>
                    </a:p>
                    <a:p>
                      <a:pPr marL="171450" indent="-171450">
                        <a:buFont typeface="Arial" panose="020B0604020202020204" pitchFamily="34" charset="0"/>
                        <a:buChar char="•"/>
                      </a:pPr>
                      <a:r>
                        <a:rPr lang="en-GB" sz="2400" b="0" i="0" u="none" strike="noStrike" kern="1200" baseline="0">
                          <a:solidFill>
                            <a:schemeClr val="tx1"/>
                          </a:solidFill>
                          <a:latin typeface="Arial Nova" panose="020B0504020202020204" pitchFamily="34" charset="0"/>
                          <a:ea typeface="+mn-ea"/>
                          <a:cs typeface="+mn-cs"/>
                        </a:rPr>
                        <a:t>Explore how the Eatwell Guide can help</a:t>
                      </a:r>
                    </a:p>
                    <a:p>
                      <a:pPr marL="171450" indent="-171450">
                        <a:buFont typeface="Arial" panose="020B0604020202020204" pitchFamily="34" charset="0"/>
                        <a:buChar char="•"/>
                      </a:pPr>
                      <a:endParaRPr lang="en-GB" sz="2400" b="0" i="0" u="none" strike="noStrike" kern="1200" baseline="0">
                        <a:solidFill>
                          <a:schemeClr val="tx1"/>
                        </a:solidFill>
                        <a:latin typeface="Arial Nova" panose="020B0504020202020204" pitchFamily="34" charset="0"/>
                        <a:ea typeface="+mn-ea"/>
                        <a:cs typeface="+mn-cs"/>
                      </a:endParaRPr>
                    </a:p>
                    <a:p>
                      <a:pPr marL="0" indent="0">
                        <a:buFont typeface="Arial" panose="020B0604020202020204" pitchFamily="34" charset="0"/>
                        <a:buNone/>
                      </a:pPr>
                      <a:endParaRPr lang="en-GB" sz="2400" b="0" i="0" u="none" strike="noStrike" kern="1200" baseline="0">
                        <a:solidFill>
                          <a:schemeClr val="tx1"/>
                        </a:solidFill>
                        <a:latin typeface="+mn-lt"/>
                        <a:ea typeface="+mn-ea"/>
                        <a:cs typeface="+mn-cs"/>
                      </a:endParaRPr>
                    </a:p>
                    <a:p>
                      <a:pPr marL="171450" indent="-171450">
                        <a:buFont typeface="Arial" panose="020B0604020202020204" pitchFamily="34" charset="0"/>
                        <a:buChar char="•"/>
                      </a:pPr>
                      <a:endParaRPr lang="en-GB" sz="2400" b="0" i="0" u="none" strike="noStrike" kern="1200" baseline="0">
                        <a:solidFill>
                          <a:schemeClr val="tx1"/>
                        </a:solidFill>
                        <a:latin typeface="+mn-lt"/>
                        <a:ea typeface="+mn-ea"/>
                        <a:cs typeface="+mn-cs"/>
                      </a:endParaRPr>
                    </a:p>
                    <a:p>
                      <a:pPr marL="171450" indent="-171450">
                        <a:buFont typeface="Arial" panose="020B0604020202020204" pitchFamily="34" charset="0"/>
                        <a:buChar char="•"/>
                      </a:pPr>
                      <a:endParaRPr lang="en-GB" sz="2400" b="0" i="0" u="none" strike="noStrike" kern="1200" baseline="0">
                        <a:solidFill>
                          <a:schemeClr val="tx1"/>
                        </a:solidFill>
                        <a:latin typeface="+mn-lt"/>
                        <a:ea typeface="+mn-ea"/>
                        <a:cs typeface="+mn-cs"/>
                      </a:endParaRPr>
                    </a:p>
                    <a:p>
                      <a:endParaRPr lang="en-GB" sz="2400"/>
                    </a:p>
                  </a:txBody>
                  <a:tcPr>
                    <a:solidFill>
                      <a:schemeClr val="bg1"/>
                    </a:solidFill>
                  </a:tcPr>
                </a:tc>
                <a:tc>
                  <a:txBody>
                    <a:bodyPr/>
                    <a:lstStyle/>
                    <a:p>
                      <a:pPr marL="171450" indent="-171450">
                        <a:buFont typeface="Arial" panose="020B0604020202020204" pitchFamily="34" charset="0"/>
                        <a:buChar char="•"/>
                      </a:pPr>
                      <a:r>
                        <a:rPr lang="en-GB" sz="2400" b="0" i="0" u="none" strike="noStrike" kern="1200" baseline="0">
                          <a:solidFill>
                            <a:schemeClr val="tx1"/>
                          </a:solidFill>
                          <a:latin typeface="Arial Nova" panose="020B0504020202020204" pitchFamily="34" charset="0"/>
                          <a:ea typeface="+mn-ea"/>
                          <a:cs typeface="+mn-cs"/>
                        </a:rPr>
                        <a:t>Identify hazards that occur in a kitchen </a:t>
                      </a:r>
                    </a:p>
                    <a:p>
                      <a:pPr marL="171450" indent="-171450">
                        <a:buFont typeface="Arial" panose="020B0604020202020204" pitchFamily="34" charset="0"/>
                        <a:buChar char="•"/>
                      </a:pPr>
                      <a:endParaRPr lang="en-GB" sz="2400" b="0" i="0" u="none" strike="noStrike" kern="1200" baseline="0">
                        <a:solidFill>
                          <a:schemeClr val="tx1"/>
                        </a:solidFill>
                        <a:latin typeface="Arial Nova" panose="020B0504020202020204" pitchFamily="34" charset="0"/>
                        <a:ea typeface="+mn-ea"/>
                        <a:cs typeface="+mn-cs"/>
                      </a:endParaRPr>
                    </a:p>
                    <a:p>
                      <a:pPr marL="171450" indent="-171450">
                        <a:buFont typeface="Arial" panose="020B0604020202020204" pitchFamily="34" charset="0"/>
                        <a:buChar char="•"/>
                      </a:pPr>
                      <a:r>
                        <a:rPr lang="en-GB" sz="2400" b="0" i="0" u="none" strike="noStrike" kern="1200" baseline="0">
                          <a:solidFill>
                            <a:schemeClr val="tx1"/>
                          </a:solidFill>
                          <a:latin typeface="Arial Nova" panose="020B0504020202020204" pitchFamily="34" charset="0"/>
                          <a:ea typeface="+mn-ea"/>
                          <a:cs typeface="+mn-cs"/>
                        </a:rPr>
                        <a:t>Describe how to reduce hazards </a:t>
                      </a:r>
                    </a:p>
                    <a:p>
                      <a:pPr marL="171450" indent="-171450">
                        <a:buFont typeface="Arial" panose="020B0604020202020204" pitchFamily="34" charset="0"/>
                        <a:buChar char="•"/>
                      </a:pPr>
                      <a:endParaRPr lang="en-GB" sz="2400" b="0" i="0" u="none" strike="noStrike" kern="1200" baseline="0">
                        <a:solidFill>
                          <a:schemeClr val="tx1"/>
                        </a:solidFill>
                        <a:latin typeface="Arial Nova" panose="020B0504020202020204" pitchFamily="34" charset="0"/>
                        <a:ea typeface="+mn-ea"/>
                        <a:cs typeface="+mn-cs"/>
                      </a:endParaRPr>
                    </a:p>
                    <a:p>
                      <a:pPr marL="171450" indent="-171450">
                        <a:buFont typeface="Arial" panose="020B0604020202020204" pitchFamily="34" charset="0"/>
                        <a:buChar char="•"/>
                      </a:pPr>
                      <a:r>
                        <a:rPr lang="en-GB" sz="2400" b="0" i="0" u="none" strike="noStrike" kern="1200" baseline="0">
                          <a:solidFill>
                            <a:schemeClr val="tx1"/>
                          </a:solidFill>
                          <a:latin typeface="Arial Nova" panose="020B0504020202020204" pitchFamily="34" charset="0"/>
                          <a:ea typeface="+mn-ea"/>
                          <a:cs typeface="+mn-cs"/>
                        </a:rPr>
                        <a:t>Explain how to prepare for a practical </a:t>
                      </a:r>
                    </a:p>
                    <a:p>
                      <a:pPr marL="171450" indent="-171450">
                        <a:buFont typeface="Arial" panose="020B0604020202020204" pitchFamily="34" charset="0"/>
                        <a:buChar char="•"/>
                      </a:pPr>
                      <a:endParaRPr lang="en-GB" sz="2400" b="0" i="0" u="none" strike="noStrike" kern="1200" baseline="0">
                        <a:solidFill>
                          <a:schemeClr val="tx1"/>
                        </a:solidFill>
                        <a:latin typeface="Arial Nova" panose="020B0504020202020204" pitchFamily="34" charset="0"/>
                        <a:ea typeface="+mn-ea"/>
                        <a:cs typeface="+mn-cs"/>
                      </a:endParaRPr>
                    </a:p>
                    <a:p>
                      <a:pPr marL="171450" indent="-171450">
                        <a:buFont typeface="Arial" panose="020B0604020202020204" pitchFamily="34" charset="0"/>
                        <a:buChar char="•"/>
                      </a:pPr>
                      <a:r>
                        <a:rPr lang="en-GB" sz="2400" b="0" i="0" u="none" strike="noStrike" kern="1200" baseline="0">
                          <a:solidFill>
                            <a:schemeClr val="tx1"/>
                          </a:solidFill>
                          <a:latin typeface="Arial Nova" panose="020B0504020202020204" pitchFamily="34" charset="0"/>
                          <a:ea typeface="+mn-ea"/>
                          <a:cs typeface="+mn-cs"/>
                        </a:rPr>
                        <a:t>List the correct order for washing up </a:t>
                      </a:r>
                    </a:p>
                    <a:p>
                      <a:pPr marL="171450" indent="-171450">
                        <a:buFont typeface="Arial" panose="020B0604020202020204" pitchFamily="34" charset="0"/>
                        <a:buChar char="•"/>
                      </a:pPr>
                      <a:endParaRPr lang="en-GB" sz="2400" b="0" i="0" u="none" strike="noStrike" kern="1200" baseline="0">
                        <a:solidFill>
                          <a:schemeClr val="tx1"/>
                        </a:solidFill>
                        <a:latin typeface="Arial Nova" panose="020B0504020202020204" pitchFamily="34" charset="0"/>
                        <a:ea typeface="+mn-ea"/>
                        <a:cs typeface="+mn-cs"/>
                      </a:endParaRPr>
                    </a:p>
                    <a:p>
                      <a:pPr marL="171450" indent="-171450">
                        <a:buFont typeface="Arial" panose="020B0604020202020204" pitchFamily="34" charset="0"/>
                        <a:buChar char="•"/>
                      </a:pPr>
                      <a:r>
                        <a:rPr lang="en-GB" sz="2400" b="0" i="0" u="none" strike="noStrike" kern="1200" baseline="0">
                          <a:solidFill>
                            <a:schemeClr val="tx1"/>
                          </a:solidFill>
                          <a:latin typeface="Arial Nova" panose="020B0504020202020204" pitchFamily="34" charset="0"/>
                          <a:ea typeface="+mn-ea"/>
                          <a:cs typeface="+mn-cs"/>
                        </a:rPr>
                        <a:t>Explain how to use a knife safely </a:t>
                      </a:r>
                    </a:p>
                    <a:p>
                      <a:pPr marL="171450" indent="-171450">
                        <a:buFont typeface="Arial" panose="020B0604020202020204" pitchFamily="34" charset="0"/>
                        <a:buChar char="•"/>
                      </a:pPr>
                      <a:endParaRPr lang="en-GB" sz="2400" b="0" i="0" u="none" strike="noStrike" kern="1200" baseline="0">
                        <a:solidFill>
                          <a:schemeClr val="tx1"/>
                        </a:solidFill>
                        <a:latin typeface="Arial Nova" panose="020B0504020202020204" pitchFamily="34" charset="0"/>
                        <a:ea typeface="+mn-ea"/>
                        <a:cs typeface="+mn-cs"/>
                      </a:endParaRPr>
                    </a:p>
                    <a:p>
                      <a:pPr marL="171450" indent="-171450">
                        <a:buFont typeface="Arial" panose="020B0604020202020204" pitchFamily="34" charset="0"/>
                        <a:buChar char="•"/>
                      </a:pPr>
                      <a:r>
                        <a:rPr lang="en-GB" sz="2400" b="0" i="0" u="none" strike="noStrike" kern="1200" baseline="0">
                          <a:solidFill>
                            <a:schemeClr val="tx1"/>
                          </a:solidFill>
                          <a:latin typeface="Arial Nova" panose="020B0504020202020204" pitchFamily="34" charset="0"/>
                          <a:ea typeface="+mn-ea"/>
                          <a:cs typeface="+mn-cs"/>
                        </a:rPr>
                        <a:t>Use a sharp knife, demonstrating the claw or bridge technique </a:t>
                      </a:r>
                    </a:p>
                    <a:p>
                      <a:r>
                        <a:rPr lang="en-GB" sz="2400" b="0" i="0" u="none" strike="noStrike" kern="1200" baseline="0">
                          <a:solidFill>
                            <a:schemeClr val="tx1"/>
                          </a:solidFill>
                          <a:latin typeface="+mn-lt"/>
                          <a:ea typeface="+mn-ea"/>
                          <a:cs typeface="+mn-cs"/>
                        </a:rPr>
                        <a:t>	</a:t>
                      </a:r>
                    </a:p>
                    <a:p>
                      <a:endParaRPr lang="en-GB" sz="2400"/>
                    </a:p>
                  </a:txBody>
                  <a:tcPr>
                    <a:solidFill>
                      <a:schemeClr val="bg1"/>
                    </a:solidFill>
                  </a:tcPr>
                </a:tc>
                <a:tc>
                  <a:txBody>
                    <a:bodyPr/>
                    <a:lstStyle/>
                    <a:p>
                      <a:pPr marL="285750" indent="-285750">
                        <a:buFont typeface="Arial" panose="020B0604020202020204" pitchFamily="34" charset="0"/>
                        <a:buChar char="•"/>
                      </a:pPr>
                      <a:r>
                        <a:rPr lang="en-GB" sz="2400" b="0" i="0" u="none" strike="noStrike" kern="1200" baseline="0">
                          <a:solidFill>
                            <a:schemeClr val="tx1"/>
                          </a:solidFill>
                          <a:latin typeface="Arial Nova" panose="020B0504020202020204" pitchFamily="34" charset="0"/>
                          <a:ea typeface="+mn-ea"/>
                          <a:cs typeface="+mn-cs"/>
                        </a:rPr>
                        <a:t>Demonstrate how to use the cooker safely</a:t>
                      </a:r>
                    </a:p>
                    <a:p>
                      <a:pPr marL="0" indent="0">
                        <a:buFont typeface="Arial" panose="020B0604020202020204" pitchFamily="34" charset="0"/>
                        <a:buNone/>
                      </a:pPr>
                      <a:endParaRPr lang="en-GB" sz="2400" b="0" i="0" u="none" strike="noStrike" kern="1200" baseline="0">
                        <a:solidFill>
                          <a:schemeClr val="tx1"/>
                        </a:solidFill>
                        <a:latin typeface="Arial Nova" panose="020B0504020202020204" pitchFamily="34" charset="0"/>
                        <a:ea typeface="+mn-ea"/>
                        <a:cs typeface="+mn-cs"/>
                      </a:endParaRPr>
                    </a:p>
                    <a:p>
                      <a:pPr marL="285750" indent="-285750">
                        <a:buFont typeface="Arial" panose="020B0604020202020204" pitchFamily="34" charset="0"/>
                        <a:buChar char="•"/>
                      </a:pPr>
                      <a:r>
                        <a:rPr lang="en-GB" sz="2400" b="0" i="0" u="none" strike="noStrike" kern="1200" baseline="0">
                          <a:solidFill>
                            <a:schemeClr val="tx1"/>
                          </a:solidFill>
                          <a:latin typeface="Arial Nova" panose="020B0504020202020204" pitchFamily="34" charset="0"/>
                          <a:ea typeface="+mn-ea"/>
                          <a:cs typeface="+mn-cs"/>
                        </a:rPr>
                        <a:t>Creating a </a:t>
                      </a:r>
                      <a:r>
                        <a:rPr lang="en-GB" sz="2400" b="0" i="1" u="none" strike="noStrike" kern="1200" baseline="0">
                          <a:solidFill>
                            <a:schemeClr val="tx1"/>
                          </a:solidFill>
                          <a:latin typeface="Arial Nova" panose="020B0504020202020204" pitchFamily="34" charset="0"/>
                          <a:ea typeface="+mn-ea"/>
                          <a:cs typeface="+mn-cs"/>
                        </a:rPr>
                        <a:t>basic pastry </a:t>
                      </a:r>
                      <a:r>
                        <a:rPr lang="en-GB" sz="2400" b="0" i="0" u="none" strike="noStrike" kern="1200" baseline="0">
                          <a:solidFill>
                            <a:schemeClr val="tx1"/>
                          </a:solidFill>
                          <a:latin typeface="Arial Nova" panose="020B0504020202020204" pitchFamily="34" charset="0"/>
                          <a:ea typeface="+mn-ea"/>
                          <a:cs typeface="+mn-cs"/>
                        </a:rPr>
                        <a:t>– shortcrust</a:t>
                      </a:r>
                    </a:p>
                    <a:p>
                      <a:pPr marL="285750" indent="-285750">
                        <a:buFont typeface="Arial" panose="020B0604020202020204" pitchFamily="34" charset="0"/>
                        <a:buChar char="•"/>
                      </a:pPr>
                      <a:endParaRPr lang="en-GB" sz="2400" b="0" i="0" u="none" strike="noStrike" kern="1200" baseline="0">
                        <a:solidFill>
                          <a:schemeClr val="tx1"/>
                        </a:solidFill>
                        <a:latin typeface="Arial Nova" panose="020B0504020202020204" pitchFamily="34" charset="0"/>
                        <a:ea typeface="+mn-ea"/>
                        <a:cs typeface="+mn-cs"/>
                      </a:endParaRPr>
                    </a:p>
                    <a:p>
                      <a:pPr marL="285750" indent="-285750">
                        <a:buFont typeface="Arial" panose="020B0604020202020204" pitchFamily="34" charset="0"/>
                        <a:buChar char="•"/>
                      </a:pPr>
                      <a:r>
                        <a:rPr lang="en-GB" sz="2400" b="0" i="0" u="none" strike="noStrike" kern="1200" baseline="0">
                          <a:solidFill>
                            <a:schemeClr val="tx1"/>
                          </a:solidFill>
                          <a:latin typeface="Arial Nova" panose="020B0504020202020204" pitchFamily="34" charset="0"/>
                          <a:ea typeface="+mn-ea"/>
                          <a:cs typeface="+mn-cs"/>
                        </a:rPr>
                        <a:t>Understand how to prevent the process of enzymic browning</a:t>
                      </a:r>
                      <a:endParaRPr lang="en-GB" sz="2400"/>
                    </a:p>
                  </a:txBody>
                  <a:tcPr>
                    <a:solidFill>
                      <a:schemeClr val="bg1"/>
                    </a:solidFill>
                  </a:tcPr>
                </a:tc>
                <a:tc>
                  <a:txBody>
                    <a:bodyPr/>
                    <a:lstStyle/>
                    <a:p>
                      <a:pPr marL="285750" marR="0" lvl="0" indent="-28575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b="0" i="0" u="none" strike="noStrike" kern="1200" baseline="0">
                          <a:solidFill>
                            <a:schemeClr val="tx1"/>
                          </a:solidFill>
                          <a:latin typeface="Arial Nova" panose="020B0504020202020204" pitchFamily="34" charset="0"/>
                          <a:ea typeface="+mn-ea"/>
                          <a:cs typeface="+mn-cs"/>
                        </a:rPr>
                        <a:t>Describe the sensory characteristics using the correct sensory descriptors </a:t>
                      </a:r>
                      <a:r>
                        <a:rPr lang="en-GB" sz="2400" b="0" i="0" u="none" strike="noStrike" kern="1200" baseline="0">
                          <a:solidFill>
                            <a:schemeClr val="tx1"/>
                          </a:solidFill>
                          <a:latin typeface="+mn-lt"/>
                          <a:ea typeface="+mn-ea"/>
                          <a:cs typeface="+mn-cs"/>
                        </a:rPr>
                        <a:t>	</a:t>
                      </a:r>
                    </a:p>
                    <a:p>
                      <a:pPr marL="285750" marR="0" lvl="0" indent="-28575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b="0" i="0" u="none" strike="noStrike" kern="1200" baseline="0">
                          <a:solidFill>
                            <a:schemeClr val="tx1"/>
                          </a:solidFill>
                          <a:latin typeface="Arial Nova" panose="020B0504020202020204" pitchFamily="34" charset="0"/>
                          <a:ea typeface="+mn-ea"/>
                          <a:cs typeface="+mn-cs"/>
                        </a:rPr>
                        <a:t>Identifying British cuisine</a:t>
                      </a:r>
                    </a:p>
                    <a:p>
                      <a:endParaRPr lang="en-GB" sz="2400"/>
                    </a:p>
                  </a:txBody>
                  <a:tcPr>
                    <a:solidFill>
                      <a:schemeClr val="bg1"/>
                    </a:solidFill>
                  </a:tcPr>
                </a:tc>
                <a:extLst>
                  <a:ext uri="{0D108BD9-81ED-4DB2-BD59-A6C34878D82A}">
                    <a16:rowId xmlns:a16="http://schemas.microsoft.com/office/drawing/2014/main" val="68643681"/>
                  </a:ext>
                </a:extLst>
              </a:tr>
            </a:tbl>
          </a:graphicData>
        </a:graphic>
      </p:graphicFrame>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8">
            <a:clrChange>
              <a:clrFrom>
                <a:srgbClr val="FFFFFF"/>
              </a:clrFrom>
              <a:clrTo>
                <a:srgbClr val="FFFFFF">
                  <a:alpha val="0"/>
                </a:srgbClr>
              </a:clrTo>
            </a:clrChange>
          </a:blip>
          <a:stretch>
            <a:fillRect/>
          </a:stretch>
        </p:blipFill>
        <p:spPr>
          <a:xfrm>
            <a:off x="11061112" y="13798387"/>
            <a:ext cx="831764" cy="730566"/>
          </a:xfrm>
          <a:prstGeom prst="rect">
            <a:avLst/>
          </a:prstGeom>
        </p:spPr>
      </p:pic>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1160820" y="6626632"/>
            <a:ext cx="831764" cy="730566"/>
          </a:xfrm>
          <a:prstGeom prst="rect">
            <a:avLst/>
          </a:prstGeom>
        </p:spPr>
      </p:pic>
      <p:pic>
        <p:nvPicPr>
          <p:cNvPr id="18" name="Picture 17">
            <a:extLst>
              <a:ext uri="{FF2B5EF4-FFF2-40B4-BE49-F238E27FC236}">
                <a16:creationId xmlns:a16="http://schemas.microsoft.com/office/drawing/2014/main" id="{143F357C-7B76-4D53-8C05-62A9DF71686C}"/>
              </a:ext>
            </a:extLst>
          </p:cNvPr>
          <p:cNvPicPr>
            <a:picLocks noChangeAspect="1"/>
          </p:cNvPicPr>
          <p:nvPr/>
        </p:nvPicPr>
        <p:blipFill>
          <a:blip r:embed="rId10"/>
          <a:stretch>
            <a:fillRect/>
          </a:stretch>
        </p:blipFill>
        <p:spPr>
          <a:xfrm>
            <a:off x="8327462" y="546840"/>
            <a:ext cx="1449102" cy="1449102"/>
          </a:xfrm>
          <a:prstGeom prst="rect">
            <a:avLst/>
          </a:prstGeom>
        </p:spPr>
      </p:pic>
    </p:spTree>
    <p:extLst>
      <p:ext uri="{BB962C8B-B14F-4D97-AF65-F5344CB8AC3E}">
        <p14:creationId xmlns:p14="http://schemas.microsoft.com/office/powerpoint/2010/main" val="89401386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3903C0A2-C801-4116-9732-DDC795FE048E}"/>
              </a:ext>
            </a:extLst>
          </p:cNvPr>
          <p:cNvSpPr/>
          <p:nvPr/>
        </p:nvSpPr>
        <p:spPr>
          <a:xfrm>
            <a:off x="408562" y="6646460"/>
            <a:ext cx="11374876" cy="863656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9943BB2C-229E-4D77-A9B2-D3AECDC9BC61}"/>
              </a:ext>
            </a:extLst>
          </p:cNvPr>
          <p:cNvSpPr/>
          <p:nvPr/>
        </p:nvSpPr>
        <p:spPr>
          <a:xfrm>
            <a:off x="408562" y="350201"/>
            <a:ext cx="11342451" cy="6099457"/>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437067" y="202542"/>
            <a:ext cx="11342451" cy="15166502"/>
          </a:xfrm>
        </p:spPr>
        <p:txBody>
          <a:bodyPr>
            <a:normAutofit fontScale="25000" lnSpcReduction="20000"/>
          </a:bodyPr>
          <a:lstStyle/>
          <a:p>
            <a:pPr marL="0" indent="0" algn="ctr">
              <a:buNone/>
            </a:pPr>
            <a:endParaRPr lang="en-GB" sz="4800">
              <a:latin typeface="Impact" panose="020B0806030902050204" pitchFamily="34" charset="0"/>
            </a:endParaRPr>
          </a:p>
          <a:p>
            <a:pPr marL="0" indent="0" algn="ctr">
              <a:buNone/>
            </a:pPr>
            <a:r>
              <a:rPr lang="en-GB" sz="8000">
                <a:latin typeface="Impact" panose="020B0806030902050204" pitchFamily="34" charset="0"/>
              </a:rPr>
              <a:t>Year 8: Diet and health – World Food: Intent</a:t>
            </a:r>
          </a:p>
          <a:p>
            <a:pPr marL="0" indent="0">
              <a:buNone/>
            </a:pPr>
            <a:r>
              <a:rPr lang="en-GB" sz="5600" b="1" u="sng">
                <a:latin typeface="Arial Nova" panose="020B0504020202020204" pitchFamily="34" charset="0"/>
              </a:rPr>
              <a:t>Specialist Subject: </a:t>
            </a:r>
            <a:r>
              <a:rPr lang="en-GB" sz="6000" b="1">
                <a:latin typeface="Arial Nova" panose="020B0504020202020204" pitchFamily="34" charset="0"/>
              </a:rPr>
              <a:t>Hospitality and Catering</a:t>
            </a:r>
            <a:endParaRPr lang="en-GB" sz="5600" b="1" u="sng">
              <a:latin typeface="Arial Nova" panose="020B0504020202020204" pitchFamily="34" charset="0"/>
            </a:endParaRPr>
          </a:p>
          <a:p>
            <a:pPr marL="0" indent="0">
              <a:buNone/>
            </a:pPr>
            <a:r>
              <a:rPr lang="en-GB" sz="5600" b="1" u="sng">
                <a:latin typeface="Arial Nova" panose="020B0504020202020204" pitchFamily="34" charset="0"/>
              </a:rPr>
              <a:t>Knowledge / Skills / Understanding Acquired:</a:t>
            </a:r>
          </a:p>
          <a:p>
            <a:r>
              <a:rPr lang="en-GB" altLang="en-US" sz="4800">
                <a:latin typeface="Arial Nova" panose="020B0504020202020204" pitchFamily="34" charset="0"/>
                <a:cs typeface="Arial" panose="020B0604020202020204" pitchFamily="34" charset="0"/>
              </a:rPr>
              <a:t>Students will know what the 6 nutrients are and extend their knowledge of the Eatwell Guide (Students will Know the importance of hydration)</a:t>
            </a:r>
          </a:p>
          <a:p>
            <a:r>
              <a:rPr lang="en-GB" altLang="en-US" sz="4800">
                <a:latin typeface="Arial Nova" panose="020B0504020202020204" pitchFamily="34" charset="0"/>
                <a:cs typeface="Arial" panose="020B0604020202020204" pitchFamily="34" charset="0"/>
              </a:rPr>
              <a:t>Students will know the health and Safety  principles of raw meat – buying, storing and cooking </a:t>
            </a:r>
          </a:p>
          <a:p>
            <a:r>
              <a:rPr lang="en-GB" altLang="en-US" sz="4800">
                <a:latin typeface="Arial Nova" panose="020B0504020202020204" pitchFamily="34" charset="0"/>
                <a:cs typeface="Arial" panose="020B0604020202020204" pitchFamily="34" charset="0"/>
              </a:rPr>
              <a:t>Students will learn how personal morals and ethics can affect food choice</a:t>
            </a:r>
            <a:endParaRPr lang="en-GB" sz="4800">
              <a:latin typeface="Arial Nova" panose="020B0504020202020204" pitchFamily="34" charset="0"/>
            </a:endParaRPr>
          </a:p>
          <a:p>
            <a:r>
              <a:rPr lang="en-GB" sz="4800">
                <a:latin typeface="Arial Nova" panose="020B0504020202020204" pitchFamily="34" charset="0"/>
              </a:rPr>
              <a:t>Students will learn a range of practical skills whilst preparing and cooking a variety of sweet and savoury dishes</a:t>
            </a:r>
          </a:p>
          <a:p>
            <a:pPr marL="0" indent="0">
              <a:buNone/>
            </a:pPr>
            <a:r>
              <a:rPr lang="en-GB" sz="4800" b="1" u="sng">
                <a:latin typeface="Arial Nova" panose="020B0504020202020204" pitchFamily="34" charset="0"/>
              </a:rPr>
              <a:t>Links to Previous Study – Y7: </a:t>
            </a:r>
          </a:p>
          <a:p>
            <a:pPr marL="285750" indent="-285750">
              <a:buFont typeface="Arial" panose="020B0604020202020204" pitchFamily="34" charset="0"/>
              <a:buChar char="•"/>
            </a:pPr>
            <a:r>
              <a:rPr lang="en-GB" sz="4800">
                <a:latin typeface="Arial Nova"/>
              </a:rPr>
              <a:t>Students will understand the health, safety and hygiene procedures when working with food</a:t>
            </a:r>
          </a:p>
          <a:p>
            <a:pPr marL="285750" indent="-285750">
              <a:buFont typeface="Arial" panose="020B0604020202020204" pitchFamily="34" charset="0"/>
              <a:buChar char="•"/>
            </a:pPr>
            <a:r>
              <a:rPr lang="en-GB" sz="4800">
                <a:latin typeface="Arial Nova"/>
              </a:rPr>
              <a:t>Students will recognise the healthy eating guidelines</a:t>
            </a:r>
          </a:p>
          <a:p>
            <a:pPr marL="285750" indent="-285750">
              <a:buFont typeface="Arial" panose="020B0604020202020204" pitchFamily="34" charset="0"/>
              <a:buChar char="•"/>
            </a:pPr>
            <a:r>
              <a:rPr lang="en-US" sz="4800">
                <a:latin typeface="Arial Nova"/>
              </a:rPr>
              <a:t>Students will understand how our senses are used to judge food</a:t>
            </a:r>
          </a:p>
          <a:p>
            <a:pPr marL="0" indent="0">
              <a:buNone/>
            </a:pPr>
            <a:r>
              <a:rPr lang="en-GB" sz="4800" b="1" u="sng">
                <a:latin typeface="Arial Nova" panose="020B0504020202020204" pitchFamily="34" charset="0"/>
              </a:rPr>
              <a:t>Links to Future Study and the Wider World:</a:t>
            </a:r>
          </a:p>
          <a:p>
            <a:r>
              <a:rPr lang="en-GB" sz="4800">
                <a:latin typeface="Arial Nova" panose="020B0504020202020204" pitchFamily="34" charset="0"/>
              </a:rPr>
              <a:t>All KS3 projects support WJEC Vocational Award Hospitality and Catering (Technical Award)</a:t>
            </a:r>
            <a:endParaRPr lang="en-GB" sz="4800" b="1" u="sng">
              <a:latin typeface="Arial Nova" panose="020B0504020202020204" pitchFamily="34" charset="0"/>
            </a:endParaRPr>
          </a:p>
          <a:p>
            <a:r>
              <a:rPr lang="en-US" altLang="en-US" sz="4800">
                <a:latin typeface="Arial Nova" panose="020B0504020202020204" pitchFamily="34" charset="0"/>
              </a:rPr>
              <a:t>Identifying the nutritional needs of different life stages</a:t>
            </a:r>
          </a:p>
          <a:p>
            <a:r>
              <a:rPr lang="en-US" altLang="en-US" sz="4800">
                <a:latin typeface="Arial Nova" panose="020B0504020202020204" pitchFamily="34" charset="0"/>
              </a:rPr>
              <a:t>Pathogens that cause food poisoning and know how to keep food safe to eat</a:t>
            </a:r>
          </a:p>
          <a:p>
            <a:r>
              <a:rPr lang="en-GB" altLang="en-US" sz="4800">
                <a:latin typeface="Arial Nova" panose="020B0504020202020204" pitchFamily="34" charset="0"/>
                <a:cs typeface="Arial" panose="020B0604020202020204" pitchFamily="34" charset="0"/>
              </a:rPr>
              <a:t>Functions of energy in the body and how to maintain a healthy weight.</a:t>
            </a:r>
          </a:p>
          <a:p>
            <a:r>
              <a:rPr lang="en-GB" sz="4800">
                <a:latin typeface="Arial Nova" panose="020B0504020202020204" pitchFamily="34" charset="0"/>
              </a:rPr>
              <a:t>Factors that may influence what we choose to eat, through food labels, religion and cost </a:t>
            </a:r>
          </a:p>
          <a:p>
            <a:r>
              <a:rPr lang="en-GB" sz="4800">
                <a:latin typeface="Arial Nova" panose="020B0504020202020204" pitchFamily="34" charset="0"/>
              </a:rPr>
              <a:t>Extending practical skills</a:t>
            </a:r>
            <a:endParaRPr lang="en-GB" sz="4800" b="1" u="sng">
              <a:latin typeface="Arial Nova" panose="020B0504020202020204" pitchFamily="34" charset="0"/>
            </a:endParaRPr>
          </a:p>
          <a:p>
            <a:pPr marL="0" indent="0" algn="ctr">
              <a:buNone/>
            </a:pPr>
            <a:endParaRPr lang="en-GB" sz="4800">
              <a:latin typeface="Impact" panose="020B0806030902050204" pitchFamily="34" charset="0"/>
            </a:endParaRPr>
          </a:p>
          <a:p>
            <a:pPr marL="0" indent="0" algn="ctr">
              <a:buNone/>
            </a:pPr>
            <a:endParaRPr lang="en-GB" sz="4800">
              <a:latin typeface="Impact" panose="020B0806030902050204" pitchFamily="34" charset="0"/>
            </a:endParaRPr>
          </a:p>
          <a:p>
            <a:pPr marL="0" indent="0" algn="ctr">
              <a:buNone/>
            </a:pPr>
            <a:endParaRPr lang="en-GB" sz="4800">
              <a:latin typeface="Impact" panose="020B0806030902050204" pitchFamily="34" charset="0"/>
            </a:endParaRPr>
          </a:p>
          <a:p>
            <a:pPr marL="0" indent="0" algn="ctr">
              <a:buNone/>
            </a:pPr>
            <a:r>
              <a:rPr lang="en-GB" sz="4800">
                <a:latin typeface="Impact" panose="020B0806030902050204" pitchFamily="34" charset="0"/>
              </a:rPr>
              <a:t>Diet and Health: Implementation </a:t>
            </a:r>
          </a:p>
          <a:p>
            <a:pPr marL="0" indent="0">
              <a:buNone/>
            </a:pPr>
            <a:r>
              <a:rPr lang="en-GB" sz="4800" b="1" u="sng">
                <a:latin typeface="Arial Nova" panose="020B0504020202020204" pitchFamily="34" charset="0"/>
              </a:rPr>
              <a:t>Number of Lessons:</a:t>
            </a:r>
            <a:r>
              <a:rPr lang="en-GB" sz="4800" b="1">
                <a:latin typeface="Arial Nova" panose="020B0504020202020204" pitchFamily="34" charset="0"/>
              </a:rPr>
              <a:t>  </a:t>
            </a:r>
            <a:r>
              <a:rPr lang="en-GB" sz="4800">
                <a:latin typeface="Arial Nova" panose="020B0504020202020204" pitchFamily="34" charset="0"/>
              </a:rPr>
              <a:t>30 lessons / 10 weeks (A Band) 39 lessons / 13 weeks (B Band)</a:t>
            </a:r>
          </a:p>
          <a:p>
            <a:pPr marL="0" indent="0">
              <a:buNone/>
            </a:pPr>
            <a:r>
              <a:rPr lang="en-GB" sz="4800" b="1" u="sng">
                <a:latin typeface="Arial Nova" panose="020B0504020202020204" pitchFamily="34" charset="0"/>
              </a:rPr>
              <a:t>Sequence of Lessons </a:t>
            </a:r>
          </a:p>
          <a:p>
            <a:pPr marL="0" indent="0">
              <a:buNone/>
            </a:pPr>
            <a:endParaRPr lang="en-GB" sz="4800" b="1" u="sng">
              <a:latin typeface="Arial Nova" panose="020B0504020202020204" pitchFamily="34" charset="0"/>
            </a:endParaRPr>
          </a:p>
          <a:p>
            <a:pPr marL="0" indent="0">
              <a:buNone/>
            </a:pPr>
            <a:endParaRPr lang="en-GB" sz="4800" b="1" u="sng">
              <a:latin typeface="Arial Nova" panose="020B0504020202020204" pitchFamily="34" charset="0"/>
            </a:endParaRPr>
          </a:p>
          <a:p>
            <a:pPr marL="0" indent="0">
              <a:buNone/>
            </a:pPr>
            <a:endParaRPr lang="en-GB" sz="4800" b="1" u="sng">
              <a:latin typeface="Arial Nova" panose="020B0504020202020204" pitchFamily="34" charset="0"/>
            </a:endParaRPr>
          </a:p>
          <a:p>
            <a:pPr marL="0" indent="0">
              <a:buNone/>
            </a:pPr>
            <a:endParaRPr lang="en-GB" sz="4800" b="1" u="sng">
              <a:latin typeface="Arial Nova" panose="020B0504020202020204" pitchFamily="34" charset="0"/>
            </a:endParaRPr>
          </a:p>
          <a:p>
            <a:pPr marL="0" indent="0">
              <a:buNone/>
            </a:pPr>
            <a:endParaRPr lang="en-GB" sz="4800" b="1" u="sng">
              <a:latin typeface="Arial Nova" panose="020B0504020202020204" pitchFamily="34" charset="0"/>
            </a:endParaRPr>
          </a:p>
          <a:p>
            <a:pPr marL="0" indent="0">
              <a:buNone/>
            </a:pPr>
            <a:endParaRPr lang="en-GB" sz="4800" b="1" u="sng">
              <a:latin typeface="Arial Nova" panose="020B0504020202020204" pitchFamily="34" charset="0"/>
            </a:endParaRPr>
          </a:p>
          <a:p>
            <a:pPr marL="0" indent="0" algn="ctr">
              <a:buNone/>
            </a:pPr>
            <a:endParaRPr lang="en-GB" sz="4800">
              <a:latin typeface="Impact" panose="020B0806030902050204" pitchFamily="34" charset="0"/>
            </a:endParaRPr>
          </a:p>
          <a:p>
            <a:pPr marL="0" indent="0" algn="ctr">
              <a:buNone/>
            </a:pPr>
            <a:endParaRPr lang="en-GB" sz="4800">
              <a:latin typeface="Impact" panose="020B0806030902050204" pitchFamily="34" charset="0"/>
            </a:endParaRPr>
          </a:p>
          <a:p>
            <a:pPr marL="0" indent="0" algn="ctr">
              <a:buNone/>
            </a:pPr>
            <a:endParaRPr lang="en-GB" sz="4800">
              <a:latin typeface="Impact" panose="020B0806030902050204" pitchFamily="34" charset="0"/>
            </a:endParaRPr>
          </a:p>
          <a:p>
            <a:pPr marL="0" indent="0" algn="ctr">
              <a:buNone/>
            </a:pPr>
            <a:endParaRPr lang="en-GB" sz="4800">
              <a:latin typeface="Impact" panose="020B0806030902050204" pitchFamily="34" charset="0"/>
            </a:endParaRPr>
          </a:p>
          <a:p>
            <a:pPr marL="0" indent="0" algn="ctr">
              <a:buNone/>
            </a:pPr>
            <a:endParaRPr lang="en-GB" sz="4800" b="1" u="sng">
              <a:latin typeface="Arial Nova" panose="020B0504020202020204" pitchFamily="34" charset="0"/>
            </a:endParaRPr>
          </a:p>
          <a:p>
            <a:pPr marL="0" indent="0" algn="ctr">
              <a:buNone/>
            </a:pPr>
            <a:endParaRPr lang="en-GB" sz="4800" b="1" u="sng">
              <a:latin typeface="Arial Nova" panose="020B0504020202020204" pitchFamily="34" charset="0"/>
            </a:endParaRPr>
          </a:p>
          <a:p>
            <a:pPr marL="0" indent="0" algn="ctr">
              <a:buNone/>
            </a:pPr>
            <a:endParaRPr lang="en-GB" sz="4800" b="1" u="sng">
              <a:latin typeface="Arial Nova" panose="020B0504020202020204" pitchFamily="34" charset="0"/>
            </a:endParaRPr>
          </a:p>
          <a:p>
            <a:pPr marL="0" indent="0" algn="ctr">
              <a:buNone/>
            </a:pPr>
            <a:endParaRPr lang="en-GB" sz="4800" b="1" u="sng">
              <a:latin typeface="Arial Nova" panose="020B0504020202020204" pitchFamily="34" charset="0"/>
            </a:endParaRPr>
          </a:p>
          <a:p>
            <a:pPr marL="0" indent="0" algn="ctr">
              <a:buNone/>
            </a:pPr>
            <a:endParaRPr lang="en-GB" sz="4800" b="1" u="sng">
              <a:latin typeface="Arial Nova" panose="020B0504020202020204" pitchFamily="34" charset="0"/>
            </a:endParaRPr>
          </a:p>
          <a:p>
            <a:pPr marL="0" indent="0" algn="ctr">
              <a:buNone/>
            </a:pPr>
            <a:endParaRPr lang="en-GB" sz="4800" b="1" u="sng">
              <a:latin typeface="Arial Nova" panose="020B0504020202020204" pitchFamily="34" charset="0"/>
            </a:endParaRPr>
          </a:p>
          <a:p>
            <a:pPr marL="0" indent="0">
              <a:buNone/>
            </a:pPr>
            <a:endParaRPr lang="en-GB" sz="4800" b="1" u="sng">
              <a:latin typeface="Arial Nova" panose="020B0504020202020204" pitchFamily="34" charset="0"/>
            </a:endParaRPr>
          </a:p>
          <a:p>
            <a:pPr marL="0" indent="0">
              <a:buNone/>
            </a:pPr>
            <a:endParaRPr lang="en-GB" sz="4800" b="1" u="sng">
              <a:latin typeface="Arial Nova" panose="020B0504020202020204" pitchFamily="34" charset="0"/>
            </a:endParaRPr>
          </a:p>
          <a:p>
            <a:pPr marL="0" indent="0">
              <a:buNone/>
            </a:pPr>
            <a:endParaRPr lang="en-GB" sz="4800" b="1" u="sng">
              <a:latin typeface="Arial Nova" panose="020B0504020202020204" pitchFamily="34" charset="0"/>
            </a:endParaRPr>
          </a:p>
          <a:p>
            <a:pPr marL="0" indent="0">
              <a:buNone/>
            </a:pPr>
            <a:r>
              <a:rPr lang="en-GB" sz="4800" b="1" u="sng">
                <a:latin typeface="Arial Nova" panose="020B0504020202020204" pitchFamily="34" charset="0"/>
              </a:rPr>
              <a:t>Main Resources: </a:t>
            </a:r>
          </a:p>
          <a:p>
            <a:pPr marL="0" indent="0">
              <a:buNone/>
            </a:pPr>
            <a:r>
              <a:rPr lang="en-GB" sz="4800">
                <a:latin typeface="Arial Nova" panose="020B0504020202020204" pitchFamily="34" charset="0"/>
              </a:rPr>
              <a:t>Teacher prepared PowerPoint activities for each lesson / Wide range of video clips from a variety of resources / booklets / Food room                                        practical area / Investigation resources</a:t>
            </a:r>
          </a:p>
          <a:p>
            <a:pPr marL="0" indent="0">
              <a:buNone/>
            </a:pPr>
            <a:r>
              <a:rPr lang="en-GB" sz="4800" b="1" u="sng">
                <a:latin typeface="Arial Nova" panose="020B0504020202020204" pitchFamily="34" charset="0"/>
              </a:rPr>
              <a:t>Methods of Assessment:</a:t>
            </a:r>
          </a:p>
          <a:p>
            <a:pPr marL="0" indent="0">
              <a:buNone/>
            </a:pPr>
            <a:r>
              <a:rPr lang="en-GB" sz="4800">
                <a:latin typeface="Arial Nova" panose="020B0504020202020204" pitchFamily="34" charset="0"/>
              </a:rPr>
              <a:t>Assessment sheets show the topics to be assessed, grade, feedback; with DIRT sessions built into lessons and recorded in booklets.</a:t>
            </a:r>
            <a:endParaRPr lang="en-GB" sz="4800" b="1" u="sng">
              <a:latin typeface="Arial Nova" panose="020B0504020202020204" pitchFamily="34" charset="0"/>
            </a:endParaRPr>
          </a:p>
          <a:p>
            <a:pPr marL="0" indent="0">
              <a:buNone/>
            </a:pPr>
            <a:r>
              <a:rPr lang="en-GB" sz="4800" b="1" u="sng">
                <a:latin typeface="Arial Nova" panose="020B0504020202020204" pitchFamily="34" charset="0"/>
              </a:rPr>
              <a:t>Use of assessment Results:</a:t>
            </a:r>
          </a:p>
          <a:p>
            <a:pPr marL="0" indent="0">
              <a:buNone/>
            </a:pPr>
            <a:r>
              <a:rPr lang="en-GB" sz="4800">
                <a:latin typeface="Arial Nova" panose="020B0504020202020204" pitchFamily="34" charset="0"/>
                <a:ea typeface="Calibri" panose="020F0502020204030204" pitchFamily="34" charset="0"/>
                <a:cs typeface="Times New Roman" panose="02020603050405020304" pitchFamily="18" charset="0"/>
              </a:rPr>
              <a:t>Used to identify areas of weakness in terms of knowledge and skills and inform future planning and teaching</a:t>
            </a:r>
            <a:endParaRPr lang="en-GB" sz="4800" b="1" u="sng">
              <a:latin typeface="Arial Nova" panose="020B0504020202020204" pitchFamily="34" charset="0"/>
            </a:endParaRPr>
          </a:p>
          <a:p>
            <a:endParaRPr lang="en-GB"/>
          </a:p>
        </p:txBody>
      </p:sp>
      <p:sp>
        <p:nvSpPr>
          <p:cNvPr id="6" name="TextBox 5">
            <a:extLst>
              <a:ext uri="{FF2B5EF4-FFF2-40B4-BE49-F238E27FC236}">
                <a16:creationId xmlns:a16="http://schemas.microsoft.com/office/drawing/2014/main" id="{100D8A88-E9F7-433E-890B-C37DCFEE1EC1}"/>
              </a:ext>
            </a:extLst>
          </p:cNvPr>
          <p:cNvSpPr txBox="1"/>
          <p:nvPr/>
        </p:nvSpPr>
        <p:spPr>
          <a:xfrm>
            <a:off x="-299148" y="15367405"/>
            <a:ext cx="2448964" cy="748795"/>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Navigating ADT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black"/>
                </a:solidFill>
                <a:effectLst/>
                <a:uLnTx/>
                <a:uFillTx/>
                <a:latin typeface="Impact" panose="020B0806030902050204" pitchFamily="34" charset="0"/>
                <a:ea typeface="+mn-ea"/>
                <a:cs typeface="+mn-cs"/>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2"/>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3"/>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4"/>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5"/>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6"/>
          <a:srcRect t="16701" b="12155"/>
          <a:stretch/>
        </p:blipFill>
        <p:spPr>
          <a:xfrm rot="5400000">
            <a:off x="7304876" y="2664952"/>
            <a:ext cx="7519735" cy="2254512"/>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7">
            <a:clrChange>
              <a:clrFrom>
                <a:srgbClr val="FFFFFF"/>
              </a:clrFrom>
              <a:clrTo>
                <a:srgbClr val="FFFFFF">
                  <a:alpha val="0"/>
                </a:srgbClr>
              </a:clrTo>
            </a:clrChange>
          </a:blip>
          <a:srcRect b="9167"/>
          <a:stretch/>
        </p:blipFill>
        <p:spPr>
          <a:xfrm>
            <a:off x="11064743" y="709177"/>
            <a:ext cx="707095" cy="621065"/>
          </a:xfrm>
          <a:prstGeom prst="rect">
            <a:avLst/>
          </a:prstGeom>
        </p:spPr>
      </p:pic>
      <p:pic>
        <p:nvPicPr>
          <p:cNvPr id="22" name="Picture 21">
            <a:extLst>
              <a:ext uri="{FF2B5EF4-FFF2-40B4-BE49-F238E27FC236}">
                <a16:creationId xmlns:a16="http://schemas.microsoft.com/office/drawing/2014/main" id="{CB729412-91D3-4745-8116-A56E12BD3D42}"/>
              </a:ext>
            </a:extLst>
          </p:cNvPr>
          <p:cNvPicPr>
            <a:picLocks noChangeAspect="1"/>
          </p:cNvPicPr>
          <p:nvPr/>
        </p:nvPicPr>
        <p:blipFill rotWithShape="1">
          <a:blip r:embed="rId6"/>
          <a:srcRect t="16701" b="12155"/>
          <a:stretch/>
        </p:blipFill>
        <p:spPr>
          <a:xfrm rot="16200000" flipV="1">
            <a:off x="7188828" y="10279850"/>
            <a:ext cx="7751833" cy="2254511"/>
          </a:xfrm>
          <a:prstGeom prst="rect">
            <a:avLst/>
          </a:prstGeom>
        </p:spPr>
      </p:pic>
      <p:graphicFrame>
        <p:nvGraphicFramePr>
          <p:cNvPr id="17" name="Table 16">
            <a:extLst>
              <a:ext uri="{FF2B5EF4-FFF2-40B4-BE49-F238E27FC236}">
                <a16:creationId xmlns:a16="http://schemas.microsoft.com/office/drawing/2014/main" id="{8AE72B67-57C7-4028-858F-24AF71FEC73A}"/>
              </a:ext>
            </a:extLst>
          </p:cNvPr>
          <p:cNvGraphicFramePr>
            <a:graphicFrameLocks noGrp="1"/>
          </p:cNvGraphicFramePr>
          <p:nvPr/>
        </p:nvGraphicFramePr>
        <p:xfrm>
          <a:off x="491666" y="7552076"/>
          <a:ext cx="9391221" cy="5625074"/>
        </p:xfrm>
        <a:graphic>
          <a:graphicData uri="http://schemas.openxmlformats.org/drawingml/2006/table">
            <a:tbl>
              <a:tblPr firstRow="1" bandRow="1">
                <a:tableStyleId>{5940675A-B579-460E-94D1-54222C63F5DA}</a:tableStyleId>
              </a:tblPr>
              <a:tblGrid>
                <a:gridCol w="844165">
                  <a:extLst>
                    <a:ext uri="{9D8B030D-6E8A-4147-A177-3AD203B41FA5}">
                      <a16:colId xmlns:a16="http://schemas.microsoft.com/office/drawing/2014/main" val="610857904"/>
                    </a:ext>
                  </a:extLst>
                </a:gridCol>
                <a:gridCol w="2353522">
                  <a:extLst>
                    <a:ext uri="{9D8B030D-6E8A-4147-A177-3AD203B41FA5}">
                      <a16:colId xmlns:a16="http://schemas.microsoft.com/office/drawing/2014/main" val="860903560"/>
                    </a:ext>
                  </a:extLst>
                </a:gridCol>
                <a:gridCol w="2019868">
                  <a:extLst>
                    <a:ext uri="{9D8B030D-6E8A-4147-A177-3AD203B41FA5}">
                      <a16:colId xmlns:a16="http://schemas.microsoft.com/office/drawing/2014/main" val="966298568"/>
                    </a:ext>
                  </a:extLst>
                </a:gridCol>
                <a:gridCol w="2183642">
                  <a:extLst>
                    <a:ext uri="{9D8B030D-6E8A-4147-A177-3AD203B41FA5}">
                      <a16:colId xmlns:a16="http://schemas.microsoft.com/office/drawing/2014/main" val="3462729128"/>
                    </a:ext>
                  </a:extLst>
                </a:gridCol>
                <a:gridCol w="1990024">
                  <a:extLst>
                    <a:ext uri="{9D8B030D-6E8A-4147-A177-3AD203B41FA5}">
                      <a16:colId xmlns:a16="http://schemas.microsoft.com/office/drawing/2014/main" val="3955469802"/>
                    </a:ext>
                  </a:extLst>
                </a:gridCol>
              </a:tblGrid>
              <a:tr h="452310">
                <a:tc>
                  <a:txBody>
                    <a:bodyPr/>
                    <a:lstStyle/>
                    <a:p>
                      <a:r>
                        <a:rPr lang="en-GB" sz="1600" b="1"/>
                        <a:t>Weeks</a:t>
                      </a:r>
                    </a:p>
                  </a:txBody>
                  <a:tcPr>
                    <a:solidFill>
                      <a:schemeClr val="bg1">
                        <a:lumMod val="65000"/>
                      </a:schemeClr>
                    </a:solidFill>
                  </a:tcPr>
                </a:tc>
                <a:tc>
                  <a:txBody>
                    <a:bodyPr/>
                    <a:lstStyle/>
                    <a:p>
                      <a:r>
                        <a:rPr lang="en-GB" sz="1400" b="1">
                          <a:latin typeface="Arial Nova" panose="020B0504020202020204" pitchFamily="34" charset="0"/>
                        </a:rPr>
                        <a:t>Food, Nutrition &amp; Health </a:t>
                      </a:r>
                      <a:endParaRPr lang="en-GB" sz="1400" b="1"/>
                    </a:p>
                  </a:txBody>
                  <a:tcPr>
                    <a:solidFill>
                      <a:schemeClr val="bg1">
                        <a:lumMod val="65000"/>
                      </a:schemeClr>
                    </a:solidFill>
                  </a:tcPr>
                </a:tc>
                <a:tc>
                  <a:txBody>
                    <a:bodyPr/>
                    <a:lstStyle/>
                    <a:p>
                      <a:r>
                        <a:rPr lang="en-GB" sz="1400" b="1">
                          <a:latin typeface="Arial Nova" panose="020B0504020202020204" pitchFamily="34" charset="0"/>
                        </a:rPr>
                        <a:t>Food Safety </a:t>
                      </a:r>
                      <a:endParaRPr lang="en-GB" sz="1400" b="1"/>
                    </a:p>
                  </a:txBody>
                  <a:tcPr>
                    <a:solidFill>
                      <a:schemeClr val="bg1">
                        <a:lumMod val="65000"/>
                      </a:schemeClr>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400" b="1">
                          <a:latin typeface="Arial Nova" panose="020B0504020202020204" pitchFamily="34" charset="0"/>
                        </a:rPr>
                        <a:t>Food Preparation, Cooking, Presentation and Evaluation</a:t>
                      </a:r>
                      <a:endParaRPr lang="en-GB" sz="1400" b="1"/>
                    </a:p>
                  </a:txBody>
                  <a:tcPr>
                    <a:solidFill>
                      <a:schemeClr val="bg1">
                        <a:lumMod val="65000"/>
                      </a:schemeClr>
                    </a:solidFill>
                  </a:tcPr>
                </a:tc>
                <a:tc>
                  <a:txBody>
                    <a:bodyPr/>
                    <a:lstStyle/>
                    <a:p>
                      <a:r>
                        <a:rPr lang="en-GB" sz="1400" b="1">
                          <a:latin typeface="Arial Nova" panose="020B0504020202020204" pitchFamily="34" charset="0"/>
                        </a:rPr>
                        <a:t>Food Choice </a:t>
                      </a:r>
                      <a:endParaRPr lang="en-GB" sz="1400" b="1"/>
                    </a:p>
                  </a:txBody>
                  <a:tcPr>
                    <a:solidFill>
                      <a:schemeClr val="bg1">
                        <a:lumMod val="65000"/>
                      </a:schemeClr>
                    </a:solidFill>
                  </a:tcPr>
                </a:tc>
                <a:extLst>
                  <a:ext uri="{0D108BD9-81ED-4DB2-BD59-A6C34878D82A}">
                    <a16:rowId xmlns:a16="http://schemas.microsoft.com/office/drawing/2014/main" val="2939849063"/>
                  </a:ext>
                </a:extLst>
              </a:tr>
              <a:tr h="557642">
                <a:tc>
                  <a:txBody>
                    <a:bodyPr/>
                    <a:lstStyle/>
                    <a:p>
                      <a:r>
                        <a:rPr lang="en-GB" sz="1400" b="1"/>
                        <a:t>1</a:t>
                      </a:r>
                    </a:p>
                  </a:txBody>
                  <a:tcPr>
                    <a:solidFill>
                      <a:schemeClr val="bg1">
                        <a:lumMod val="75000"/>
                      </a:schemeClr>
                    </a:solidFill>
                  </a:tcPr>
                </a:tc>
                <a:tc>
                  <a:txBody>
                    <a:bodyPr/>
                    <a:lstStyle/>
                    <a:p>
                      <a:r>
                        <a:rPr lang="en-GB" sz="1200" b="1"/>
                        <a:t> </a:t>
                      </a:r>
                      <a:endParaRPr lang="en-GB" sz="12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200"/>
                        <a:t>Food Safety and Personal health &amp; safety</a:t>
                      </a:r>
                    </a:p>
                  </a:txBody>
                  <a:tcPr>
                    <a:solidFill>
                      <a:schemeClr val="bg1">
                        <a:lumMod val="85000"/>
                      </a:schemeClr>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200"/>
                        <a:t> </a:t>
                      </a:r>
                    </a:p>
                  </a:txBody>
                  <a:tcPr>
                    <a:solidFill>
                      <a:schemeClr val="bg1"/>
                    </a:solidFill>
                  </a:tcPr>
                </a:tc>
                <a:tc>
                  <a:txBody>
                    <a:bodyPr/>
                    <a:lstStyle/>
                    <a:p>
                      <a:endParaRPr lang="en-GB" sz="1200"/>
                    </a:p>
                  </a:txBody>
                  <a:tcPr>
                    <a:solidFill>
                      <a:schemeClr val="bg1"/>
                    </a:solidFill>
                  </a:tcPr>
                </a:tc>
                <a:extLst>
                  <a:ext uri="{0D108BD9-81ED-4DB2-BD59-A6C34878D82A}">
                    <a16:rowId xmlns:a16="http://schemas.microsoft.com/office/drawing/2014/main" val="68643681"/>
                  </a:ext>
                </a:extLst>
              </a:tr>
              <a:tr h="452310">
                <a:tc>
                  <a:txBody>
                    <a:bodyPr/>
                    <a:lstStyle/>
                    <a:p>
                      <a:r>
                        <a:rPr lang="en-GB" sz="1400" b="1"/>
                        <a:t>2</a:t>
                      </a:r>
                    </a:p>
                  </a:txBody>
                  <a:tcPr>
                    <a:solidFill>
                      <a:schemeClr val="bg1">
                        <a:lumMod val="75000"/>
                      </a:schemeClr>
                    </a:solidFill>
                  </a:tcPr>
                </a:tc>
                <a:tc>
                  <a:txBody>
                    <a:bodyPr/>
                    <a:lstStyle/>
                    <a:p>
                      <a:r>
                        <a:rPr lang="en-GB" sz="1200"/>
                        <a:t>Hydration and Eating for health</a:t>
                      </a:r>
                    </a:p>
                  </a:txBody>
                  <a:tcPr>
                    <a:solidFill>
                      <a:schemeClr val="bg1">
                        <a:lumMod val="85000"/>
                      </a:schemeClr>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a:p>
                  </a:txBody>
                  <a:tcPr>
                    <a:solidFill>
                      <a:schemeClr val="bg1"/>
                    </a:solidFill>
                  </a:tcPr>
                </a:tc>
                <a:tc>
                  <a:txBody>
                    <a:bodyPr/>
                    <a:lstStyle/>
                    <a:p>
                      <a:endParaRPr lang="en-GB" sz="1200"/>
                    </a:p>
                  </a:txBody>
                  <a:tcPr>
                    <a:solidFill>
                      <a:schemeClr val="bg1"/>
                    </a:solidFill>
                  </a:tcPr>
                </a:tc>
                <a:extLst>
                  <a:ext uri="{0D108BD9-81ED-4DB2-BD59-A6C34878D82A}">
                    <a16:rowId xmlns:a16="http://schemas.microsoft.com/office/drawing/2014/main" val="1043870497"/>
                  </a:ext>
                </a:extLst>
              </a:tr>
              <a:tr h="452310">
                <a:tc>
                  <a:txBody>
                    <a:bodyPr/>
                    <a:lstStyle/>
                    <a:p>
                      <a:r>
                        <a:rPr lang="en-GB" sz="1400" b="1"/>
                        <a:t>3</a:t>
                      </a:r>
                    </a:p>
                  </a:txBody>
                  <a:tcPr>
                    <a:solidFill>
                      <a:schemeClr val="bg1">
                        <a:lumMod val="75000"/>
                      </a:schemeClr>
                    </a:solidFill>
                  </a:tcPr>
                </a:tc>
                <a:tc>
                  <a:txBody>
                    <a:bodyPr/>
                    <a:lstStyle/>
                    <a:p>
                      <a:endParaRPr lang="en-GB" sz="12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200"/>
                        <a:t>Knife Skills</a:t>
                      </a:r>
                    </a:p>
                  </a:txBody>
                  <a:tcPr>
                    <a:solidFill>
                      <a:schemeClr val="bg1">
                        <a:lumMod val="85000"/>
                      </a:schemeClr>
                    </a:solidFill>
                  </a:tcPr>
                </a:tc>
                <a:tc>
                  <a:txBody>
                    <a:bodyPr/>
                    <a:lstStyle/>
                    <a:p>
                      <a:r>
                        <a:rPr lang="en-GB" sz="1200" b="1"/>
                        <a:t>Food Practical – Singapore noodles</a:t>
                      </a:r>
                    </a:p>
                  </a:txBody>
                  <a:tcPr>
                    <a:solidFill>
                      <a:schemeClr val="bg1">
                        <a:lumMod val="85000"/>
                      </a:schemeClr>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200"/>
                        <a:t>DIRT/Sensory evaluation</a:t>
                      </a:r>
                    </a:p>
                  </a:txBody>
                  <a:tcPr>
                    <a:solidFill>
                      <a:schemeClr val="bg1">
                        <a:lumMod val="85000"/>
                      </a:schemeClr>
                    </a:solidFill>
                  </a:tcPr>
                </a:tc>
                <a:extLst>
                  <a:ext uri="{0D108BD9-81ED-4DB2-BD59-A6C34878D82A}">
                    <a16:rowId xmlns:a16="http://schemas.microsoft.com/office/drawing/2014/main" val="701246790"/>
                  </a:ext>
                </a:extLst>
              </a:tr>
              <a:tr h="557642">
                <a:tc>
                  <a:txBody>
                    <a:bodyPr/>
                    <a:lstStyle/>
                    <a:p>
                      <a:r>
                        <a:rPr lang="en-GB" sz="1400" b="1"/>
                        <a:t>4</a:t>
                      </a:r>
                    </a:p>
                  </a:txBody>
                  <a:tcPr>
                    <a:solidFill>
                      <a:schemeClr val="bg1">
                        <a:lumMod val="75000"/>
                      </a:schemeClr>
                    </a:solidFill>
                  </a:tcPr>
                </a:tc>
                <a:tc>
                  <a:txBody>
                    <a:bodyPr/>
                    <a:lstStyle/>
                    <a:p>
                      <a:endParaRPr lang="en-GB" sz="12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a:p>
                  </a:txBody>
                  <a:tcPr>
                    <a:solidFill>
                      <a:schemeClr val="bg1"/>
                    </a:solidFill>
                  </a:tcPr>
                </a:tc>
                <a:tc>
                  <a:txBody>
                    <a:bodyPr/>
                    <a:lstStyle/>
                    <a:p>
                      <a:r>
                        <a:rPr lang="en-GB" sz="1200" b="1"/>
                        <a:t>Food Practical – chicken </a:t>
                      </a:r>
                      <a:r>
                        <a:rPr lang="en-GB" sz="1200" b="1" err="1"/>
                        <a:t>caesar</a:t>
                      </a:r>
                      <a:r>
                        <a:rPr lang="en-GB" sz="1200" b="1"/>
                        <a:t> salad</a:t>
                      </a:r>
                    </a:p>
                  </a:txBody>
                  <a:tcPr>
                    <a:solidFill>
                      <a:schemeClr val="bg1">
                        <a:lumMod val="85000"/>
                      </a:schemeClr>
                    </a:solidFill>
                  </a:tcPr>
                </a:tc>
                <a:tc>
                  <a:txBody>
                    <a:bodyPr/>
                    <a:lstStyle/>
                    <a:p>
                      <a:endParaRPr lang="en-GB" sz="1200"/>
                    </a:p>
                  </a:txBody>
                  <a:tcPr>
                    <a:solidFill>
                      <a:schemeClr val="bg1"/>
                    </a:solidFill>
                  </a:tcPr>
                </a:tc>
                <a:extLst>
                  <a:ext uri="{0D108BD9-81ED-4DB2-BD59-A6C34878D82A}">
                    <a16:rowId xmlns:a16="http://schemas.microsoft.com/office/drawing/2014/main" val="918417443"/>
                  </a:ext>
                </a:extLst>
              </a:tr>
              <a:tr h="557642">
                <a:tc>
                  <a:txBody>
                    <a:bodyPr/>
                    <a:lstStyle/>
                    <a:p>
                      <a:r>
                        <a:rPr lang="en-GB" sz="1400" b="1"/>
                        <a:t>5</a:t>
                      </a:r>
                    </a:p>
                  </a:txBody>
                  <a:tcPr>
                    <a:solidFill>
                      <a:schemeClr val="bg1">
                        <a:lumMod val="75000"/>
                      </a:schemeClr>
                    </a:solidFill>
                  </a:tcPr>
                </a:tc>
                <a:tc>
                  <a:txBody>
                    <a:bodyPr/>
                    <a:lstStyle/>
                    <a:p>
                      <a:endParaRPr lang="en-GB" sz="1200"/>
                    </a:p>
                  </a:txBody>
                  <a:tcPr>
                    <a:solidFill>
                      <a:schemeClr val="bg1"/>
                    </a:solidFill>
                  </a:tcPr>
                </a:tc>
                <a:tc>
                  <a:txBody>
                    <a:bodyPr/>
                    <a:lstStyle/>
                    <a:p>
                      <a:endParaRPr lang="en-GB" sz="1200"/>
                    </a:p>
                  </a:txBody>
                  <a:tcPr>
                    <a:solidFill>
                      <a:schemeClr val="bg1"/>
                    </a:solidFill>
                  </a:tcPr>
                </a:tc>
                <a:tc>
                  <a:txBody>
                    <a:bodyPr/>
                    <a:lstStyle/>
                    <a:p>
                      <a:r>
                        <a:rPr lang="en-GB" sz="1200" b="1"/>
                        <a:t>Food Practical - Bread and Butter making</a:t>
                      </a:r>
                    </a:p>
                  </a:txBody>
                  <a:tcPr>
                    <a:solidFill>
                      <a:schemeClr val="bg1">
                        <a:lumMod val="85000"/>
                      </a:schemeClr>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200"/>
                        <a:t>DIRT/Sensory evaluation</a:t>
                      </a:r>
                    </a:p>
                  </a:txBody>
                  <a:tcPr>
                    <a:solidFill>
                      <a:schemeClr val="bg1">
                        <a:lumMod val="85000"/>
                      </a:schemeClr>
                    </a:solidFill>
                  </a:tcPr>
                </a:tc>
                <a:extLst>
                  <a:ext uri="{0D108BD9-81ED-4DB2-BD59-A6C34878D82A}">
                    <a16:rowId xmlns:a16="http://schemas.microsoft.com/office/drawing/2014/main" val="1390075441"/>
                  </a:ext>
                </a:extLst>
              </a:tr>
              <a:tr h="557642">
                <a:tc>
                  <a:txBody>
                    <a:bodyPr/>
                    <a:lstStyle/>
                    <a:p>
                      <a:r>
                        <a:rPr lang="en-GB" sz="1400" b="1"/>
                        <a:t>6</a:t>
                      </a:r>
                    </a:p>
                  </a:txBody>
                  <a:tcPr>
                    <a:solidFill>
                      <a:schemeClr val="bg1">
                        <a:lumMod val="75000"/>
                      </a:schemeClr>
                    </a:solidFill>
                  </a:tcPr>
                </a:tc>
                <a:tc>
                  <a:txBody>
                    <a:bodyPr/>
                    <a:lstStyle/>
                    <a:p>
                      <a:r>
                        <a:rPr lang="en-GB" sz="1200"/>
                        <a:t>Nutritional content of Eggs</a:t>
                      </a:r>
                    </a:p>
                  </a:txBody>
                  <a:tcPr>
                    <a:solidFill>
                      <a:schemeClr val="bg1">
                        <a:lumMod val="85000"/>
                      </a:schemeClr>
                    </a:solidFill>
                  </a:tcPr>
                </a:tc>
                <a:tc>
                  <a:txBody>
                    <a:bodyPr/>
                    <a:lstStyle/>
                    <a:p>
                      <a:r>
                        <a:rPr lang="en-GB" sz="1200"/>
                        <a:t> </a:t>
                      </a:r>
                    </a:p>
                  </a:txBody>
                  <a:tcPr>
                    <a:solidFill>
                      <a:schemeClr val="bg1"/>
                    </a:solidFill>
                  </a:tcPr>
                </a:tc>
                <a:tc>
                  <a:txBody>
                    <a:bodyPr/>
                    <a:lstStyle/>
                    <a:p>
                      <a:r>
                        <a:rPr lang="en-GB" sz="1200"/>
                        <a:t>Eggs – Functions</a:t>
                      </a:r>
                    </a:p>
                    <a:p>
                      <a:r>
                        <a:rPr lang="en-GB" sz="1200"/>
                        <a:t>Food Practical - Quiche</a:t>
                      </a:r>
                    </a:p>
                  </a:txBody>
                  <a:tcPr>
                    <a:solidFill>
                      <a:schemeClr val="bg1">
                        <a:lumMod val="85000"/>
                      </a:schemeClr>
                    </a:solidFill>
                  </a:tcPr>
                </a:tc>
                <a:tc>
                  <a:txBody>
                    <a:bodyPr/>
                    <a:lstStyle/>
                    <a:p>
                      <a:r>
                        <a:rPr lang="en-GB" sz="1200"/>
                        <a:t>Eggs- Moral &amp; Ethical</a:t>
                      </a:r>
                    </a:p>
                  </a:txBody>
                  <a:tcPr>
                    <a:solidFill>
                      <a:schemeClr val="bg1">
                        <a:lumMod val="85000"/>
                      </a:schemeClr>
                    </a:solidFill>
                  </a:tcPr>
                </a:tc>
                <a:extLst>
                  <a:ext uri="{0D108BD9-81ED-4DB2-BD59-A6C34878D82A}">
                    <a16:rowId xmlns:a16="http://schemas.microsoft.com/office/drawing/2014/main" val="2811369258"/>
                  </a:ext>
                </a:extLst>
              </a:tr>
              <a:tr h="557642">
                <a:tc>
                  <a:txBody>
                    <a:bodyPr/>
                    <a:lstStyle/>
                    <a:p>
                      <a:r>
                        <a:rPr lang="en-GB" sz="1400" b="1"/>
                        <a:t>7</a:t>
                      </a:r>
                    </a:p>
                  </a:txBody>
                  <a:tcPr>
                    <a:solidFill>
                      <a:schemeClr val="bg1">
                        <a:lumMod val="75000"/>
                      </a:schemeClr>
                    </a:solidFill>
                  </a:tcPr>
                </a:tc>
                <a:tc>
                  <a:txBody>
                    <a:bodyPr/>
                    <a:lstStyle/>
                    <a:p>
                      <a:endParaRPr lang="en-GB" sz="1200"/>
                    </a:p>
                  </a:txBody>
                  <a:tcPr>
                    <a:solidFill>
                      <a:schemeClr val="bg1"/>
                    </a:solidFill>
                  </a:tcPr>
                </a:tc>
                <a:tc>
                  <a:txBody>
                    <a:bodyPr/>
                    <a:lstStyle/>
                    <a:p>
                      <a:endParaRPr lang="en-GB" sz="1200"/>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200"/>
                        <a:t>Eggs - Functions</a:t>
                      </a:r>
                    </a:p>
                    <a:p>
                      <a:r>
                        <a:rPr lang="en-GB" sz="1200"/>
                        <a:t>Food Practical - Burgers</a:t>
                      </a:r>
                    </a:p>
                  </a:txBody>
                  <a:tcPr>
                    <a:solidFill>
                      <a:schemeClr val="bg1">
                        <a:lumMod val="85000"/>
                      </a:schemeClr>
                    </a:solidFill>
                  </a:tcPr>
                </a:tc>
                <a:tc>
                  <a:txBody>
                    <a:bodyPr/>
                    <a:lstStyle/>
                    <a:p>
                      <a:endParaRPr lang="en-GB" sz="1200"/>
                    </a:p>
                  </a:txBody>
                  <a:tcPr>
                    <a:solidFill>
                      <a:schemeClr val="bg1"/>
                    </a:solidFill>
                  </a:tcPr>
                </a:tc>
                <a:extLst>
                  <a:ext uri="{0D108BD9-81ED-4DB2-BD59-A6C34878D82A}">
                    <a16:rowId xmlns:a16="http://schemas.microsoft.com/office/drawing/2014/main" val="2127122663"/>
                  </a:ext>
                </a:extLst>
              </a:tr>
              <a:tr h="452310">
                <a:tc>
                  <a:txBody>
                    <a:bodyPr/>
                    <a:lstStyle/>
                    <a:p>
                      <a:r>
                        <a:rPr lang="en-GB" sz="1400" b="1"/>
                        <a:t>8</a:t>
                      </a:r>
                    </a:p>
                  </a:txBody>
                  <a:tcPr>
                    <a:solidFill>
                      <a:schemeClr val="bg1">
                        <a:lumMod val="75000"/>
                      </a:schemeClr>
                    </a:solidFill>
                  </a:tcPr>
                </a:tc>
                <a:tc>
                  <a:txBody>
                    <a:bodyPr/>
                    <a:lstStyle/>
                    <a:p>
                      <a:r>
                        <a:rPr lang="en-GB" sz="1200"/>
                        <a:t>Fat soluble vitamins</a:t>
                      </a:r>
                    </a:p>
                  </a:txBody>
                  <a:tcPr>
                    <a:solidFill>
                      <a:schemeClr val="bg1">
                        <a:lumMod val="85000"/>
                      </a:schemeClr>
                    </a:solidFill>
                  </a:tcPr>
                </a:tc>
                <a:tc>
                  <a:txBody>
                    <a:bodyPr/>
                    <a:lstStyle/>
                    <a:p>
                      <a:endParaRPr lang="en-GB" sz="1200"/>
                    </a:p>
                  </a:txBody>
                  <a:tcPr>
                    <a:solidFill>
                      <a:schemeClr val="bg1"/>
                    </a:solidFill>
                  </a:tcPr>
                </a:tc>
                <a:tc>
                  <a:txBody>
                    <a:bodyPr/>
                    <a:lstStyle/>
                    <a:p>
                      <a:r>
                        <a:rPr lang="en-GB" sz="1200" b="1"/>
                        <a:t>Food Practical - Pizza</a:t>
                      </a:r>
                    </a:p>
                  </a:txBody>
                  <a:tcPr>
                    <a:solidFill>
                      <a:schemeClr val="bg1">
                        <a:lumMod val="85000"/>
                      </a:schemeClr>
                    </a:solidFill>
                  </a:tcPr>
                </a:tc>
                <a:tc>
                  <a:txBody>
                    <a:bodyPr/>
                    <a:lstStyle/>
                    <a:p>
                      <a:endParaRPr lang="en-GB" sz="1200"/>
                    </a:p>
                  </a:txBody>
                  <a:tcPr>
                    <a:solidFill>
                      <a:schemeClr val="bg1"/>
                    </a:solidFill>
                  </a:tcPr>
                </a:tc>
                <a:extLst>
                  <a:ext uri="{0D108BD9-81ED-4DB2-BD59-A6C34878D82A}">
                    <a16:rowId xmlns:a16="http://schemas.microsoft.com/office/drawing/2014/main" val="442226753"/>
                  </a:ext>
                </a:extLst>
              </a:tr>
              <a:tr h="371762">
                <a:tc>
                  <a:txBody>
                    <a:bodyPr/>
                    <a:lstStyle/>
                    <a:p>
                      <a:r>
                        <a:rPr lang="en-GB" sz="1400" b="1"/>
                        <a:t>9</a:t>
                      </a:r>
                    </a:p>
                  </a:txBody>
                  <a:tcPr>
                    <a:solidFill>
                      <a:schemeClr val="bg1">
                        <a:lumMod val="75000"/>
                      </a:schemeClr>
                    </a:solidFill>
                  </a:tcPr>
                </a:tc>
                <a:tc>
                  <a:txBody>
                    <a:bodyPr/>
                    <a:lstStyle/>
                    <a:p>
                      <a:r>
                        <a:rPr lang="en-GB" sz="1200"/>
                        <a:t>Water soluble vitamins</a:t>
                      </a:r>
                    </a:p>
                  </a:txBody>
                  <a:tcPr>
                    <a:solidFill>
                      <a:schemeClr val="bg1">
                        <a:lumMod val="85000"/>
                      </a:schemeClr>
                    </a:solidFill>
                  </a:tcPr>
                </a:tc>
                <a:tc>
                  <a:txBody>
                    <a:bodyPr/>
                    <a:lstStyle/>
                    <a:p>
                      <a:endParaRPr lang="en-GB" sz="1200"/>
                    </a:p>
                  </a:txBody>
                  <a:tcPr>
                    <a:solidFill>
                      <a:schemeClr val="bg1"/>
                    </a:solidFill>
                  </a:tcPr>
                </a:tc>
                <a:tc>
                  <a:txBody>
                    <a:bodyPr/>
                    <a:lstStyle/>
                    <a:p>
                      <a:r>
                        <a:rPr lang="en-GB" sz="1200" b="1"/>
                        <a:t>Food practical – Chow Mein</a:t>
                      </a:r>
                    </a:p>
                  </a:txBody>
                  <a:tcPr>
                    <a:solidFill>
                      <a:schemeClr val="bg1">
                        <a:lumMod val="85000"/>
                      </a:schemeClr>
                    </a:solidFill>
                  </a:tcPr>
                </a:tc>
                <a:tc>
                  <a:txBody>
                    <a:bodyPr/>
                    <a:lstStyle/>
                    <a:p>
                      <a:endParaRPr lang="en-GB" sz="1200"/>
                    </a:p>
                  </a:txBody>
                  <a:tcPr>
                    <a:solidFill>
                      <a:schemeClr val="bg1"/>
                    </a:solidFill>
                  </a:tcPr>
                </a:tc>
                <a:extLst>
                  <a:ext uri="{0D108BD9-81ED-4DB2-BD59-A6C34878D82A}">
                    <a16:rowId xmlns:a16="http://schemas.microsoft.com/office/drawing/2014/main" val="4284838449"/>
                  </a:ext>
                </a:extLst>
              </a:tr>
              <a:tr h="371762">
                <a:tc>
                  <a:txBody>
                    <a:bodyPr/>
                    <a:lstStyle/>
                    <a:p>
                      <a:r>
                        <a:rPr lang="en-GB" sz="1400" b="1"/>
                        <a:t>10</a:t>
                      </a:r>
                    </a:p>
                  </a:txBody>
                  <a:tcPr>
                    <a:solidFill>
                      <a:schemeClr val="bg1">
                        <a:lumMod val="75000"/>
                      </a:schemeClr>
                    </a:solidFill>
                  </a:tcPr>
                </a:tc>
                <a:tc>
                  <a:txBody>
                    <a:bodyPr/>
                    <a:lstStyle/>
                    <a:p>
                      <a:endParaRPr lang="en-GB" sz="1200"/>
                    </a:p>
                  </a:txBody>
                  <a:tcPr>
                    <a:solidFill>
                      <a:schemeClr val="bg1"/>
                    </a:solidFill>
                  </a:tcPr>
                </a:tc>
                <a:tc>
                  <a:txBody>
                    <a:bodyPr/>
                    <a:lstStyle/>
                    <a:p>
                      <a:endParaRPr lang="en-GB" sz="1200"/>
                    </a:p>
                  </a:txBody>
                  <a:tcPr>
                    <a:solidFill>
                      <a:schemeClr val="bg1"/>
                    </a:solidFill>
                  </a:tcPr>
                </a:tc>
                <a:tc>
                  <a:txBody>
                    <a:bodyPr/>
                    <a:lstStyle/>
                    <a:p>
                      <a:r>
                        <a:rPr lang="en-GB" sz="1200" b="1"/>
                        <a:t>Food Practical - Muffins</a:t>
                      </a:r>
                    </a:p>
                  </a:txBody>
                  <a:tcPr>
                    <a:solidFill>
                      <a:schemeClr val="bg1">
                        <a:lumMod val="85000"/>
                      </a:schemeClr>
                    </a:solidFill>
                  </a:tcPr>
                </a:tc>
                <a:tc>
                  <a:txBody>
                    <a:bodyPr/>
                    <a:lstStyle/>
                    <a:p>
                      <a:endParaRPr lang="en-GB" sz="1200"/>
                    </a:p>
                  </a:txBody>
                  <a:tcPr>
                    <a:solidFill>
                      <a:schemeClr val="bg1"/>
                    </a:solidFill>
                  </a:tcPr>
                </a:tc>
                <a:extLst>
                  <a:ext uri="{0D108BD9-81ED-4DB2-BD59-A6C34878D82A}">
                    <a16:rowId xmlns:a16="http://schemas.microsoft.com/office/drawing/2014/main" val="3599240034"/>
                  </a:ext>
                </a:extLst>
              </a:tr>
            </a:tbl>
          </a:graphicData>
        </a:graphic>
      </p:graphicFrame>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8">
            <a:clrChange>
              <a:clrFrom>
                <a:srgbClr val="FFFFFF"/>
              </a:clrFrom>
              <a:clrTo>
                <a:srgbClr val="FFFFFF">
                  <a:alpha val="0"/>
                </a:srgbClr>
              </a:clrTo>
            </a:clrChange>
          </a:blip>
          <a:stretch>
            <a:fillRect/>
          </a:stretch>
        </p:blipFill>
        <p:spPr>
          <a:xfrm>
            <a:off x="11061112" y="13798387"/>
            <a:ext cx="831764" cy="730566"/>
          </a:xfrm>
          <a:prstGeom prst="rect">
            <a:avLst/>
          </a:prstGeom>
        </p:spPr>
      </p:pic>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1134387" y="6418365"/>
            <a:ext cx="831764" cy="730566"/>
          </a:xfrm>
          <a:prstGeom prst="rect">
            <a:avLst/>
          </a:prstGeom>
        </p:spPr>
      </p:pic>
      <p:pic>
        <p:nvPicPr>
          <p:cNvPr id="2" name="Picture 1">
            <a:extLst>
              <a:ext uri="{FF2B5EF4-FFF2-40B4-BE49-F238E27FC236}">
                <a16:creationId xmlns:a16="http://schemas.microsoft.com/office/drawing/2014/main" id="{5F3602CD-3BC8-455B-82A8-CC92145C04B2}"/>
              </a:ext>
            </a:extLst>
          </p:cNvPr>
          <p:cNvPicPr>
            <a:picLocks noChangeAspect="1"/>
          </p:cNvPicPr>
          <p:nvPr/>
        </p:nvPicPr>
        <p:blipFill>
          <a:blip r:embed="rId10"/>
          <a:stretch>
            <a:fillRect/>
          </a:stretch>
        </p:blipFill>
        <p:spPr>
          <a:xfrm>
            <a:off x="8888975" y="130231"/>
            <a:ext cx="1231304" cy="1231304"/>
          </a:xfrm>
          <a:prstGeom prst="rect">
            <a:avLst/>
          </a:prstGeom>
        </p:spPr>
      </p:pic>
      <p:sp>
        <p:nvSpPr>
          <p:cNvPr id="4" name="TextBox 3">
            <a:extLst>
              <a:ext uri="{FF2B5EF4-FFF2-40B4-BE49-F238E27FC236}">
                <a16:creationId xmlns:a16="http://schemas.microsoft.com/office/drawing/2014/main" id="{69531F00-F373-A9FF-DC54-3B2D69EDE3BE}"/>
              </a:ext>
            </a:extLst>
          </p:cNvPr>
          <p:cNvSpPr txBox="1"/>
          <p:nvPr/>
        </p:nvSpPr>
        <p:spPr>
          <a:xfrm>
            <a:off x="2056324" y="15367405"/>
            <a:ext cx="1926129" cy="749179"/>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rPr>
              <a:t>#FineArt</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rPr>
              <a:t>#TextileDesign</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rPr>
              <a:t>#3DDesign</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rPr>
              <a:t># </a:t>
            </a:r>
            <a:r>
              <a:rPr kumimoji="0" lang="en-GB" sz="1067" b="0" i="0" u="none" strike="noStrike" kern="1200" cap="none" spc="0" normalizeH="0" baseline="0" noProof="0" err="1">
                <a:ln>
                  <a:noFill/>
                </a:ln>
                <a:solidFill>
                  <a:prstClr val="black"/>
                </a:solidFill>
                <a:effectLst/>
                <a:uLnTx/>
                <a:uFillTx/>
                <a:latin typeface="Arial Nova" panose="020B0504020202020204" pitchFamily="34" charset="0"/>
                <a:ea typeface="+mn-ea"/>
                <a:cs typeface="+mn-cs"/>
              </a:rPr>
              <a:t>Hospitality&amp;Catering</a:t>
            </a:r>
            <a:endPar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endParaRPr>
          </a:p>
        </p:txBody>
      </p:sp>
    </p:spTree>
    <p:extLst>
      <p:ext uri="{BB962C8B-B14F-4D97-AF65-F5344CB8AC3E}">
        <p14:creationId xmlns:p14="http://schemas.microsoft.com/office/powerpoint/2010/main" val="383763689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9943BB2C-229E-4D77-A9B2-D3AECDC9BC61}"/>
              </a:ext>
            </a:extLst>
          </p:cNvPr>
          <p:cNvSpPr/>
          <p:nvPr/>
        </p:nvSpPr>
        <p:spPr>
          <a:xfrm>
            <a:off x="408562" y="350201"/>
            <a:ext cx="11342451" cy="14923063"/>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450717" y="380321"/>
            <a:ext cx="11342451" cy="15166502"/>
          </a:xfrm>
        </p:spPr>
        <p:txBody>
          <a:bodyPr>
            <a:normAutofit/>
          </a:bodyPr>
          <a:lstStyle/>
          <a:p>
            <a:pPr marL="0" indent="0" algn="ctr">
              <a:buNone/>
            </a:pPr>
            <a:endParaRPr lang="en-GB" sz="2000">
              <a:latin typeface="Impact" panose="020B0806030902050204" pitchFamily="34" charset="0"/>
            </a:endParaRPr>
          </a:p>
          <a:p>
            <a:pPr marL="0" indent="0">
              <a:buNone/>
            </a:pPr>
            <a:r>
              <a:rPr lang="en-GB" sz="2800">
                <a:latin typeface="Impact" panose="020B0806030902050204" pitchFamily="34" charset="0"/>
              </a:rPr>
              <a:t>   Diet and Health – World Food: Scheme of Learning </a:t>
            </a:r>
          </a:p>
        </p:txBody>
      </p:sp>
      <p:sp>
        <p:nvSpPr>
          <p:cNvPr id="6" name="TextBox 5">
            <a:extLst>
              <a:ext uri="{FF2B5EF4-FFF2-40B4-BE49-F238E27FC236}">
                <a16:creationId xmlns:a16="http://schemas.microsoft.com/office/drawing/2014/main" id="{100D8A88-E9F7-433E-890B-C37DCFEE1EC1}"/>
              </a:ext>
            </a:extLst>
          </p:cNvPr>
          <p:cNvSpPr txBox="1"/>
          <p:nvPr/>
        </p:nvSpPr>
        <p:spPr>
          <a:xfrm>
            <a:off x="-299148" y="15367405"/>
            <a:ext cx="2448964" cy="748795"/>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Navigating ADT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black"/>
                </a:solidFill>
                <a:effectLst/>
                <a:uLnTx/>
                <a:uFillTx/>
                <a:latin typeface="Impact" panose="020B0806030902050204" pitchFamily="34" charset="0"/>
                <a:ea typeface="+mn-ea"/>
                <a:cs typeface="+mn-cs"/>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2"/>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3"/>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4"/>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5"/>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6"/>
          <a:srcRect t="16701" b="12155"/>
          <a:stretch/>
        </p:blipFill>
        <p:spPr>
          <a:xfrm rot="5400000">
            <a:off x="7304876" y="2664952"/>
            <a:ext cx="7519735" cy="2254512"/>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7">
            <a:clrChange>
              <a:clrFrom>
                <a:srgbClr val="FFFFFF"/>
              </a:clrFrom>
              <a:clrTo>
                <a:srgbClr val="FFFFFF">
                  <a:alpha val="0"/>
                </a:srgbClr>
              </a:clrTo>
            </a:clrChange>
          </a:blip>
          <a:srcRect b="9167"/>
          <a:stretch/>
        </p:blipFill>
        <p:spPr>
          <a:xfrm>
            <a:off x="11064743" y="709177"/>
            <a:ext cx="707095" cy="621065"/>
          </a:xfrm>
          <a:prstGeom prst="rect">
            <a:avLst/>
          </a:prstGeom>
        </p:spPr>
      </p:pic>
      <p:pic>
        <p:nvPicPr>
          <p:cNvPr id="22" name="Picture 21">
            <a:extLst>
              <a:ext uri="{FF2B5EF4-FFF2-40B4-BE49-F238E27FC236}">
                <a16:creationId xmlns:a16="http://schemas.microsoft.com/office/drawing/2014/main" id="{CB729412-91D3-4745-8116-A56E12BD3D42}"/>
              </a:ext>
            </a:extLst>
          </p:cNvPr>
          <p:cNvPicPr>
            <a:picLocks noChangeAspect="1"/>
          </p:cNvPicPr>
          <p:nvPr/>
        </p:nvPicPr>
        <p:blipFill rotWithShape="1">
          <a:blip r:embed="rId6"/>
          <a:srcRect t="16701" b="12155"/>
          <a:stretch/>
        </p:blipFill>
        <p:spPr>
          <a:xfrm rot="16200000" flipV="1">
            <a:off x="7188828" y="10279850"/>
            <a:ext cx="7751833" cy="2254511"/>
          </a:xfrm>
          <a:prstGeom prst="rect">
            <a:avLst/>
          </a:prstGeom>
        </p:spPr>
      </p:pic>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8">
            <a:clrChange>
              <a:clrFrom>
                <a:srgbClr val="FFFFFF"/>
              </a:clrFrom>
              <a:clrTo>
                <a:srgbClr val="FFFFFF">
                  <a:alpha val="0"/>
                </a:srgbClr>
              </a:clrTo>
            </a:clrChange>
          </a:blip>
          <a:stretch>
            <a:fillRect/>
          </a:stretch>
        </p:blipFill>
        <p:spPr>
          <a:xfrm>
            <a:off x="11061112" y="13798387"/>
            <a:ext cx="831764" cy="730566"/>
          </a:xfrm>
          <a:prstGeom prst="rect">
            <a:avLst/>
          </a:prstGeom>
        </p:spPr>
      </p:pic>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1160820" y="6626632"/>
            <a:ext cx="831764" cy="730566"/>
          </a:xfrm>
          <a:prstGeom prst="rect">
            <a:avLst/>
          </a:prstGeom>
        </p:spPr>
      </p:pic>
      <p:graphicFrame>
        <p:nvGraphicFramePr>
          <p:cNvPr id="18" name="Table 17">
            <a:extLst>
              <a:ext uri="{FF2B5EF4-FFF2-40B4-BE49-F238E27FC236}">
                <a16:creationId xmlns:a16="http://schemas.microsoft.com/office/drawing/2014/main" id="{B3CE2F09-8049-4B0C-A06E-4E1B116066AA}"/>
              </a:ext>
            </a:extLst>
          </p:cNvPr>
          <p:cNvGraphicFramePr>
            <a:graphicFrameLocks noGrp="1"/>
          </p:cNvGraphicFramePr>
          <p:nvPr/>
        </p:nvGraphicFramePr>
        <p:xfrm>
          <a:off x="686004" y="2193730"/>
          <a:ext cx="8479355" cy="12771498"/>
        </p:xfrm>
        <a:graphic>
          <a:graphicData uri="http://schemas.openxmlformats.org/drawingml/2006/table">
            <a:tbl>
              <a:tblPr firstRow="1" bandRow="1">
                <a:tableStyleId>{5940675A-B579-460E-94D1-54222C63F5DA}</a:tableStyleId>
              </a:tblPr>
              <a:tblGrid>
                <a:gridCol w="2068977">
                  <a:extLst>
                    <a:ext uri="{9D8B030D-6E8A-4147-A177-3AD203B41FA5}">
                      <a16:colId xmlns:a16="http://schemas.microsoft.com/office/drawing/2014/main" val="860903560"/>
                    </a:ext>
                  </a:extLst>
                </a:gridCol>
                <a:gridCol w="2068977">
                  <a:extLst>
                    <a:ext uri="{9D8B030D-6E8A-4147-A177-3AD203B41FA5}">
                      <a16:colId xmlns:a16="http://schemas.microsoft.com/office/drawing/2014/main" val="966298568"/>
                    </a:ext>
                  </a:extLst>
                </a:gridCol>
                <a:gridCol w="2068977">
                  <a:extLst>
                    <a:ext uri="{9D8B030D-6E8A-4147-A177-3AD203B41FA5}">
                      <a16:colId xmlns:a16="http://schemas.microsoft.com/office/drawing/2014/main" val="3462729128"/>
                    </a:ext>
                  </a:extLst>
                </a:gridCol>
                <a:gridCol w="2272424">
                  <a:extLst>
                    <a:ext uri="{9D8B030D-6E8A-4147-A177-3AD203B41FA5}">
                      <a16:colId xmlns:a16="http://schemas.microsoft.com/office/drawing/2014/main" val="249097489"/>
                    </a:ext>
                  </a:extLst>
                </a:gridCol>
              </a:tblGrid>
              <a:tr h="440608">
                <a:tc>
                  <a:txBody>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lang="en-GB" sz="1200" b="1">
                          <a:latin typeface="Arial Nova" panose="020B0504020202020204" pitchFamily="34" charset="0"/>
                        </a:rPr>
                        <a:t>Food, Nutrition &amp; Health </a:t>
                      </a:r>
                      <a:endParaRPr lang="en-GB" sz="1200" b="1"/>
                    </a:p>
                    <a:p>
                      <a:pPr algn="ctr"/>
                      <a:endParaRPr lang="en-GB" sz="1200" b="1"/>
                    </a:p>
                  </a:txBody>
                  <a:tcPr>
                    <a:solidFill>
                      <a:schemeClr val="bg1">
                        <a:lumMod val="65000"/>
                      </a:schemeClr>
                    </a:solidFill>
                  </a:tcPr>
                </a:tc>
                <a:tc>
                  <a:txBody>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lang="en-GB" sz="1200" b="1">
                          <a:latin typeface="Arial Nova" panose="020B0504020202020204" pitchFamily="34" charset="0"/>
                        </a:rPr>
                        <a:t>Food Safety </a:t>
                      </a:r>
                      <a:endParaRPr lang="en-GB" sz="1200" b="1"/>
                    </a:p>
                    <a:p>
                      <a:pPr algn="ctr"/>
                      <a:endParaRPr lang="en-GB" sz="1200" b="1"/>
                    </a:p>
                  </a:txBody>
                  <a:tcPr>
                    <a:solidFill>
                      <a:schemeClr val="bg1">
                        <a:lumMod val="65000"/>
                      </a:schemeClr>
                    </a:solidFill>
                  </a:tcPr>
                </a:tc>
                <a:tc>
                  <a:txBody>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lang="en-GB" sz="1200" b="1">
                          <a:latin typeface="Arial Nova" panose="020B0504020202020204" pitchFamily="34" charset="0"/>
                        </a:rPr>
                        <a:t>Food Preparation, Cooking, Presentation and Evaluation</a:t>
                      </a:r>
                      <a:endParaRPr lang="en-GB" sz="1200" b="1"/>
                    </a:p>
                  </a:txBody>
                  <a:tcPr>
                    <a:solidFill>
                      <a:schemeClr val="bg1">
                        <a:lumMod val="65000"/>
                      </a:schemeClr>
                    </a:solidFill>
                  </a:tcPr>
                </a:tc>
                <a:tc>
                  <a:txBody>
                    <a:bodyPr/>
                    <a:lstStyle/>
                    <a:p>
                      <a:pPr algn="ctr"/>
                      <a:r>
                        <a:rPr lang="en-GB" sz="1200" b="1">
                          <a:latin typeface="Arial Nova" panose="020B0504020202020204" pitchFamily="34" charset="0"/>
                        </a:rPr>
                        <a:t>Food Choice</a:t>
                      </a:r>
                    </a:p>
                  </a:txBody>
                  <a:tcPr>
                    <a:solidFill>
                      <a:schemeClr val="bg1">
                        <a:lumMod val="65000"/>
                      </a:schemeClr>
                    </a:solidFill>
                  </a:tcPr>
                </a:tc>
                <a:extLst>
                  <a:ext uri="{0D108BD9-81ED-4DB2-BD59-A6C34878D82A}">
                    <a16:rowId xmlns:a16="http://schemas.microsoft.com/office/drawing/2014/main" val="2939849063"/>
                  </a:ext>
                </a:extLst>
              </a:tr>
              <a:tr h="12131418">
                <a:tc>
                  <a:txBody>
                    <a:bodyPr/>
                    <a:lstStyle/>
                    <a:p>
                      <a:pPr marL="285750" indent="-285750">
                        <a:buFont typeface="Arial" panose="020B0604020202020204" pitchFamily="34" charset="0"/>
                        <a:buChar char="•"/>
                      </a:pPr>
                      <a:r>
                        <a:rPr lang="en-GB" sz="2000" b="0" i="0" u="none" strike="noStrike" kern="1200" baseline="0">
                          <a:solidFill>
                            <a:schemeClr val="tx1"/>
                          </a:solidFill>
                          <a:latin typeface="Arial Nova" panose="020B0504020202020204" pitchFamily="34" charset="0"/>
                          <a:ea typeface="+mn-ea"/>
                          <a:cs typeface="+mn-cs"/>
                        </a:rPr>
                        <a:t>Name the three macronutrients and state at least one function and source of each </a:t>
                      </a:r>
                    </a:p>
                    <a:p>
                      <a:endParaRPr lang="en-GB" sz="2000" b="0" i="0" u="none" strike="noStrike" kern="1200" baseline="0">
                        <a:solidFill>
                          <a:schemeClr val="tx1"/>
                        </a:solidFill>
                        <a:latin typeface="Arial Nova" panose="020B0504020202020204" pitchFamily="34" charset="0"/>
                        <a:ea typeface="+mn-ea"/>
                        <a:cs typeface="+mn-cs"/>
                      </a:endParaRPr>
                    </a:p>
                    <a:p>
                      <a:pPr marL="285750" indent="-285750">
                        <a:buFont typeface="Arial" panose="020B0604020202020204" pitchFamily="34" charset="0"/>
                        <a:buChar char="•"/>
                      </a:pPr>
                      <a:r>
                        <a:rPr lang="en-GB" sz="2000" b="0" i="0" u="none" strike="noStrike" kern="1200" baseline="0">
                          <a:solidFill>
                            <a:schemeClr val="tx1"/>
                          </a:solidFill>
                          <a:latin typeface="Arial Nova" panose="020B0504020202020204" pitchFamily="34" charset="0"/>
                          <a:ea typeface="+mn-ea"/>
                          <a:cs typeface="+mn-cs"/>
                        </a:rPr>
                        <a:t>Explain why vegetables are an important part of our diet </a:t>
                      </a:r>
                    </a:p>
                    <a:p>
                      <a:endParaRPr lang="en-GB" sz="2000" b="0" i="0" u="none" strike="noStrike" kern="1200" baseline="0">
                        <a:solidFill>
                          <a:schemeClr val="tx1"/>
                        </a:solidFill>
                        <a:latin typeface="Arial Nova" panose="020B0504020202020204" pitchFamily="34" charset="0"/>
                        <a:ea typeface="+mn-ea"/>
                        <a:cs typeface="+mn-cs"/>
                      </a:endParaRPr>
                    </a:p>
                    <a:p>
                      <a:pPr marL="285750" indent="-285750">
                        <a:buFont typeface="Arial" panose="020B0604020202020204" pitchFamily="34" charset="0"/>
                        <a:buChar char="•"/>
                      </a:pPr>
                      <a:r>
                        <a:rPr lang="en-GB" sz="2000" b="0" i="0" u="none" strike="noStrike" kern="1200" baseline="0">
                          <a:solidFill>
                            <a:schemeClr val="tx1"/>
                          </a:solidFill>
                          <a:latin typeface="Arial Nova" panose="020B0504020202020204" pitchFamily="34" charset="0"/>
                          <a:ea typeface="+mn-ea"/>
                          <a:cs typeface="+mn-cs"/>
                        </a:rPr>
                        <a:t>Name the micronutrients – vitamins A, B group, C and D, and minerals calcium, iron and sodium </a:t>
                      </a:r>
                    </a:p>
                    <a:p>
                      <a:endParaRPr lang="en-GB" sz="2000" b="0" i="0" u="none" strike="noStrike" kern="1200" baseline="0">
                        <a:solidFill>
                          <a:schemeClr val="tx1"/>
                        </a:solidFill>
                        <a:latin typeface="Arial Nova" panose="020B0504020202020204" pitchFamily="34" charset="0"/>
                        <a:ea typeface="+mn-ea"/>
                        <a:cs typeface="+mn-cs"/>
                      </a:endParaRPr>
                    </a:p>
                    <a:p>
                      <a:pPr marL="285750" indent="-285750">
                        <a:buFont typeface="Arial" panose="020B0604020202020204" pitchFamily="34" charset="0"/>
                        <a:buChar char="•"/>
                      </a:pPr>
                      <a:r>
                        <a:rPr lang="en-GB" sz="2000" b="0" i="0" u="none" strike="noStrike" kern="1200" baseline="0">
                          <a:solidFill>
                            <a:schemeClr val="tx1"/>
                          </a:solidFill>
                          <a:latin typeface="Arial Nova" panose="020B0504020202020204" pitchFamily="34" charset="0"/>
                          <a:ea typeface="+mn-ea"/>
                          <a:cs typeface="+mn-cs"/>
                        </a:rPr>
                        <a:t>State at least one function and source of each micronutrient</a:t>
                      </a:r>
                    </a:p>
                    <a:p>
                      <a:pPr marL="0" indent="0">
                        <a:buFont typeface="Arial" panose="020B0604020202020204" pitchFamily="34" charset="0"/>
                        <a:buNone/>
                      </a:pPr>
                      <a:endParaRPr lang="en-GB" sz="2000" b="0" i="0" u="none" strike="noStrike" kern="1200" baseline="0">
                        <a:solidFill>
                          <a:schemeClr val="tx1"/>
                        </a:solidFill>
                        <a:latin typeface="Arial Nova" panose="020B0504020202020204" pitchFamily="34" charset="0"/>
                        <a:ea typeface="+mn-ea"/>
                        <a:cs typeface="+mn-cs"/>
                      </a:endParaRPr>
                    </a:p>
                    <a:p>
                      <a:pPr marL="0" indent="0">
                        <a:buFont typeface="Arial" panose="020B0604020202020204" pitchFamily="34" charset="0"/>
                        <a:buNone/>
                      </a:pPr>
                      <a:r>
                        <a:rPr lang="en-GB" sz="2000" b="0" i="0" u="none" strike="noStrike" kern="1200" baseline="0">
                          <a:solidFill>
                            <a:schemeClr val="tx1"/>
                          </a:solidFill>
                          <a:latin typeface="+mn-lt"/>
                          <a:ea typeface="+mn-ea"/>
                          <a:cs typeface="+mn-cs"/>
                        </a:rPr>
                        <a:t>	</a:t>
                      </a:r>
                    </a:p>
                    <a:p>
                      <a:r>
                        <a:rPr lang="en-GB" sz="2000" b="0" i="0" u="none" strike="noStrike" kern="1200" baseline="0">
                          <a:solidFill>
                            <a:schemeClr val="tx1"/>
                          </a:solidFill>
                          <a:latin typeface="+mn-lt"/>
                          <a:ea typeface="+mn-ea"/>
                          <a:cs typeface="+mn-cs"/>
                        </a:rPr>
                        <a:t>	</a:t>
                      </a:r>
                    </a:p>
                    <a:p>
                      <a:pPr marL="171450" indent="-171450">
                        <a:buFont typeface="Arial" panose="020B0604020202020204" pitchFamily="34" charset="0"/>
                        <a:buChar char="•"/>
                      </a:pPr>
                      <a:endParaRPr lang="en-GB" sz="2000" b="0" i="0" u="none" strike="noStrike" kern="1200" baseline="0">
                        <a:solidFill>
                          <a:schemeClr val="tx1"/>
                        </a:solidFill>
                        <a:latin typeface="Arial Nova" panose="020B0504020202020204" pitchFamily="34" charset="0"/>
                        <a:ea typeface="+mn-ea"/>
                        <a:cs typeface="+mn-cs"/>
                      </a:endParaRPr>
                    </a:p>
                    <a:p>
                      <a:pPr marL="0" indent="0">
                        <a:buFont typeface="Arial" panose="020B0604020202020204" pitchFamily="34" charset="0"/>
                        <a:buNone/>
                      </a:pPr>
                      <a:endParaRPr lang="en-GB" sz="2000" b="0" i="0" u="none" strike="noStrike" kern="1200" baseline="0">
                        <a:solidFill>
                          <a:schemeClr val="tx1"/>
                        </a:solidFill>
                        <a:latin typeface="+mn-lt"/>
                        <a:ea typeface="+mn-ea"/>
                        <a:cs typeface="+mn-cs"/>
                      </a:endParaRPr>
                    </a:p>
                    <a:p>
                      <a:pPr marL="171450" indent="-171450">
                        <a:buFont typeface="Arial" panose="020B0604020202020204" pitchFamily="34" charset="0"/>
                        <a:buChar char="•"/>
                      </a:pPr>
                      <a:endParaRPr lang="en-GB" sz="2000" b="0" i="0" u="none" strike="noStrike" kern="1200" baseline="0">
                        <a:solidFill>
                          <a:schemeClr val="tx1"/>
                        </a:solidFill>
                        <a:latin typeface="+mn-lt"/>
                        <a:ea typeface="+mn-ea"/>
                        <a:cs typeface="+mn-cs"/>
                      </a:endParaRPr>
                    </a:p>
                    <a:p>
                      <a:pPr marL="171450" indent="-171450">
                        <a:buFont typeface="Arial" panose="020B0604020202020204" pitchFamily="34" charset="0"/>
                        <a:buChar char="•"/>
                      </a:pPr>
                      <a:endParaRPr lang="en-GB" sz="2000" b="0" i="0" u="none" strike="noStrike" kern="1200" baseline="0">
                        <a:solidFill>
                          <a:schemeClr val="tx1"/>
                        </a:solidFill>
                        <a:latin typeface="+mn-lt"/>
                        <a:ea typeface="+mn-ea"/>
                        <a:cs typeface="+mn-cs"/>
                      </a:endParaRPr>
                    </a:p>
                    <a:p>
                      <a:endParaRPr lang="en-GB" sz="2000"/>
                    </a:p>
                  </a:txBody>
                  <a:tcPr>
                    <a:solidFill>
                      <a:schemeClr val="bg1"/>
                    </a:solidFill>
                  </a:tcPr>
                </a:tc>
                <a:tc>
                  <a:txBody>
                    <a:bodyPr/>
                    <a:lstStyle/>
                    <a:p>
                      <a:pPr marL="285750" marR="0" lvl="0" indent="-28575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000" b="0" i="0" u="none" strike="noStrike" kern="1200" baseline="0">
                          <a:solidFill>
                            <a:schemeClr val="tx1"/>
                          </a:solidFill>
                          <a:latin typeface="Arial Nova" panose="020B0504020202020204" pitchFamily="34" charset="0"/>
                          <a:ea typeface="+mn-ea"/>
                          <a:cs typeface="+mn-cs"/>
                        </a:rPr>
                        <a:t>Recap and recall how to set up a practical lesson - adding food hygiene of meat preparation</a:t>
                      </a:r>
                    </a:p>
                    <a:p>
                      <a:pPr marL="285750" marR="0" lvl="0" indent="-28575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2000" b="0" i="1" u="none" strike="noStrike" kern="1200" baseline="0">
                        <a:solidFill>
                          <a:schemeClr val="tx1"/>
                        </a:solidFill>
                        <a:latin typeface="Arial Nova" panose="020B0504020202020204" pitchFamily="34" charset="0"/>
                        <a:ea typeface="+mn-ea"/>
                        <a:cs typeface="+mn-cs"/>
                      </a:endParaRPr>
                    </a:p>
                    <a:p>
                      <a:pPr marL="285750" indent="-285750">
                        <a:buFont typeface="Arial" panose="020B0604020202020204" pitchFamily="34" charset="0"/>
                        <a:buChar char="•"/>
                      </a:pPr>
                      <a:r>
                        <a:rPr lang="en-GB" sz="2000" b="0" i="0" u="none" strike="noStrike" kern="1200" baseline="0">
                          <a:solidFill>
                            <a:schemeClr val="tx1"/>
                          </a:solidFill>
                          <a:latin typeface="Arial Nova" panose="020B0504020202020204" pitchFamily="34" charset="0"/>
                          <a:ea typeface="+mn-ea"/>
                          <a:cs typeface="+mn-cs"/>
                        </a:rPr>
                        <a:t>Use the hob, grill and oven safely</a:t>
                      </a:r>
                    </a:p>
                    <a:p>
                      <a:pPr marL="285750" indent="-285750">
                        <a:buFont typeface="Arial" panose="020B0604020202020204" pitchFamily="34" charset="0"/>
                        <a:buChar char="•"/>
                      </a:pPr>
                      <a:endParaRPr lang="en-GB" sz="2000" b="0" i="0" u="none" strike="noStrike" kern="1200" baseline="0">
                        <a:solidFill>
                          <a:schemeClr val="tx1"/>
                        </a:solidFill>
                        <a:latin typeface="Arial Nova" panose="020B0504020202020204" pitchFamily="34" charset="0"/>
                        <a:ea typeface="+mn-ea"/>
                        <a:cs typeface="+mn-cs"/>
                      </a:endParaRPr>
                    </a:p>
                    <a:p>
                      <a:pPr marL="285750" indent="-285750">
                        <a:buFont typeface="Arial" panose="020B0604020202020204" pitchFamily="34" charset="0"/>
                        <a:buChar char="•"/>
                      </a:pPr>
                      <a:r>
                        <a:rPr lang="en-GB" sz="2000" b="0" i="0" u="none" strike="noStrike" kern="1200" baseline="0">
                          <a:solidFill>
                            <a:schemeClr val="tx1"/>
                          </a:solidFill>
                          <a:latin typeface="Arial Nova" panose="020B0504020202020204" pitchFamily="34" charset="0"/>
                          <a:ea typeface="+mn-ea"/>
                          <a:cs typeface="+mn-cs"/>
                        </a:rPr>
                        <a:t>Use of electrical and kitchen equipment safely</a:t>
                      </a:r>
                    </a:p>
                    <a:p>
                      <a:pPr marL="285750" indent="-285750">
                        <a:buFont typeface="Arial" panose="020B0604020202020204" pitchFamily="34" charset="0"/>
                        <a:buChar char="•"/>
                      </a:pPr>
                      <a:endParaRPr lang="en-GB" sz="2000" b="0" i="0" u="none" strike="noStrike" kern="1200" baseline="0">
                        <a:solidFill>
                          <a:schemeClr val="tx1"/>
                        </a:solidFill>
                        <a:latin typeface="Arial Nova" panose="020B0504020202020204" pitchFamily="34" charset="0"/>
                        <a:ea typeface="+mn-ea"/>
                        <a:cs typeface="+mn-cs"/>
                      </a:endParaRPr>
                    </a:p>
                    <a:p>
                      <a:pPr marL="285750" indent="-285750">
                        <a:buFont typeface="Arial" panose="020B0604020202020204" pitchFamily="34" charset="0"/>
                        <a:buChar char="•"/>
                      </a:pPr>
                      <a:r>
                        <a:rPr lang="en-GB" sz="2000" b="0" i="0" u="none" strike="noStrike" kern="1200" baseline="0">
                          <a:solidFill>
                            <a:schemeClr val="tx1"/>
                          </a:solidFill>
                          <a:latin typeface="Arial Nova" panose="020B0504020202020204" pitchFamily="34" charset="0"/>
                          <a:ea typeface="+mn-ea"/>
                          <a:cs typeface="+mn-cs"/>
                        </a:rPr>
                        <a:t>Demonstrate knife skills</a:t>
                      </a:r>
                    </a:p>
                    <a:p>
                      <a:pPr marL="285750" indent="-285750">
                        <a:buFont typeface="Arial" panose="020B0604020202020204" pitchFamily="34" charset="0"/>
                        <a:buChar char="•"/>
                      </a:pPr>
                      <a:endParaRPr lang="en-GB" sz="2000" b="0" i="0" u="none" strike="noStrike" kern="1200" baseline="0">
                        <a:solidFill>
                          <a:schemeClr val="tx1"/>
                        </a:solidFill>
                        <a:latin typeface="Arial Nova" panose="020B0504020202020204" pitchFamily="34" charset="0"/>
                        <a:ea typeface="+mn-ea"/>
                        <a:cs typeface="+mn-cs"/>
                      </a:endParaRPr>
                    </a:p>
                    <a:p>
                      <a:pPr marL="0" indent="0">
                        <a:buFont typeface="Arial" panose="020B0604020202020204" pitchFamily="34" charset="0"/>
                        <a:buNone/>
                      </a:pPr>
                      <a:r>
                        <a:rPr lang="en-GB" sz="2000" b="0" i="0" u="none" strike="noStrike" kern="1200" baseline="0">
                          <a:solidFill>
                            <a:schemeClr val="tx1"/>
                          </a:solidFill>
                          <a:latin typeface="+mn-lt"/>
                          <a:ea typeface="+mn-ea"/>
                          <a:cs typeface="+mn-cs"/>
                        </a:rPr>
                        <a:t>	</a:t>
                      </a:r>
                    </a:p>
                    <a:p>
                      <a:pPr marL="0" marR="0" lvl="0" indent="0" algn="l" defTabSz="121917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2000" b="0" i="0" u="none" strike="noStrike" kern="1200" baseline="0">
                        <a:solidFill>
                          <a:schemeClr val="tx1"/>
                        </a:solidFill>
                        <a:latin typeface="+mn-lt"/>
                        <a:ea typeface="+mn-ea"/>
                        <a:cs typeface="+mn-cs"/>
                      </a:endParaRPr>
                    </a:p>
                    <a:p>
                      <a:r>
                        <a:rPr lang="en-GB" sz="2000" b="0" i="0" u="none" strike="noStrike" kern="1200" baseline="0">
                          <a:solidFill>
                            <a:schemeClr val="tx1"/>
                          </a:solidFill>
                          <a:latin typeface="+mn-lt"/>
                          <a:ea typeface="+mn-ea"/>
                          <a:cs typeface="+mn-cs"/>
                        </a:rPr>
                        <a:t>	</a:t>
                      </a:r>
                    </a:p>
                    <a:p>
                      <a:endParaRPr lang="en-GB" sz="2000"/>
                    </a:p>
                  </a:txBody>
                  <a:tcPr>
                    <a:solidFill>
                      <a:schemeClr val="bg1"/>
                    </a:solidFill>
                  </a:tcPr>
                </a:tc>
                <a:tc>
                  <a:txBody>
                    <a:bodyPr/>
                    <a:lstStyle/>
                    <a:p>
                      <a:pPr marL="285750" indent="-285750">
                        <a:buFont typeface="Arial" panose="020B0604020202020204" pitchFamily="34" charset="0"/>
                        <a:buChar char="•"/>
                      </a:pPr>
                      <a:r>
                        <a:rPr lang="en-GB" sz="2000" b="0" i="0" u="none" strike="noStrike" kern="1200" baseline="0">
                          <a:solidFill>
                            <a:schemeClr val="tx1"/>
                          </a:solidFill>
                          <a:latin typeface="Arial Nova" panose="020B0504020202020204" pitchFamily="34" charset="0"/>
                          <a:ea typeface="+mn-ea"/>
                          <a:cs typeface="+mn-cs"/>
                        </a:rPr>
                        <a:t>Preparing fruit and vegetables </a:t>
                      </a:r>
                    </a:p>
                    <a:p>
                      <a:pPr marL="285750" indent="-285750">
                        <a:buFont typeface="Arial" panose="020B0604020202020204" pitchFamily="34" charset="0"/>
                        <a:buChar char="•"/>
                      </a:pPr>
                      <a:endParaRPr lang="en-GB" sz="2000" b="0" i="0" u="none" strike="noStrike" kern="1200" baseline="0">
                        <a:solidFill>
                          <a:schemeClr val="tx1"/>
                        </a:solidFill>
                        <a:latin typeface="Arial Nova" panose="020B0504020202020204" pitchFamily="34" charset="0"/>
                        <a:ea typeface="+mn-ea"/>
                        <a:cs typeface="+mn-cs"/>
                      </a:endParaRPr>
                    </a:p>
                    <a:p>
                      <a:pPr marL="285750" indent="-285750">
                        <a:buFont typeface="Arial" panose="020B0604020202020204" pitchFamily="34" charset="0"/>
                        <a:buChar char="•"/>
                      </a:pPr>
                      <a:r>
                        <a:rPr lang="en-GB" sz="2000" b="0" i="0" u="none" strike="noStrike" kern="1200" baseline="0">
                          <a:solidFill>
                            <a:schemeClr val="tx1"/>
                          </a:solidFill>
                          <a:latin typeface="Arial Nova" panose="020B0504020202020204" pitchFamily="34" charset="0"/>
                          <a:ea typeface="+mn-ea"/>
                          <a:cs typeface="+mn-cs"/>
                        </a:rPr>
                        <a:t>Preparing </a:t>
                      </a:r>
                      <a:r>
                        <a:rPr lang="en-GB" sz="2000" b="0" i="1" u="none" strike="noStrike" kern="1200" baseline="0">
                          <a:solidFill>
                            <a:schemeClr val="tx1"/>
                          </a:solidFill>
                          <a:latin typeface="Arial Nova" panose="020B0504020202020204" pitchFamily="34" charset="0"/>
                          <a:ea typeface="+mn-ea"/>
                          <a:cs typeface="+mn-cs"/>
                        </a:rPr>
                        <a:t>meat and vegetarian alternatives </a:t>
                      </a:r>
                    </a:p>
                    <a:p>
                      <a:pPr marL="285750" indent="-285750">
                        <a:buFont typeface="Arial" panose="020B0604020202020204" pitchFamily="34" charset="0"/>
                        <a:buChar char="•"/>
                      </a:pPr>
                      <a:endParaRPr lang="en-GB" sz="2000" b="0" i="1" u="none" strike="noStrike" kern="1200" baseline="0">
                        <a:solidFill>
                          <a:schemeClr val="tx1"/>
                        </a:solidFill>
                        <a:latin typeface="Arial Nova" panose="020B0504020202020204" pitchFamily="34" charset="0"/>
                        <a:ea typeface="+mn-ea"/>
                        <a:cs typeface="+mn-cs"/>
                      </a:endParaRPr>
                    </a:p>
                    <a:p>
                      <a:pPr marL="285750" indent="-285750">
                        <a:buFont typeface="Arial" panose="020B0604020202020204" pitchFamily="34" charset="0"/>
                        <a:buChar char="•"/>
                      </a:pPr>
                      <a:r>
                        <a:rPr lang="en-GB" sz="2000" b="0" i="0" u="none" strike="noStrike" kern="1200" baseline="0">
                          <a:solidFill>
                            <a:schemeClr val="tx1"/>
                          </a:solidFill>
                          <a:latin typeface="Arial Nova" panose="020B0504020202020204" pitchFamily="34" charset="0"/>
                          <a:ea typeface="+mn-ea"/>
                          <a:cs typeface="+mn-cs"/>
                        </a:rPr>
                        <a:t>Prepare, combine and shape ingredients </a:t>
                      </a:r>
                      <a:r>
                        <a:rPr lang="en-GB" sz="2000" b="0" i="0" u="none" strike="noStrike" kern="1200" baseline="0">
                          <a:solidFill>
                            <a:schemeClr val="tx1"/>
                          </a:solidFill>
                          <a:latin typeface="+mn-lt"/>
                          <a:ea typeface="+mn-ea"/>
                          <a:cs typeface="+mn-cs"/>
                        </a:rPr>
                        <a:t>	</a:t>
                      </a:r>
                    </a:p>
                    <a:p>
                      <a:pPr marL="0" indent="0">
                        <a:buFont typeface="Arial" panose="020B0604020202020204" pitchFamily="34" charset="0"/>
                        <a:buNone/>
                      </a:pPr>
                      <a:endParaRPr lang="en-GB" sz="2000" b="0" i="0" u="none" strike="noStrike" kern="1200" baseline="0">
                        <a:solidFill>
                          <a:schemeClr val="tx1"/>
                        </a:solidFill>
                        <a:latin typeface="Arial Nova" panose="020B0504020202020204" pitchFamily="34" charset="0"/>
                        <a:ea typeface="+mn-ea"/>
                        <a:cs typeface="+mn-cs"/>
                      </a:endParaRPr>
                    </a:p>
                  </a:txBody>
                  <a:tcPr>
                    <a:solidFill>
                      <a:schemeClr val="bg1"/>
                    </a:solidFill>
                  </a:tcPr>
                </a:tc>
                <a:tc>
                  <a:txBody>
                    <a:bodyPr/>
                    <a:lstStyle/>
                    <a:p>
                      <a:pPr marL="285750" marR="0" lvl="0" indent="-28575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000" b="0" i="0" u="none" strike="noStrike" kern="1200" baseline="0">
                          <a:solidFill>
                            <a:schemeClr val="tx1"/>
                          </a:solidFill>
                          <a:latin typeface="Arial Nova" panose="020B0504020202020204" pitchFamily="34" charset="0"/>
                          <a:ea typeface="+mn-ea"/>
                          <a:cs typeface="+mn-cs"/>
                        </a:rPr>
                        <a:t>Describe the sensory characteristics using the correct sensory descriptors</a:t>
                      </a:r>
                    </a:p>
                    <a:p>
                      <a:pPr marL="285750" marR="0" lvl="0" indent="-28575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2000" b="0" i="0" u="none" strike="noStrike" kern="1200" baseline="0">
                        <a:solidFill>
                          <a:schemeClr val="tx1"/>
                        </a:solidFill>
                        <a:latin typeface="Arial Nova" panose="020B0504020202020204" pitchFamily="34" charset="0"/>
                        <a:ea typeface="+mn-ea"/>
                        <a:cs typeface="+mn-cs"/>
                      </a:endParaRPr>
                    </a:p>
                    <a:p>
                      <a:pPr marL="285750" marR="0" lvl="0" indent="-28575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000" b="0" i="0" u="none" strike="noStrike" kern="1200" baseline="0">
                          <a:solidFill>
                            <a:schemeClr val="tx1"/>
                          </a:solidFill>
                          <a:latin typeface="Arial Nova" panose="020B0504020202020204" pitchFamily="34" charset="0"/>
                          <a:ea typeface="+mn-ea"/>
                          <a:cs typeface="+mn-cs"/>
                        </a:rPr>
                        <a:t>Define International cuisine</a:t>
                      </a:r>
                    </a:p>
                    <a:p>
                      <a:pPr marL="285750" marR="0" lvl="0" indent="-28575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2000" b="0" i="0" u="none" strike="noStrike" kern="1200" baseline="0">
                        <a:solidFill>
                          <a:schemeClr val="tx1"/>
                        </a:solidFill>
                        <a:latin typeface="Arial Nova" panose="020B0504020202020204" pitchFamily="34" charset="0"/>
                        <a:ea typeface="+mn-ea"/>
                        <a:cs typeface="+mn-cs"/>
                      </a:endParaRPr>
                    </a:p>
                    <a:p>
                      <a:pPr marL="285750" marR="0" lvl="0" indent="-28575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000" b="0" i="0" u="none" strike="noStrike" kern="1200" baseline="0">
                          <a:solidFill>
                            <a:schemeClr val="tx1"/>
                          </a:solidFill>
                          <a:latin typeface="Arial Nova" panose="020B0504020202020204" pitchFamily="34" charset="0"/>
                          <a:ea typeface="+mn-ea"/>
                          <a:cs typeface="+mn-cs"/>
                        </a:rPr>
                        <a:t>Investigating further the distinctive features of traditional European cuisines</a:t>
                      </a:r>
                      <a:r>
                        <a:rPr lang="en-GB" sz="2000" b="0" i="0" u="none" strike="noStrike" kern="1200" baseline="0">
                          <a:solidFill>
                            <a:schemeClr val="tx1"/>
                          </a:solidFill>
                          <a:latin typeface="+mn-lt"/>
                          <a:ea typeface="+mn-ea"/>
                          <a:cs typeface="+mn-cs"/>
                        </a:rPr>
                        <a:t> 	</a:t>
                      </a:r>
                    </a:p>
                    <a:p>
                      <a:endParaRPr lang="en-GB" sz="2000"/>
                    </a:p>
                    <a:p>
                      <a:endParaRPr lang="en-GB" sz="2000"/>
                    </a:p>
                  </a:txBody>
                  <a:tcPr>
                    <a:solidFill>
                      <a:schemeClr val="bg1"/>
                    </a:solidFill>
                  </a:tcPr>
                </a:tc>
                <a:extLst>
                  <a:ext uri="{0D108BD9-81ED-4DB2-BD59-A6C34878D82A}">
                    <a16:rowId xmlns:a16="http://schemas.microsoft.com/office/drawing/2014/main" val="68643681"/>
                  </a:ext>
                </a:extLst>
              </a:tr>
            </a:tbl>
          </a:graphicData>
        </a:graphic>
      </p:graphicFrame>
      <p:pic>
        <p:nvPicPr>
          <p:cNvPr id="17" name="Picture 16">
            <a:extLst>
              <a:ext uri="{FF2B5EF4-FFF2-40B4-BE49-F238E27FC236}">
                <a16:creationId xmlns:a16="http://schemas.microsoft.com/office/drawing/2014/main" id="{08D73AB4-E040-4443-8B4B-77060D80E14F}"/>
              </a:ext>
            </a:extLst>
          </p:cNvPr>
          <p:cNvPicPr>
            <a:picLocks noChangeAspect="1"/>
          </p:cNvPicPr>
          <p:nvPr/>
        </p:nvPicPr>
        <p:blipFill>
          <a:blip r:embed="rId10"/>
          <a:stretch>
            <a:fillRect/>
          </a:stretch>
        </p:blipFill>
        <p:spPr>
          <a:xfrm>
            <a:off x="8288969" y="507825"/>
            <a:ext cx="1449102" cy="1449102"/>
          </a:xfrm>
          <a:prstGeom prst="rect">
            <a:avLst/>
          </a:prstGeom>
        </p:spPr>
      </p:pic>
      <p:sp>
        <p:nvSpPr>
          <p:cNvPr id="2" name="TextBox 1">
            <a:extLst>
              <a:ext uri="{FF2B5EF4-FFF2-40B4-BE49-F238E27FC236}">
                <a16:creationId xmlns:a16="http://schemas.microsoft.com/office/drawing/2014/main" id="{0FC05E5E-0C74-FA52-2910-FC1E050740DF}"/>
              </a:ext>
            </a:extLst>
          </p:cNvPr>
          <p:cNvSpPr txBox="1"/>
          <p:nvPr/>
        </p:nvSpPr>
        <p:spPr>
          <a:xfrm>
            <a:off x="2056324" y="15367405"/>
            <a:ext cx="1926129" cy="749179"/>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rPr>
              <a:t>#FineArt</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rPr>
              <a:t>#TextileDesign</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rPr>
              <a:t>#3DDesign</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rPr>
              <a:t># </a:t>
            </a:r>
            <a:r>
              <a:rPr kumimoji="0" lang="en-GB" sz="1067" b="0" i="0" u="none" strike="noStrike" kern="1200" cap="none" spc="0" normalizeH="0" baseline="0" noProof="0" err="1">
                <a:ln>
                  <a:noFill/>
                </a:ln>
                <a:solidFill>
                  <a:prstClr val="black"/>
                </a:solidFill>
                <a:effectLst/>
                <a:uLnTx/>
                <a:uFillTx/>
                <a:latin typeface="Arial Nova" panose="020B0504020202020204" pitchFamily="34" charset="0"/>
                <a:ea typeface="+mn-ea"/>
                <a:cs typeface="+mn-cs"/>
              </a:rPr>
              <a:t>Hospitality&amp;Catering</a:t>
            </a:r>
            <a:endPar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endParaRPr>
          </a:p>
        </p:txBody>
      </p:sp>
    </p:spTree>
    <p:extLst>
      <p:ext uri="{BB962C8B-B14F-4D97-AF65-F5344CB8AC3E}">
        <p14:creationId xmlns:p14="http://schemas.microsoft.com/office/powerpoint/2010/main" val="169506651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3903C0A2-C801-4116-9732-DDC795FE048E}"/>
              </a:ext>
            </a:extLst>
          </p:cNvPr>
          <p:cNvSpPr/>
          <p:nvPr/>
        </p:nvSpPr>
        <p:spPr>
          <a:xfrm>
            <a:off x="408562" y="6455391"/>
            <a:ext cx="11374876" cy="88276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9943BB2C-229E-4D77-A9B2-D3AECDC9BC61}"/>
              </a:ext>
            </a:extLst>
          </p:cNvPr>
          <p:cNvSpPr/>
          <p:nvPr/>
        </p:nvSpPr>
        <p:spPr>
          <a:xfrm>
            <a:off x="408562" y="350201"/>
            <a:ext cx="11342451" cy="5956429"/>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427336" y="350200"/>
            <a:ext cx="11342451" cy="14948817"/>
          </a:xfrm>
        </p:spPr>
        <p:txBody>
          <a:bodyPr>
            <a:normAutofit fontScale="25000" lnSpcReduction="20000"/>
          </a:bodyPr>
          <a:lstStyle/>
          <a:p>
            <a:pPr marL="0" indent="0" algn="ctr">
              <a:buNone/>
            </a:pPr>
            <a:endParaRPr lang="en-GB" sz="400">
              <a:latin typeface="Impact" panose="020B0806030902050204" pitchFamily="34" charset="0"/>
            </a:endParaRPr>
          </a:p>
          <a:p>
            <a:pPr marL="0" indent="0" algn="ctr">
              <a:buNone/>
            </a:pPr>
            <a:r>
              <a:rPr lang="en-GB" sz="8000">
                <a:latin typeface="Impact" panose="020B0806030902050204" pitchFamily="34" charset="0"/>
              </a:rPr>
              <a:t>Year 9 : Factors affecting food choice: Intent</a:t>
            </a:r>
          </a:p>
          <a:p>
            <a:pPr marL="0" indent="0">
              <a:buNone/>
            </a:pPr>
            <a:r>
              <a:rPr lang="en-GB" sz="4400" b="1" u="sng">
                <a:latin typeface="Arial Nova" panose="020B0504020202020204" pitchFamily="34" charset="0"/>
              </a:rPr>
              <a:t>Specialist Subject: </a:t>
            </a:r>
            <a:r>
              <a:rPr lang="en-GB" sz="4400" b="1">
                <a:latin typeface="Arial Nova" panose="020B0504020202020204" pitchFamily="34" charset="0"/>
              </a:rPr>
              <a:t>Hospitality and Catering</a:t>
            </a:r>
            <a:endParaRPr lang="en-GB" sz="4400">
              <a:latin typeface="Impact" panose="020B0806030902050204" pitchFamily="34" charset="0"/>
            </a:endParaRPr>
          </a:p>
          <a:p>
            <a:pPr marL="0" indent="0">
              <a:buNone/>
            </a:pPr>
            <a:r>
              <a:rPr lang="en-GB" sz="4400" b="1" u="sng">
                <a:latin typeface="Arial Nova" panose="020B0504020202020204" pitchFamily="34" charset="0"/>
              </a:rPr>
              <a:t>Knowledge / Skills / Understanding Acquired:</a:t>
            </a:r>
          </a:p>
          <a:p>
            <a:r>
              <a:rPr lang="en-US" altLang="en-US" sz="4400">
                <a:latin typeface="Arial Nova" panose="020B0504020202020204" pitchFamily="34" charset="0"/>
              </a:rPr>
              <a:t>Students will identify the nutritional needs of different life stages</a:t>
            </a:r>
          </a:p>
          <a:p>
            <a:r>
              <a:rPr lang="en-US" altLang="en-US" sz="4400">
                <a:latin typeface="Arial Nova" panose="020B0504020202020204" pitchFamily="34" charset="0"/>
              </a:rPr>
              <a:t>Students will identify the pathogens that cause food poisoning and know how to keep food safe to eat</a:t>
            </a:r>
          </a:p>
          <a:p>
            <a:r>
              <a:rPr lang="en-GB" altLang="en-US" sz="4400">
                <a:latin typeface="Arial Nova" panose="020B0504020202020204" pitchFamily="34" charset="0"/>
                <a:cs typeface="Arial" panose="020B0604020202020204" pitchFamily="34" charset="0"/>
              </a:rPr>
              <a:t>Students to know the functions of energy in the body and how to maintain a healthy weight.</a:t>
            </a:r>
          </a:p>
          <a:p>
            <a:r>
              <a:rPr lang="en-GB" sz="4400">
                <a:latin typeface="Arial Nova" panose="020B0504020202020204" pitchFamily="34" charset="0"/>
              </a:rPr>
              <a:t>Students will identify the factors that may influence what we choose to eat, through food labels, religion and cost </a:t>
            </a:r>
          </a:p>
          <a:p>
            <a:r>
              <a:rPr lang="en-GB" sz="4400">
                <a:latin typeface="Arial Nova" panose="020B0504020202020204" pitchFamily="34" charset="0"/>
              </a:rPr>
              <a:t>Students will learn a range of practical skills whilst preparing and cooking a variety of dishes</a:t>
            </a:r>
            <a:endParaRPr lang="en-GB" sz="4400" b="1" u="sng">
              <a:latin typeface="Arial Nova" panose="020B0504020202020204" pitchFamily="34" charset="0"/>
            </a:endParaRPr>
          </a:p>
          <a:p>
            <a:pPr marL="0" lvl="0" indent="0">
              <a:buNone/>
            </a:pPr>
            <a:r>
              <a:rPr lang="en-GB" sz="4400" b="1" u="sng">
                <a:latin typeface="Arial Nova" panose="020B0504020202020204" pitchFamily="34" charset="0"/>
              </a:rPr>
              <a:t>Links to Previous Study – Y8: </a:t>
            </a:r>
          </a:p>
          <a:p>
            <a:r>
              <a:rPr lang="en-GB" altLang="en-US" sz="4400">
                <a:latin typeface="Arial Nova" panose="020B0504020202020204" pitchFamily="34" charset="0"/>
                <a:cs typeface="Arial" panose="020B0604020202020204" pitchFamily="34" charset="0"/>
              </a:rPr>
              <a:t>Nutrients and the Eatwell Guide </a:t>
            </a:r>
          </a:p>
          <a:p>
            <a:r>
              <a:rPr lang="en-GB" altLang="en-US" sz="4400">
                <a:latin typeface="Arial Nova" panose="020B0504020202020204" pitchFamily="34" charset="0"/>
                <a:cs typeface="Arial" panose="020B0604020202020204" pitchFamily="34" charset="0"/>
              </a:rPr>
              <a:t>Health and Safety principles of raw meat – buying, storing and cooking </a:t>
            </a:r>
          </a:p>
          <a:p>
            <a:r>
              <a:rPr lang="en-GB" altLang="en-US" sz="4400">
                <a:latin typeface="Arial Nova" panose="020B0504020202020204" pitchFamily="34" charset="0"/>
                <a:cs typeface="Arial" panose="020B0604020202020204" pitchFamily="34" charset="0"/>
              </a:rPr>
              <a:t>How personal morals and ethics can affect food choice</a:t>
            </a:r>
            <a:endParaRPr lang="en-GB" sz="4400">
              <a:latin typeface="Arial Nova" panose="020B0504020202020204" pitchFamily="34" charset="0"/>
            </a:endParaRPr>
          </a:p>
          <a:p>
            <a:r>
              <a:rPr lang="en-GB" sz="4400">
                <a:latin typeface="Arial Nova" panose="020B0504020202020204" pitchFamily="34" charset="0"/>
              </a:rPr>
              <a:t>Range of practical skills whilst preparing and cooking a variety of sweet and savoury dishes</a:t>
            </a:r>
          </a:p>
          <a:p>
            <a:pPr marL="0" indent="0">
              <a:buNone/>
            </a:pPr>
            <a:r>
              <a:rPr lang="en-GB" sz="4400" b="1" u="sng">
                <a:latin typeface="Arial Nova" panose="020B0504020202020204" pitchFamily="34" charset="0"/>
              </a:rPr>
              <a:t>Links to Future Study and the Wider World:</a:t>
            </a:r>
          </a:p>
          <a:p>
            <a:r>
              <a:rPr lang="en-GB" sz="4400">
                <a:latin typeface="Arial Nova" panose="020B0504020202020204" pitchFamily="34" charset="0"/>
              </a:rPr>
              <a:t>All KS3 projects support WJEC Vocational Award Hospitality and Catering (Technical Award)</a:t>
            </a:r>
            <a:endParaRPr lang="en-GB" sz="4400" b="1" u="sng">
              <a:latin typeface="Arial Nova" panose="020B0504020202020204" pitchFamily="34" charset="0"/>
            </a:endParaRPr>
          </a:p>
          <a:p>
            <a:r>
              <a:rPr lang="en-GB" sz="4400">
                <a:latin typeface="Arial Nova" panose="020B0504020202020204" pitchFamily="34" charset="0"/>
              </a:rPr>
              <a:t>Promoting lifelong food practical skills and the understanding of healthy eating</a:t>
            </a:r>
          </a:p>
          <a:p>
            <a:r>
              <a:rPr lang="en-GB" sz="4400">
                <a:latin typeface="Arial Nova" panose="020B0504020202020204" pitchFamily="34" charset="0"/>
              </a:rPr>
              <a:t>Development of employability skills</a:t>
            </a:r>
          </a:p>
          <a:p>
            <a:r>
              <a:rPr lang="en-GB" sz="4400">
                <a:latin typeface="Arial Nova" panose="020B0504020202020204" pitchFamily="34" charset="0"/>
              </a:rPr>
              <a:t>High-level cooking skills – planning and preparing dishes using a variety of cooking techniques and equipment</a:t>
            </a:r>
          </a:p>
          <a:p>
            <a:r>
              <a:rPr lang="en-GB" sz="4400">
                <a:latin typeface="Arial Nova" panose="020B0504020202020204" pitchFamily="34" charset="0"/>
              </a:rPr>
              <a:t>Students will develop knowledge and understanding of the nutritional content of foods</a:t>
            </a:r>
          </a:p>
          <a:p>
            <a:r>
              <a:rPr lang="en-GB" sz="4400">
                <a:latin typeface="Arial Nova" panose="020B0504020202020204" pitchFamily="34" charset="0"/>
              </a:rPr>
              <a:t>Students will understand the relationship between diet, nutrition and health, including the physiological and psychological effects of                                         different diets and health</a:t>
            </a:r>
          </a:p>
          <a:p>
            <a:endParaRPr lang="en-GB" sz="1200">
              <a:latin typeface="Arial Nova" panose="020B0504020202020204" pitchFamily="34" charset="0"/>
            </a:endParaRPr>
          </a:p>
          <a:p>
            <a:pPr marL="0" indent="0" algn="ctr">
              <a:buNone/>
            </a:pPr>
            <a:r>
              <a:rPr lang="en-GB" sz="8000">
                <a:latin typeface="Impact" panose="020B0806030902050204" pitchFamily="34" charset="0"/>
              </a:rPr>
              <a:t>Factors affecting food choices: Implementation </a:t>
            </a:r>
          </a:p>
          <a:p>
            <a:pPr marL="0" indent="0">
              <a:buNone/>
            </a:pPr>
            <a:r>
              <a:rPr lang="en-GB" sz="5600" b="1" u="sng">
                <a:latin typeface="Arial Nova" panose="020B0504020202020204" pitchFamily="34" charset="0"/>
              </a:rPr>
              <a:t>Number of Lessons:</a:t>
            </a:r>
            <a:r>
              <a:rPr lang="en-GB" sz="5600">
                <a:solidFill>
                  <a:srgbClr val="FF0000"/>
                </a:solidFill>
                <a:latin typeface="Arial Nova" panose="020B0504020202020204" pitchFamily="34" charset="0"/>
              </a:rPr>
              <a:t> </a:t>
            </a:r>
            <a:r>
              <a:rPr lang="en-GB" sz="5600">
                <a:latin typeface="Arial Nova" panose="020B0504020202020204" pitchFamily="34" charset="0"/>
              </a:rPr>
              <a:t>24 lessons / 8 weeks (A Band) 30 lessons / 10 weeks (B Band)</a:t>
            </a:r>
          </a:p>
          <a:p>
            <a:pPr marL="0" indent="0">
              <a:buNone/>
            </a:pPr>
            <a:r>
              <a:rPr lang="en-GB" sz="5600" b="1" u="sng">
                <a:latin typeface="Arial Nova" panose="020B0504020202020204" pitchFamily="34" charset="0"/>
              </a:rPr>
              <a:t>Sequence of Lessons </a:t>
            </a:r>
          </a:p>
          <a:p>
            <a:pPr marL="0" indent="0">
              <a:buNone/>
            </a:pPr>
            <a:endParaRPr lang="en-GB" sz="5600" b="1" u="sng">
              <a:latin typeface="Arial Nova" panose="020B0504020202020204" pitchFamily="34" charset="0"/>
            </a:endParaRPr>
          </a:p>
          <a:p>
            <a:pPr marL="0" indent="0">
              <a:buNone/>
            </a:pPr>
            <a:endParaRPr lang="en-GB" sz="5600" b="1" u="sng">
              <a:latin typeface="Arial Nova" panose="020B0504020202020204" pitchFamily="34" charset="0"/>
            </a:endParaRPr>
          </a:p>
          <a:p>
            <a:pPr marL="0" indent="0">
              <a:buNone/>
            </a:pPr>
            <a:endParaRPr lang="en-GB" sz="5600" b="1" u="sng">
              <a:latin typeface="Arial Nova" panose="020B0504020202020204" pitchFamily="34" charset="0"/>
            </a:endParaRPr>
          </a:p>
          <a:p>
            <a:pPr marL="0" indent="0" algn="ctr">
              <a:buNone/>
            </a:pPr>
            <a:endParaRPr lang="en-GB" sz="5600" b="1">
              <a:latin typeface="Arial Nova" panose="020B0504020202020204" pitchFamily="34" charset="0"/>
            </a:endParaRPr>
          </a:p>
          <a:p>
            <a:pPr marL="0" indent="0" algn="ctr">
              <a:buNone/>
            </a:pPr>
            <a:endParaRPr lang="en-GB" sz="5600">
              <a:latin typeface="Impact" panose="020B0806030902050204" pitchFamily="34" charset="0"/>
            </a:endParaRPr>
          </a:p>
          <a:p>
            <a:pPr marL="0" indent="0" algn="ctr">
              <a:buNone/>
            </a:pPr>
            <a:endParaRPr lang="en-GB" sz="5600">
              <a:latin typeface="Impact" panose="020B0806030902050204" pitchFamily="34" charset="0"/>
            </a:endParaRPr>
          </a:p>
          <a:p>
            <a:pPr marL="0" indent="0" algn="ctr">
              <a:buNone/>
            </a:pPr>
            <a:endParaRPr lang="en-GB" sz="5600">
              <a:latin typeface="Impact" panose="020B0806030902050204" pitchFamily="34" charset="0"/>
            </a:endParaRPr>
          </a:p>
          <a:p>
            <a:pPr marL="0" indent="0" algn="ctr">
              <a:buNone/>
            </a:pPr>
            <a:r>
              <a:rPr lang="en-GB" sz="5600" b="1" u="sng">
                <a:latin typeface="Arial Nova" panose="020B0504020202020204" pitchFamily="34" charset="0"/>
              </a:rPr>
              <a:t> </a:t>
            </a:r>
          </a:p>
          <a:p>
            <a:pPr marL="0" indent="0" algn="ctr">
              <a:buNone/>
            </a:pPr>
            <a:endParaRPr lang="en-GB" sz="5600" b="1" u="sng">
              <a:latin typeface="Arial Nova" panose="020B0504020202020204" pitchFamily="34" charset="0"/>
            </a:endParaRPr>
          </a:p>
          <a:p>
            <a:pPr marL="0" indent="0">
              <a:buNone/>
            </a:pPr>
            <a:endParaRPr lang="en-GB" sz="5600" b="1" u="sng">
              <a:latin typeface="Arial Nova" panose="020B0504020202020204" pitchFamily="34" charset="0"/>
            </a:endParaRPr>
          </a:p>
          <a:p>
            <a:pPr marL="0" indent="0">
              <a:buNone/>
            </a:pPr>
            <a:endParaRPr lang="en-GB" sz="5600" b="1" u="sng">
              <a:latin typeface="Arial Nova" panose="020B0504020202020204" pitchFamily="34" charset="0"/>
            </a:endParaRPr>
          </a:p>
          <a:p>
            <a:pPr marL="0" indent="0">
              <a:buNone/>
            </a:pPr>
            <a:endParaRPr lang="en-GB" sz="5600" b="1" u="sng">
              <a:latin typeface="Arial Nova" panose="020B0504020202020204" pitchFamily="34" charset="0"/>
            </a:endParaRPr>
          </a:p>
          <a:p>
            <a:pPr marL="0" indent="0">
              <a:buNone/>
            </a:pPr>
            <a:endParaRPr lang="en-GB" sz="5600" b="1" u="sng">
              <a:latin typeface="Arial Nova" panose="020B0504020202020204" pitchFamily="34" charset="0"/>
            </a:endParaRPr>
          </a:p>
          <a:p>
            <a:pPr marL="0" indent="0">
              <a:buNone/>
            </a:pPr>
            <a:endParaRPr lang="en-GB" sz="5600" b="1" u="sng">
              <a:latin typeface="Arial Nova" panose="020B0504020202020204" pitchFamily="34" charset="0"/>
            </a:endParaRPr>
          </a:p>
          <a:p>
            <a:pPr marL="0" indent="0">
              <a:buNone/>
            </a:pPr>
            <a:endParaRPr lang="en-GB" sz="5600" b="1" u="sng">
              <a:latin typeface="Arial Nova" panose="020B0504020202020204" pitchFamily="34" charset="0"/>
            </a:endParaRPr>
          </a:p>
          <a:p>
            <a:pPr marL="0" indent="0">
              <a:buNone/>
            </a:pPr>
            <a:endParaRPr lang="en-GB" sz="5600" b="1" u="sng">
              <a:latin typeface="Arial Nova" panose="020B0504020202020204" pitchFamily="34" charset="0"/>
            </a:endParaRPr>
          </a:p>
          <a:p>
            <a:pPr marL="0" indent="0">
              <a:buNone/>
            </a:pPr>
            <a:endParaRPr lang="en-GB" sz="5600" b="1" u="sng">
              <a:latin typeface="Arial Nova" panose="020B0504020202020204" pitchFamily="34" charset="0"/>
            </a:endParaRPr>
          </a:p>
          <a:p>
            <a:pPr marL="0" indent="0">
              <a:buNone/>
            </a:pPr>
            <a:r>
              <a:rPr lang="en-GB" sz="5600" b="1" u="sng">
                <a:latin typeface="Arial Nova" panose="020B0504020202020204" pitchFamily="34" charset="0"/>
              </a:rPr>
              <a:t>Main Resources: </a:t>
            </a:r>
          </a:p>
          <a:p>
            <a:pPr marL="0" indent="0">
              <a:buNone/>
            </a:pPr>
            <a:r>
              <a:rPr lang="en-GB" sz="5600">
                <a:latin typeface="Arial Nova" panose="020B0504020202020204" pitchFamily="34" charset="0"/>
              </a:rPr>
              <a:t>Teacher prepared PowerPoint activities for each lesson / Wide range of video clips from a variety of resources /                                                     Student booklets / Food room practical area / Investigation resources</a:t>
            </a:r>
          </a:p>
          <a:p>
            <a:pPr marL="0" indent="0">
              <a:buNone/>
            </a:pPr>
            <a:r>
              <a:rPr lang="en-GB" sz="5600" b="1" u="sng">
                <a:latin typeface="Arial Nova" panose="020B0504020202020204" pitchFamily="34" charset="0"/>
              </a:rPr>
              <a:t>Methods of Assessment:</a:t>
            </a:r>
          </a:p>
          <a:p>
            <a:pPr marL="0" indent="0">
              <a:buNone/>
            </a:pPr>
            <a:r>
              <a:rPr lang="en-GB" sz="6000">
                <a:latin typeface="Arial Nova" panose="020B0504020202020204" pitchFamily="34" charset="0"/>
              </a:rPr>
              <a:t>Assessment sheets show the topics to be assessed, grade, feedback; with DIRT sessions built i</a:t>
            </a:r>
            <a:r>
              <a:rPr lang="en-GB" sz="5600">
                <a:latin typeface="Arial Nova" panose="020B0504020202020204" pitchFamily="34" charset="0"/>
              </a:rPr>
              <a:t>nto lessons                                           and recorded in booklets</a:t>
            </a:r>
          </a:p>
          <a:p>
            <a:pPr marL="0" indent="0">
              <a:buNone/>
            </a:pPr>
            <a:r>
              <a:rPr lang="en-GB" sz="5600" b="1" u="sng">
                <a:latin typeface="Arial Nova" panose="020B0504020202020204" pitchFamily="34" charset="0"/>
              </a:rPr>
              <a:t>Use of assessment Results:</a:t>
            </a:r>
          </a:p>
          <a:p>
            <a:pPr marL="0" indent="0">
              <a:buNone/>
            </a:pPr>
            <a:r>
              <a:rPr lang="en-GB" sz="5600">
                <a:latin typeface="Arial Nova" panose="020B0504020202020204" pitchFamily="34" charset="0"/>
                <a:ea typeface="Calibri" panose="020F0502020204030204" pitchFamily="34" charset="0"/>
                <a:cs typeface="Times New Roman" panose="02020603050405020304" pitchFamily="18" charset="0"/>
              </a:rPr>
              <a:t>Used to identify areas of weakness in terms of knowledge and skills and inform future planning and teaching</a:t>
            </a:r>
            <a:endParaRPr lang="en-GB" sz="5600" b="1" u="sng">
              <a:latin typeface="Arial Nova" panose="020B0504020202020204" pitchFamily="34" charset="0"/>
            </a:endParaRPr>
          </a:p>
          <a:p>
            <a:endParaRPr lang="en-GB"/>
          </a:p>
        </p:txBody>
      </p:sp>
      <p:sp>
        <p:nvSpPr>
          <p:cNvPr id="6" name="TextBox 5">
            <a:extLst>
              <a:ext uri="{FF2B5EF4-FFF2-40B4-BE49-F238E27FC236}">
                <a16:creationId xmlns:a16="http://schemas.microsoft.com/office/drawing/2014/main" id="{100D8A88-E9F7-433E-890B-C37DCFEE1EC1}"/>
              </a:ext>
            </a:extLst>
          </p:cNvPr>
          <p:cNvSpPr txBox="1"/>
          <p:nvPr/>
        </p:nvSpPr>
        <p:spPr>
          <a:xfrm>
            <a:off x="-299148" y="15367405"/>
            <a:ext cx="2448964" cy="748795"/>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Navigating ADT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black"/>
                </a:solidFill>
                <a:effectLst/>
                <a:uLnTx/>
                <a:uFillTx/>
                <a:latin typeface="Impact" panose="020B0806030902050204" pitchFamily="34" charset="0"/>
                <a:ea typeface="+mn-ea"/>
                <a:cs typeface="+mn-cs"/>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2"/>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3"/>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4"/>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5"/>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6"/>
          <a:srcRect t="16701" b="12155"/>
          <a:stretch/>
        </p:blipFill>
        <p:spPr>
          <a:xfrm rot="5400000">
            <a:off x="7304876" y="2664952"/>
            <a:ext cx="7519735" cy="2254512"/>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7">
            <a:clrChange>
              <a:clrFrom>
                <a:srgbClr val="FFFFFF"/>
              </a:clrFrom>
              <a:clrTo>
                <a:srgbClr val="FFFFFF">
                  <a:alpha val="0"/>
                </a:srgbClr>
              </a:clrTo>
            </a:clrChange>
          </a:blip>
          <a:srcRect b="9167"/>
          <a:stretch/>
        </p:blipFill>
        <p:spPr>
          <a:xfrm>
            <a:off x="11064743" y="709177"/>
            <a:ext cx="707095" cy="621065"/>
          </a:xfrm>
          <a:prstGeom prst="rect">
            <a:avLst/>
          </a:prstGeom>
        </p:spPr>
      </p:pic>
      <p:pic>
        <p:nvPicPr>
          <p:cNvPr id="22" name="Picture 21">
            <a:extLst>
              <a:ext uri="{FF2B5EF4-FFF2-40B4-BE49-F238E27FC236}">
                <a16:creationId xmlns:a16="http://schemas.microsoft.com/office/drawing/2014/main" id="{CB729412-91D3-4745-8116-A56E12BD3D42}"/>
              </a:ext>
            </a:extLst>
          </p:cNvPr>
          <p:cNvPicPr>
            <a:picLocks noChangeAspect="1"/>
          </p:cNvPicPr>
          <p:nvPr/>
        </p:nvPicPr>
        <p:blipFill rotWithShape="1">
          <a:blip r:embed="rId6"/>
          <a:srcRect t="16701" b="12155"/>
          <a:stretch/>
        </p:blipFill>
        <p:spPr>
          <a:xfrm rot="16200000" flipV="1">
            <a:off x="7188828" y="10279850"/>
            <a:ext cx="7751833" cy="2254511"/>
          </a:xfrm>
          <a:prstGeom prst="rect">
            <a:avLst/>
          </a:prstGeom>
        </p:spPr>
      </p:pic>
      <p:graphicFrame>
        <p:nvGraphicFramePr>
          <p:cNvPr id="17" name="Table 16">
            <a:extLst>
              <a:ext uri="{FF2B5EF4-FFF2-40B4-BE49-F238E27FC236}">
                <a16:creationId xmlns:a16="http://schemas.microsoft.com/office/drawing/2014/main" id="{8AE72B67-57C7-4028-858F-24AF71FEC73A}"/>
              </a:ext>
            </a:extLst>
          </p:cNvPr>
          <p:cNvGraphicFramePr>
            <a:graphicFrameLocks noGrp="1"/>
          </p:cNvGraphicFramePr>
          <p:nvPr/>
        </p:nvGraphicFramePr>
        <p:xfrm>
          <a:off x="482125" y="7651386"/>
          <a:ext cx="9400575" cy="5189664"/>
        </p:xfrm>
        <a:graphic>
          <a:graphicData uri="http://schemas.openxmlformats.org/drawingml/2006/table">
            <a:tbl>
              <a:tblPr firstRow="1" bandRow="1">
                <a:tableStyleId>{5940675A-B579-460E-94D1-54222C63F5DA}</a:tableStyleId>
              </a:tblPr>
              <a:tblGrid>
                <a:gridCol w="605737">
                  <a:extLst>
                    <a:ext uri="{9D8B030D-6E8A-4147-A177-3AD203B41FA5}">
                      <a16:colId xmlns:a16="http://schemas.microsoft.com/office/drawing/2014/main" val="610857904"/>
                    </a:ext>
                  </a:extLst>
                </a:gridCol>
                <a:gridCol w="1990871">
                  <a:extLst>
                    <a:ext uri="{9D8B030D-6E8A-4147-A177-3AD203B41FA5}">
                      <a16:colId xmlns:a16="http://schemas.microsoft.com/office/drawing/2014/main" val="860903560"/>
                    </a:ext>
                  </a:extLst>
                </a:gridCol>
                <a:gridCol w="1958055">
                  <a:extLst>
                    <a:ext uri="{9D8B030D-6E8A-4147-A177-3AD203B41FA5}">
                      <a16:colId xmlns:a16="http://schemas.microsoft.com/office/drawing/2014/main" val="966298568"/>
                    </a:ext>
                  </a:extLst>
                </a:gridCol>
                <a:gridCol w="2446423">
                  <a:extLst>
                    <a:ext uri="{9D8B030D-6E8A-4147-A177-3AD203B41FA5}">
                      <a16:colId xmlns:a16="http://schemas.microsoft.com/office/drawing/2014/main" val="3462729128"/>
                    </a:ext>
                  </a:extLst>
                </a:gridCol>
                <a:gridCol w="2399489">
                  <a:extLst>
                    <a:ext uri="{9D8B030D-6E8A-4147-A177-3AD203B41FA5}">
                      <a16:colId xmlns:a16="http://schemas.microsoft.com/office/drawing/2014/main" val="3955469802"/>
                    </a:ext>
                  </a:extLst>
                </a:gridCol>
              </a:tblGrid>
              <a:tr h="519996">
                <a:tc>
                  <a:txBody>
                    <a:bodyPr/>
                    <a:lstStyle/>
                    <a:p>
                      <a:r>
                        <a:rPr lang="en-GB" sz="1200" b="1">
                          <a:latin typeface="Arial Nova" panose="020B0504020202020204" pitchFamily="34" charset="0"/>
                        </a:rPr>
                        <a:t>Weeks</a:t>
                      </a:r>
                    </a:p>
                  </a:txBody>
                  <a:tcPr>
                    <a:solidFill>
                      <a:schemeClr val="bg1">
                        <a:lumMod val="65000"/>
                      </a:schemeClr>
                    </a:solidFill>
                  </a:tcPr>
                </a:tc>
                <a:tc>
                  <a:txBody>
                    <a:bodyPr/>
                    <a:lstStyle/>
                    <a:p>
                      <a:r>
                        <a:rPr lang="en-GB" sz="1200" b="1">
                          <a:latin typeface="Arial Nova" panose="020B0504020202020204" pitchFamily="34" charset="0"/>
                        </a:rPr>
                        <a:t>Food, Nutrition &amp; Health </a:t>
                      </a:r>
                    </a:p>
                  </a:txBody>
                  <a:tcPr>
                    <a:solidFill>
                      <a:schemeClr val="bg1">
                        <a:lumMod val="65000"/>
                      </a:schemeClr>
                    </a:solidFill>
                  </a:tcPr>
                </a:tc>
                <a:tc>
                  <a:txBody>
                    <a:bodyPr/>
                    <a:lstStyle/>
                    <a:p>
                      <a:r>
                        <a:rPr lang="en-GB" sz="1200" b="1">
                          <a:latin typeface="Arial Nova" panose="020B0504020202020204" pitchFamily="34" charset="0"/>
                        </a:rPr>
                        <a:t>Food Safety </a:t>
                      </a:r>
                    </a:p>
                  </a:txBody>
                  <a:tcPr>
                    <a:solidFill>
                      <a:schemeClr val="bg1">
                        <a:lumMod val="65000"/>
                      </a:schemeClr>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200" b="1">
                          <a:latin typeface="Arial Nova" panose="020B0504020202020204" pitchFamily="34" charset="0"/>
                        </a:rPr>
                        <a:t>Food Preparation, Cooking, Presentation and Evaluation</a:t>
                      </a:r>
                      <a:endParaRPr lang="en-GB" sz="1200" b="1"/>
                    </a:p>
                  </a:txBody>
                  <a:tcPr>
                    <a:solidFill>
                      <a:schemeClr val="bg1">
                        <a:lumMod val="65000"/>
                      </a:schemeClr>
                    </a:solidFill>
                  </a:tcPr>
                </a:tc>
                <a:tc>
                  <a:txBody>
                    <a:bodyPr/>
                    <a:lstStyle/>
                    <a:p>
                      <a:r>
                        <a:rPr lang="en-GB" sz="1200" b="1">
                          <a:latin typeface="Arial Nova" panose="020B0504020202020204" pitchFamily="34" charset="0"/>
                        </a:rPr>
                        <a:t>Food Choice </a:t>
                      </a:r>
                    </a:p>
                  </a:txBody>
                  <a:tcPr>
                    <a:solidFill>
                      <a:schemeClr val="bg1">
                        <a:lumMod val="65000"/>
                      </a:schemeClr>
                    </a:solidFill>
                  </a:tcPr>
                </a:tc>
                <a:extLst>
                  <a:ext uri="{0D108BD9-81ED-4DB2-BD59-A6C34878D82A}">
                    <a16:rowId xmlns:a16="http://schemas.microsoft.com/office/drawing/2014/main" val="2939849063"/>
                  </a:ext>
                </a:extLst>
              </a:tr>
              <a:tr h="415881">
                <a:tc>
                  <a:txBody>
                    <a:bodyPr/>
                    <a:lstStyle/>
                    <a:p>
                      <a:r>
                        <a:rPr lang="en-GB" sz="1400"/>
                        <a:t>1</a:t>
                      </a:r>
                    </a:p>
                  </a:txBody>
                  <a:tcPr>
                    <a:solidFill>
                      <a:schemeClr val="bg1">
                        <a:lumMod val="75000"/>
                      </a:schemeClr>
                    </a:solidFill>
                  </a:tcPr>
                </a:tc>
                <a:tc>
                  <a:txBody>
                    <a:bodyPr/>
                    <a:lstStyle/>
                    <a:p>
                      <a:r>
                        <a:rPr lang="en-GB" sz="1200" b="1">
                          <a:latin typeface="Arial Nova" panose="020B0504020202020204" pitchFamily="34" charset="0"/>
                        </a:rPr>
                        <a:t> </a:t>
                      </a:r>
                      <a:endParaRPr lang="en-GB" sz="1200">
                        <a:latin typeface="Arial Nova" panose="020B0504020202020204" pitchFamily="34" charset="0"/>
                      </a:endParaRPr>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200">
                          <a:latin typeface="Arial Nova" panose="020B0504020202020204" pitchFamily="34" charset="0"/>
                        </a:rPr>
                        <a:t>Cross Contamination and knife skills</a:t>
                      </a:r>
                    </a:p>
                  </a:txBody>
                  <a:tcPr>
                    <a:solidFill>
                      <a:schemeClr val="bg1">
                        <a:lumMod val="85000"/>
                      </a:schemeClr>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200">
                          <a:latin typeface="Arial Nova" panose="020B0504020202020204" pitchFamily="34" charset="0"/>
                        </a:rPr>
                        <a:t> </a:t>
                      </a:r>
                    </a:p>
                  </a:txBody>
                  <a:tcPr>
                    <a:solidFill>
                      <a:schemeClr val="bg1"/>
                    </a:solidFill>
                  </a:tcPr>
                </a:tc>
                <a:tc>
                  <a:txBody>
                    <a:bodyPr/>
                    <a:lstStyle/>
                    <a:p>
                      <a:endParaRPr lang="en-GB" sz="1200">
                        <a:latin typeface="Arial Nova" panose="020B0504020202020204" pitchFamily="34" charset="0"/>
                      </a:endParaRPr>
                    </a:p>
                  </a:txBody>
                  <a:tcPr>
                    <a:solidFill>
                      <a:schemeClr val="bg1"/>
                    </a:solidFill>
                  </a:tcPr>
                </a:tc>
                <a:extLst>
                  <a:ext uri="{0D108BD9-81ED-4DB2-BD59-A6C34878D82A}">
                    <a16:rowId xmlns:a16="http://schemas.microsoft.com/office/drawing/2014/main" val="68643681"/>
                  </a:ext>
                </a:extLst>
              </a:tr>
              <a:tr h="415881">
                <a:tc>
                  <a:txBody>
                    <a:bodyPr/>
                    <a:lstStyle/>
                    <a:p>
                      <a:r>
                        <a:rPr lang="en-GB" sz="1400"/>
                        <a:t>2</a:t>
                      </a:r>
                    </a:p>
                  </a:txBody>
                  <a:tcPr>
                    <a:solidFill>
                      <a:schemeClr val="bg1">
                        <a:lumMod val="75000"/>
                      </a:schemeClr>
                    </a:solidFill>
                  </a:tcPr>
                </a:tc>
                <a:tc>
                  <a:txBody>
                    <a:bodyPr/>
                    <a:lstStyle/>
                    <a:p>
                      <a:r>
                        <a:rPr lang="en-GB" sz="1200">
                          <a:latin typeface="Arial Nova" panose="020B0504020202020204" pitchFamily="34" charset="0"/>
                        </a:rPr>
                        <a:t>Healthy Eating</a:t>
                      </a:r>
                    </a:p>
                  </a:txBody>
                  <a:tcPr>
                    <a:solidFill>
                      <a:schemeClr val="bg1">
                        <a:lumMod val="85000"/>
                      </a:schemeClr>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a:latin typeface="Arial Nova" panose="020B0504020202020204" pitchFamily="34" charset="0"/>
                      </a:endParaRPr>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200" b="1">
                          <a:latin typeface="Arial Nova" panose="020B0504020202020204" pitchFamily="34" charset="0"/>
                        </a:rPr>
                        <a:t>Food Practical – Salad in a jar</a:t>
                      </a:r>
                    </a:p>
                  </a:txBody>
                  <a:tcPr>
                    <a:solidFill>
                      <a:schemeClr val="bg1">
                        <a:lumMod val="85000"/>
                      </a:schemeClr>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200">
                          <a:latin typeface="Arial Nova" panose="020B0504020202020204" pitchFamily="34" charset="0"/>
                        </a:rPr>
                        <a:t>DIRT/Sensory evaluation</a:t>
                      </a:r>
                    </a:p>
                    <a:p>
                      <a:endParaRPr lang="en-GB" sz="1200">
                        <a:latin typeface="Arial Nova" panose="020B0504020202020204" pitchFamily="34" charset="0"/>
                      </a:endParaRPr>
                    </a:p>
                  </a:txBody>
                  <a:tcPr>
                    <a:solidFill>
                      <a:schemeClr val="bg1">
                        <a:lumMod val="85000"/>
                      </a:schemeClr>
                    </a:solidFill>
                  </a:tcPr>
                </a:tc>
                <a:extLst>
                  <a:ext uri="{0D108BD9-81ED-4DB2-BD59-A6C34878D82A}">
                    <a16:rowId xmlns:a16="http://schemas.microsoft.com/office/drawing/2014/main" val="1043870497"/>
                  </a:ext>
                </a:extLst>
              </a:tr>
              <a:tr h="415881">
                <a:tc>
                  <a:txBody>
                    <a:bodyPr/>
                    <a:lstStyle/>
                    <a:p>
                      <a:r>
                        <a:rPr lang="en-GB" sz="1400"/>
                        <a:t>3</a:t>
                      </a:r>
                    </a:p>
                  </a:txBody>
                  <a:tcPr>
                    <a:solidFill>
                      <a:schemeClr val="bg1">
                        <a:lumMod val="75000"/>
                      </a:schemeClr>
                    </a:solidFill>
                  </a:tcPr>
                </a:tc>
                <a:tc>
                  <a:txBody>
                    <a:bodyPr/>
                    <a:lstStyle/>
                    <a:p>
                      <a:r>
                        <a:rPr lang="en-GB" sz="1200">
                          <a:latin typeface="Arial Nova" panose="020B0504020202020204" pitchFamily="34" charset="0"/>
                        </a:rPr>
                        <a:t>Nutritional needs/Life stages</a:t>
                      </a:r>
                    </a:p>
                  </a:txBody>
                  <a:tcPr>
                    <a:solidFill>
                      <a:schemeClr val="bg1">
                        <a:lumMod val="85000"/>
                      </a:schemeClr>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a:latin typeface="Arial Nova" panose="020B0504020202020204" pitchFamily="34" charset="0"/>
                      </a:endParaRPr>
                    </a:p>
                  </a:txBody>
                  <a:tcPr>
                    <a:solidFill>
                      <a:schemeClr val="bg1"/>
                    </a:solidFill>
                  </a:tcPr>
                </a:tc>
                <a:tc>
                  <a:txBody>
                    <a:bodyPr/>
                    <a:lstStyle/>
                    <a:p>
                      <a:r>
                        <a:rPr lang="en-GB" sz="1200" b="1">
                          <a:latin typeface="Arial Nova" panose="020B0504020202020204" pitchFamily="34" charset="0"/>
                        </a:rPr>
                        <a:t>Food Practical - Fajitas</a:t>
                      </a:r>
                    </a:p>
                  </a:txBody>
                  <a:tcPr>
                    <a:solidFill>
                      <a:schemeClr val="bg1">
                        <a:lumMod val="85000"/>
                      </a:schemeClr>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200">
                          <a:latin typeface="Arial Nova" panose="020B0504020202020204" pitchFamily="34" charset="0"/>
                        </a:rPr>
                        <a:t>DIRT/Sensory evaluation</a:t>
                      </a:r>
                    </a:p>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a:latin typeface="Arial Nova" panose="020B0504020202020204" pitchFamily="34" charset="0"/>
                      </a:endParaRPr>
                    </a:p>
                  </a:txBody>
                  <a:tcPr>
                    <a:solidFill>
                      <a:schemeClr val="bg1">
                        <a:lumMod val="85000"/>
                      </a:schemeClr>
                    </a:solidFill>
                  </a:tcPr>
                </a:tc>
                <a:extLst>
                  <a:ext uri="{0D108BD9-81ED-4DB2-BD59-A6C34878D82A}">
                    <a16:rowId xmlns:a16="http://schemas.microsoft.com/office/drawing/2014/main" val="701246790"/>
                  </a:ext>
                </a:extLst>
              </a:tr>
              <a:tr h="415881">
                <a:tc>
                  <a:txBody>
                    <a:bodyPr/>
                    <a:lstStyle/>
                    <a:p>
                      <a:r>
                        <a:rPr lang="en-GB" sz="1400"/>
                        <a:t>4</a:t>
                      </a:r>
                    </a:p>
                  </a:txBody>
                  <a:tcPr>
                    <a:solidFill>
                      <a:schemeClr val="bg1">
                        <a:lumMod val="75000"/>
                      </a:schemeClr>
                    </a:solidFill>
                  </a:tcPr>
                </a:tc>
                <a:tc>
                  <a:txBody>
                    <a:bodyPr/>
                    <a:lstStyle/>
                    <a:p>
                      <a:r>
                        <a:rPr lang="en-GB" sz="1200">
                          <a:latin typeface="Arial Nova" panose="020B0504020202020204" pitchFamily="34" charset="0"/>
                        </a:rPr>
                        <a:t>Energy needs</a:t>
                      </a:r>
                    </a:p>
                  </a:txBody>
                  <a:tcPr>
                    <a:solidFill>
                      <a:schemeClr val="bg1">
                        <a:lumMod val="85000"/>
                      </a:schemeClr>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a:latin typeface="Arial Nova" panose="020B0504020202020204" pitchFamily="34" charset="0"/>
                      </a:endParaRPr>
                    </a:p>
                  </a:txBody>
                  <a:tcPr>
                    <a:solidFill>
                      <a:schemeClr val="bg1"/>
                    </a:solidFill>
                  </a:tcPr>
                </a:tc>
                <a:tc>
                  <a:txBody>
                    <a:bodyPr/>
                    <a:lstStyle/>
                    <a:p>
                      <a:r>
                        <a:rPr lang="en-GB" sz="1200" b="1">
                          <a:latin typeface="Arial Nova" panose="020B0504020202020204" pitchFamily="34" charset="0"/>
                        </a:rPr>
                        <a:t>Food Practical – Spaghetti Bolognese</a:t>
                      </a:r>
                    </a:p>
                  </a:txBody>
                  <a:tcPr>
                    <a:solidFill>
                      <a:schemeClr val="bg1">
                        <a:lumMod val="85000"/>
                      </a:schemeClr>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200">
                          <a:latin typeface="Arial Nova" panose="020B0504020202020204" pitchFamily="34" charset="0"/>
                        </a:rPr>
                        <a:t>DIRT/Sensory evaluation</a:t>
                      </a:r>
                    </a:p>
                    <a:p>
                      <a:endParaRPr lang="en-GB" sz="1200">
                        <a:latin typeface="Arial Nova" panose="020B0504020202020204" pitchFamily="34" charset="0"/>
                      </a:endParaRPr>
                    </a:p>
                  </a:txBody>
                  <a:tcPr>
                    <a:solidFill>
                      <a:schemeClr val="bg1">
                        <a:lumMod val="85000"/>
                      </a:schemeClr>
                    </a:solidFill>
                  </a:tcPr>
                </a:tc>
                <a:extLst>
                  <a:ext uri="{0D108BD9-81ED-4DB2-BD59-A6C34878D82A}">
                    <a16:rowId xmlns:a16="http://schemas.microsoft.com/office/drawing/2014/main" val="918417443"/>
                  </a:ext>
                </a:extLst>
              </a:tr>
              <a:tr h="287416">
                <a:tc>
                  <a:txBody>
                    <a:bodyPr/>
                    <a:lstStyle/>
                    <a:p>
                      <a:r>
                        <a:rPr lang="en-GB" sz="1400"/>
                        <a:t>5</a:t>
                      </a:r>
                    </a:p>
                  </a:txBody>
                  <a:tcPr>
                    <a:solidFill>
                      <a:schemeClr val="bg1">
                        <a:lumMod val="75000"/>
                      </a:schemeClr>
                    </a:solidFill>
                  </a:tcPr>
                </a:tc>
                <a:tc>
                  <a:txBody>
                    <a:bodyPr/>
                    <a:lstStyle/>
                    <a:p>
                      <a:endParaRPr lang="en-GB" sz="1200">
                        <a:latin typeface="Arial Nova" panose="020B0504020202020204" pitchFamily="34" charset="0"/>
                      </a:endParaRPr>
                    </a:p>
                  </a:txBody>
                  <a:tcPr>
                    <a:solidFill>
                      <a:schemeClr val="bg1"/>
                    </a:solidFill>
                  </a:tcPr>
                </a:tc>
                <a:tc>
                  <a:txBody>
                    <a:bodyPr/>
                    <a:lstStyle/>
                    <a:p>
                      <a:endParaRPr lang="en-GB" sz="1200">
                        <a:latin typeface="Arial Nova" panose="020B0504020202020204" pitchFamily="34" charset="0"/>
                      </a:endParaRPr>
                    </a:p>
                  </a:txBody>
                  <a:tcPr>
                    <a:solidFill>
                      <a:schemeClr val="bg1"/>
                    </a:solidFill>
                  </a:tcPr>
                </a:tc>
                <a:tc>
                  <a:txBody>
                    <a:bodyPr/>
                    <a:lstStyle/>
                    <a:p>
                      <a:r>
                        <a:rPr lang="en-GB" sz="1200" b="1">
                          <a:latin typeface="Arial Nova" panose="020B0504020202020204" pitchFamily="34" charset="0"/>
                        </a:rPr>
                        <a:t>Food Practical – Cinnamon rolls</a:t>
                      </a:r>
                    </a:p>
                  </a:txBody>
                  <a:tcPr>
                    <a:solidFill>
                      <a:schemeClr val="bg1">
                        <a:lumMod val="85000"/>
                      </a:schemeClr>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200">
                          <a:latin typeface="Arial Nova" panose="020B0504020202020204" pitchFamily="34" charset="0"/>
                        </a:rPr>
                        <a:t>Budgeting a meal</a:t>
                      </a:r>
                    </a:p>
                  </a:txBody>
                  <a:tcPr>
                    <a:solidFill>
                      <a:schemeClr val="bg1">
                        <a:lumMod val="85000"/>
                      </a:schemeClr>
                    </a:solidFill>
                  </a:tcPr>
                </a:tc>
                <a:extLst>
                  <a:ext uri="{0D108BD9-81ED-4DB2-BD59-A6C34878D82A}">
                    <a16:rowId xmlns:a16="http://schemas.microsoft.com/office/drawing/2014/main" val="1390075441"/>
                  </a:ext>
                </a:extLst>
              </a:tr>
              <a:tr h="415881">
                <a:tc>
                  <a:txBody>
                    <a:bodyPr/>
                    <a:lstStyle/>
                    <a:p>
                      <a:r>
                        <a:rPr lang="en-GB" sz="1400"/>
                        <a:t>6</a:t>
                      </a:r>
                    </a:p>
                  </a:txBody>
                  <a:tcPr>
                    <a:solidFill>
                      <a:schemeClr val="bg1">
                        <a:lumMod val="75000"/>
                      </a:schemeClr>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200">
                          <a:latin typeface="Arial Nova" panose="020B0504020202020204" pitchFamily="34" charset="0"/>
                        </a:rPr>
                        <a:t>Special dietary needs</a:t>
                      </a:r>
                    </a:p>
                  </a:txBody>
                  <a:tcPr>
                    <a:solidFill>
                      <a:schemeClr val="bg1">
                        <a:lumMod val="85000"/>
                      </a:schemeClr>
                    </a:solidFill>
                  </a:tcPr>
                </a:tc>
                <a:tc>
                  <a:txBody>
                    <a:bodyPr/>
                    <a:lstStyle/>
                    <a:p>
                      <a:r>
                        <a:rPr lang="en-GB" sz="1200">
                          <a:latin typeface="Arial Nova" panose="020B0504020202020204" pitchFamily="34" charset="0"/>
                        </a:rPr>
                        <a:t> </a:t>
                      </a:r>
                    </a:p>
                  </a:txBody>
                  <a:tcPr>
                    <a:solidFill>
                      <a:schemeClr val="bg1"/>
                    </a:solidFill>
                  </a:tcPr>
                </a:tc>
                <a:tc>
                  <a:txBody>
                    <a:bodyPr/>
                    <a:lstStyle/>
                    <a:p>
                      <a:r>
                        <a:rPr lang="en-GB" sz="1200" b="1">
                          <a:latin typeface="Arial Nova" panose="020B0504020202020204" pitchFamily="34" charset="0"/>
                        </a:rPr>
                        <a:t>Food Practical – Sweet &amp; Sour Chicken</a:t>
                      </a:r>
                    </a:p>
                  </a:txBody>
                  <a:tcPr>
                    <a:solidFill>
                      <a:schemeClr val="bg1">
                        <a:lumMod val="85000"/>
                      </a:schemeClr>
                    </a:solidFill>
                  </a:tcPr>
                </a:tc>
                <a:tc>
                  <a:txBody>
                    <a:bodyPr/>
                    <a:lstStyle/>
                    <a:p>
                      <a:r>
                        <a:rPr lang="en-GB" sz="1200">
                          <a:latin typeface="Arial Nova" panose="020B0504020202020204" pitchFamily="34" charset="0"/>
                        </a:rPr>
                        <a:t>Special dietary needs</a:t>
                      </a:r>
                    </a:p>
                  </a:txBody>
                  <a:tcPr>
                    <a:solidFill>
                      <a:schemeClr val="bg1">
                        <a:lumMod val="85000"/>
                      </a:schemeClr>
                    </a:solidFill>
                  </a:tcPr>
                </a:tc>
                <a:extLst>
                  <a:ext uri="{0D108BD9-81ED-4DB2-BD59-A6C34878D82A}">
                    <a16:rowId xmlns:a16="http://schemas.microsoft.com/office/drawing/2014/main" val="2811369258"/>
                  </a:ext>
                </a:extLst>
              </a:tr>
              <a:tr h="582234">
                <a:tc>
                  <a:txBody>
                    <a:bodyPr/>
                    <a:lstStyle/>
                    <a:p>
                      <a:r>
                        <a:rPr lang="en-GB" sz="1400"/>
                        <a:t>7</a:t>
                      </a:r>
                    </a:p>
                  </a:txBody>
                  <a:tcPr>
                    <a:solidFill>
                      <a:schemeClr val="bg1">
                        <a:lumMod val="75000"/>
                      </a:schemeClr>
                    </a:solidFill>
                  </a:tcPr>
                </a:tc>
                <a:tc>
                  <a:txBody>
                    <a:bodyPr/>
                    <a:lstStyle/>
                    <a:p>
                      <a:endParaRPr lang="en-GB" sz="1200">
                        <a:latin typeface="Arial Nova" panose="020B0504020202020204" pitchFamily="34" charset="0"/>
                      </a:endParaRPr>
                    </a:p>
                  </a:txBody>
                  <a:tcPr>
                    <a:solidFill>
                      <a:schemeClr val="bg1"/>
                    </a:solidFill>
                  </a:tcPr>
                </a:tc>
                <a:tc>
                  <a:txBody>
                    <a:bodyPr/>
                    <a:lstStyle/>
                    <a:p>
                      <a:endParaRPr lang="en-GB" sz="1200">
                        <a:latin typeface="Arial Nova" panose="020B0504020202020204" pitchFamily="34" charset="0"/>
                      </a:endParaRPr>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a:latin typeface="Arial Nova" panose="020B0504020202020204" pitchFamily="34" charset="0"/>
                      </a:endParaRPr>
                    </a:p>
                  </a:txBody>
                  <a:tcPr>
                    <a:solidFill>
                      <a:schemeClr val="bg1"/>
                    </a:solidFill>
                  </a:tcPr>
                </a:tc>
                <a:tc>
                  <a:txBody>
                    <a:bodyPr/>
                    <a:lstStyle/>
                    <a:p>
                      <a:r>
                        <a:rPr lang="en-GB" sz="1200">
                          <a:latin typeface="Arial Nova" panose="020B0504020202020204" pitchFamily="34" charset="0"/>
                        </a:rPr>
                        <a:t>Packaging &amp; Labelling</a:t>
                      </a:r>
                    </a:p>
                  </a:txBody>
                  <a:tcPr>
                    <a:solidFill>
                      <a:schemeClr val="bg1">
                        <a:lumMod val="85000"/>
                      </a:schemeClr>
                    </a:solidFill>
                  </a:tcPr>
                </a:tc>
                <a:extLst>
                  <a:ext uri="{0D108BD9-81ED-4DB2-BD59-A6C34878D82A}">
                    <a16:rowId xmlns:a16="http://schemas.microsoft.com/office/drawing/2014/main" val="2127122663"/>
                  </a:ext>
                </a:extLst>
              </a:tr>
              <a:tr h="287416">
                <a:tc>
                  <a:txBody>
                    <a:bodyPr/>
                    <a:lstStyle/>
                    <a:p>
                      <a:r>
                        <a:rPr lang="en-GB" sz="1400"/>
                        <a:t>8</a:t>
                      </a:r>
                    </a:p>
                  </a:txBody>
                  <a:tcPr>
                    <a:solidFill>
                      <a:schemeClr val="bg1">
                        <a:lumMod val="75000"/>
                      </a:schemeClr>
                    </a:solidFill>
                  </a:tcPr>
                </a:tc>
                <a:tc>
                  <a:txBody>
                    <a:bodyPr/>
                    <a:lstStyle/>
                    <a:p>
                      <a:endParaRPr lang="en-GB" sz="1200">
                        <a:latin typeface="Arial Nova" panose="020B0504020202020204" pitchFamily="34" charset="0"/>
                      </a:endParaRPr>
                    </a:p>
                  </a:txBody>
                  <a:tcPr>
                    <a:solidFill>
                      <a:schemeClr val="bg1"/>
                    </a:solidFill>
                  </a:tcPr>
                </a:tc>
                <a:tc>
                  <a:txBody>
                    <a:bodyPr/>
                    <a:lstStyle/>
                    <a:p>
                      <a:endParaRPr lang="en-GB" sz="1200">
                        <a:latin typeface="Arial Nova" panose="020B0504020202020204" pitchFamily="34" charset="0"/>
                      </a:endParaRPr>
                    </a:p>
                  </a:txBody>
                  <a:tcPr>
                    <a:solidFill>
                      <a:schemeClr val="bg1"/>
                    </a:solidFill>
                  </a:tcPr>
                </a:tc>
                <a:tc>
                  <a:txBody>
                    <a:bodyPr/>
                    <a:lstStyle/>
                    <a:p>
                      <a:endParaRPr lang="en-GB" sz="1200" b="1">
                        <a:latin typeface="Arial Nova" panose="020B0504020202020204" pitchFamily="34" charset="0"/>
                      </a:endParaRPr>
                    </a:p>
                  </a:txBody>
                  <a:tcPr>
                    <a:solidFill>
                      <a:schemeClr val="bg1"/>
                    </a:solidFill>
                  </a:tcPr>
                </a:tc>
                <a:tc>
                  <a:txBody>
                    <a:bodyPr/>
                    <a:lstStyle/>
                    <a:p>
                      <a:r>
                        <a:rPr lang="en-GB" sz="1200">
                          <a:latin typeface="Arial Nova" panose="020B0504020202020204" pitchFamily="34" charset="0"/>
                        </a:rPr>
                        <a:t>Nutritional labelling</a:t>
                      </a:r>
                    </a:p>
                  </a:txBody>
                  <a:tcPr>
                    <a:solidFill>
                      <a:schemeClr val="bg1">
                        <a:lumMod val="85000"/>
                      </a:schemeClr>
                    </a:solidFill>
                  </a:tcPr>
                </a:tc>
                <a:extLst>
                  <a:ext uri="{0D108BD9-81ED-4DB2-BD59-A6C34878D82A}">
                    <a16:rowId xmlns:a16="http://schemas.microsoft.com/office/drawing/2014/main" val="442226753"/>
                  </a:ext>
                </a:extLst>
              </a:tr>
              <a:tr h="582234">
                <a:tc>
                  <a:txBody>
                    <a:bodyPr/>
                    <a:lstStyle/>
                    <a:p>
                      <a:r>
                        <a:rPr lang="en-GB" sz="1400"/>
                        <a:t>9</a:t>
                      </a:r>
                    </a:p>
                  </a:txBody>
                  <a:tcPr>
                    <a:solidFill>
                      <a:schemeClr val="bg1">
                        <a:lumMod val="75000"/>
                      </a:schemeClr>
                    </a:solidFill>
                  </a:tcPr>
                </a:tc>
                <a:tc>
                  <a:txBody>
                    <a:bodyPr/>
                    <a:lstStyle/>
                    <a:p>
                      <a:endParaRPr lang="en-GB" sz="1200">
                        <a:latin typeface="Arial Nova" panose="020B0504020202020204" pitchFamily="34" charset="0"/>
                      </a:endParaRPr>
                    </a:p>
                  </a:txBody>
                  <a:tcPr>
                    <a:solidFill>
                      <a:schemeClr val="bg1"/>
                    </a:solidFill>
                  </a:tcPr>
                </a:tc>
                <a:tc>
                  <a:txBody>
                    <a:bodyPr/>
                    <a:lstStyle/>
                    <a:p>
                      <a:endParaRPr lang="en-GB" sz="1200">
                        <a:latin typeface="Arial Nova" panose="020B0504020202020204" pitchFamily="34" charset="0"/>
                      </a:endParaRPr>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a:latin typeface="Arial Nova" panose="020B0504020202020204" pitchFamily="34" charset="0"/>
                      </a:endParaRPr>
                    </a:p>
                  </a:txBody>
                  <a:tcPr>
                    <a:solidFill>
                      <a:schemeClr val="bg1"/>
                    </a:solidFill>
                  </a:tcPr>
                </a:tc>
                <a:tc>
                  <a:txBody>
                    <a:bodyPr/>
                    <a:lstStyle/>
                    <a:p>
                      <a:endParaRPr lang="en-GB" sz="1200">
                        <a:latin typeface="Arial Nova" panose="020B0504020202020204" pitchFamily="34" charset="0"/>
                      </a:endParaRPr>
                    </a:p>
                  </a:txBody>
                  <a:tcPr>
                    <a:solidFill>
                      <a:schemeClr val="bg1"/>
                    </a:solidFill>
                  </a:tcPr>
                </a:tc>
                <a:extLst>
                  <a:ext uri="{0D108BD9-81ED-4DB2-BD59-A6C34878D82A}">
                    <a16:rowId xmlns:a16="http://schemas.microsoft.com/office/drawing/2014/main" val="4284838449"/>
                  </a:ext>
                </a:extLst>
              </a:tr>
              <a:tr h="415881">
                <a:tc>
                  <a:txBody>
                    <a:bodyPr/>
                    <a:lstStyle/>
                    <a:p>
                      <a:r>
                        <a:rPr lang="en-GB" sz="1400"/>
                        <a:t>10</a:t>
                      </a:r>
                    </a:p>
                  </a:txBody>
                  <a:tcPr>
                    <a:solidFill>
                      <a:schemeClr val="bg1">
                        <a:lumMod val="75000"/>
                      </a:schemeClr>
                    </a:solidFill>
                  </a:tcPr>
                </a:tc>
                <a:tc>
                  <a:txBody>
                    <a:bodyPr/>
                    <a:lstStyle/>
                    <a:p>
                      <a:r>
                        <a:rPr lang="en-GB" sz="1200">
                          <a:latin typeface="Arial Nova" panose="020B0504020202020204" pitchFamily="34" charset="0"/>
                        </a:rPr>
                        <a:t>End of topic final assessment</a:t>
                      </a:r>
                    </a:p>
                  </a:txBody>
                  <a:tcPr>
                    <a:solidFill>
                      <a:schemeClr val="bg1">
                        <a:lumMod val="85000"/>
                      </a:schemeClr>
                    </a:solidFill>
                  </a:tcPr>
                </a:tc>
                <a:tc>
                  <a:txBody>
                    <a:bodyPr/>
                    <a:lstStyle/>
                    <a:p>
                      <a:endParaRPr lang="en-GB" sz="1200">
                        <a:latin typeface="Arial Nova" panose="020B0504020202020204" pitchFamily="34" charset="0"/>
                      </a:endParaRPr>
                    </a:p>
                  </a:txBody>
                  <a:tcPr>
                    <a:solidFill>
                      <a:schemeClr val="bg1"/>
                    </a:solidFill>
                  </a:tcPr>
                </a:tc>
                <a:tc>
                  <a:txBody>
                    <a:bodyPr/>
                    <a:lstStyle/>
                    <a:p>
                      <a:endParaRPr lang="en-GB" sz="1200">
                        <a:latin typeface="Arial Nova" panose="020B0504020202020204" pitchFamily="34" charset="0"/>
                      </a:endParaRPr>
                    </a:p>
                  </a:txBody>
                  <a:tcPr>
                    <a:solidFill>
                      <a:schemeClr val="bg1"/>
                    </a:solidFill>
                  </a:tcPr>
                </a:tc>
                <a:tc>
                  <a:txBody>
                    <a:bodyPr/>
                    <a:lstStyle/>
                    <a:p>
                      <a:endParaRPr lang="en-GB" sz="1200">
                        <a:latin typeface="Arial Nova" panose="020B0504020202020204" pitchFamily="34" charset="0"/>
                      </a:endParaRPr>
                    </a:p>
                  </a:txBody>
                  <a:tcPr>
                    <a:solidFill>
                      <a:schemeClr val="bg1"/>
                    </a:solidFill>
                  </a:tcPr>
                </a:tc>
                <a:extLst>
                  <a:ext uri="{0D108BD9-81ED-4DB2-BD59-A6C34878D82A}">
                    <a16:rowId xmlns:a16="http://schemas.microsoft.com/office/drawing/2014/main" val="3599240034"/>
                  </a:ext>
                </a:extLst>
              </a:tr>
            </a:tbl>
          </a:graphicData>
        </a:graphic>
      </p:graphicFrame>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8">
            <a:clrChange>
              <a:clrFrom>
                <a:srgbClr val="FFFFFF"/>
              </a:clrFrom>
              <a:clrTo>
                <a:srgbClr val="FFFFFF">
                  <a:alpha val="0"/>
                </a:srgbClr>
              </a:clrTo>
            </a:clrChange>
          </a:blip>
          <a:stretch>
            <a:fillRect/>
          </a:stretch>
        </p:blipFill>
        <p:spPr>
          <a:xfrm>
            <a:off x="11061112" y="13798387"/>
            <a:ext cx="831764" cy="730566"/>
          </a:xfrm>
          <a:prstGeom prst="rect">
            <a:avLst/>
          </a:prstGeom>
        </p:spPr>
      </p:pic>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1162781" y="6562173"/>
            <a:ext cx="831764" cy="730566"/>
          </a:xfrm>
          <a:prstGeom prst="rect">
            <a:avLst/>
          </a:prstGeom>
        </p:spPr>
      </p:pic>
      <p:pic>
        <p:nvPicPr>
          <p:cNvPr id="18" name="Picture 17">
            <a:extLst>
              <a:ext uri="{FF2B5EF4-FFF2-40B4-BE49-F238E27FC236}">
                <a16:creationId xmlns:a16="http://schemas.microsoft.com/office/drawing/2014/main" id="{22A0E7F0-4D22-4213-BD3C-81C133ED8C54}"/>
              </a:ext>
            </a:extLst>
          </p:cNvPr>
          <p:cNvPicPr>
            <a:picLocks noChangeAspect="1"/>
          </p:cNvPicPr>
          <p:nvPr/>
        </p:nvPicPr>
        <p:blipFill>
          <a:blip r:embed="rId10"/>
          <a:stretch>
            <a:fillRect/>
          </a:stretch>
        </p:blipFill>
        <p:spPr>
          <a:xfrm>
            <a:off x="8623972" y="181101"/>
            <a:ext cx="1449102" cy="1449102"/>
          </a:xfrm>
          <a:prstGeom prst="rect">
            <a:avLst/>
          </a:prstGeom>
        </p:spPr>
      </p:pic>
      <p:sp>
        <p:nvSpPr>
          <p:cNvPr id="2" name="TextBox 1">
            <a:extLst>
              <a:ext uri="{FF2B5EF4-FFF2-40B4-BE49-F238E27FC236}">
                <a16:creationId xmlns:a16="http://schemas.microsoft.com/office/drawing/2014/main" id="{641B72DE-8F71-DE85-15A4-D0061032B686}"/>
              </a:ext>
            </a:extLst>
          </p:cNvPr>
          <p:cNvSpPr txBox="1"/>
          <p:nvPr/>
        </p:nvSpPr>
        <p:spPr>
          <a:xfrm>
            <a:off x="2056324" y="15367405"/>
            <a:ext cx="1926129" cy="749179"/>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rPr>
              <a:t>#FineArt</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rPr>
              <a:t>#TextileDesign</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rPr>
              <a:t>#3DDesign</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rPr>
              <a:t># </a:t>
            </a:r>
            <a:r>
              <a:rPr kumimoji="0" lang="en-GB" sz="1067" b="0" i="0" u="none" strike="noStrike" kern="1200" cap="none" spc="0" normalizeH="0" baseline="0" noProof="0" err="1">
                <a:ln>
                  <a:noFill/>
                </a:ln>
                <a:solidFill>
                  <a:prstClr val="black"/>
                </a:solidFill>
                <a:effectLst/>
                <a:uLnTx/>
                <a:uFillTx/>
                <a:latin typeface="Arial Nova" panose="020B0504020202020204" pitchFamily="34" charset="0"/>
                <a:ea typeface="+mn-ea"/>
                <a:cs typeface="+mn-cs"/>
              </a:rPr>
              <a:t>Hospitality&amp;Catering</a:t>
            </a:r>
            <a:endPar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endParaRPr>
          </a:p>
        </p:txBody>
      </p:sp>
    </p:spTree>
    <p:extLst>
      <p:ext uri="{BB962C8B-B14F-4D97-AF65-F5344CB8AC3E}">
        <p14:creationId xmlns:p14="http://schemas.microsoft.com/office/powerpoint/2010/main" val="293239738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9943BB2C-229E-4D77-A9B2-D3AECDC9BC61}"/>
              </a:ext>
            </a:extLst>
          </p:cNvPr>
          <p:cNvSpPr/>
          <p:nvPr/>
        </p:nvSpPr>
        <p:spPr>
          <a:xfrm>
            <a:off x="408562" y="350201"/>
            <a:ext cx="11342451" cy="14923063"/>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450717" y="380321"/>
            <a:ext cx="11342451" cy="15166502"/>
          </a:xfrm>
        </p:spPr>
        <p:txBody>
          <a:bodyPr>
            <a:normAutofit/>
          </a:bodyPr>
          <a:lstStyle/>
          <a:p>
            <a:pPr marL="0" indent="0" algn="ctr">
              <a:buNone/>
            </a:pPr>
            <a:endParaRPr lang="en-GB" sz="2000">
              <a:latin typeface="Impact" panose="020B0806030902050204" pitchFamily="34" charset="0"/>
            </a:endParaRPr>
          </a:p>
          <a:p>
            <a:pPr marL="0" indent="0">
              <a:buNone/>
            </a:pPr>
            <a:r>
              <a:rPr lang="en-GB" sz="2000">
                <a:latin typeface="Impact" panose="020B0806030902050204" pitchFamily="34" charset="0"/>
              </a:rPr>
              <a:t>  Factors affecting food choice: Scheme of Learning </a:t>
            </a:r>
          </a:p>
        </p:txBody>
      </p:sp>
      <p:sp>
        <p:nvSpPr>
          <p:cNvPr id="6" name="TextBox 5">
            <a:extLst>
              <a:ext uri="{FF2B5EF4-FFF2-40B4-BE49-F238E27FC236}">
                <a16:creationId xmlns:a16="http://schemas.microsoft.com/office/drawing/2014/main" id="{100D8A88-E9F7-433E-890B-C37DCFEE1EC1}"/>
              </a:ext>
            </a:extLst>
          </p:cNvPr>
          <p:cNvSpPr txBox="1"/>
          <p:nvPr/>
        </p:nvSpPr>
        <p:spPr>
          <a:xfrm>
            <a:off x="-299148" y="15367405"/>
            <a:ext cx="2448964" cy="748795"/>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Navigating ADT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black"/>
                </a:solidFill>
                <a:effectLst/>
                <a:uLnTx/>
                <a:uFillTx/>
                <a:latin typeface="Impact" panose="020B0806030902050204" pitchFamily="34" charset="0"/>
                <a:ea typeface="+mn-ea"/>
                <a:cs typeface="+mn-cs"/>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2"/>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3"/>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4"/>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5"/>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6"/>
          <a:srcRect t="16701" b="12155"/>
          <a:stretch/>
        </p:blipFill>
        <p:spPr>
          <a:xfrm rot="5400000">
            <a:off x="7304876" y="2664952"/>
            <a:ext cx="7519735" cy="2254512"/>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7">
            <a:clrChange>
              <a:clrFrom>
                <a:srgbClr val="FFFFFF"/>
              </a:clrFrom>
              <a:clrTo>
                <a:srgbClr val="FFFFFF">
                  <a:alpha val="0"/>
                </a:srgbClr>
              </a:clrTo>
            </a:clrChange>
          </a:blip>
          <a:srcRect b="9167"/>
          <a:stretch/>
        </p:blipFill>
        <p:spPr>
          <a:xfrm>
            <a:off x="11064743" y="709177"/>
            <a:ext cx="707095" cy="621065"/>
          </a:xfrm>
          <a:prstGeom prst="rect">
            <a:avLst/>
          </a:prstGeom>
        </p:spPr>
      </p:pic>
      <p:pic>
        <p:nvPicPr>
          <p:cNvPr id="22" name="Picture 21">
            <a:extLst>
              <a:ext uri="{FF2B5EF4-FFF2-40B4-BE49-F238E27FC236}">
                <a16:creationId xmlns:a16="http://schemas.microsoft.com/office/drawing/2014/main" id="{CB729412-91D3-4745-8116-A56E12BD3D42}"/>
              </a:ext>
            </a:extLst>
          </p:cNvPr>
          <p:cNvPicPr>
            <a:picLocks noChangeAspect="1"/>
          </p:cNvPicPr>
          <p:nvPr/>
        </p:nvPicPr>
        <p:blipFill rotWithShape="1">
          <a:blip r:embed="rId6"/>
          <a:srcRect t="16701" b="12155"/>
          <a:stretch/>
        </p:blipFill>
        <p:spPr>
          <a:xfrm rot="16200000" flipV="1">
            <a:off x="7188828" y="10279850"/>
            <a:ext cx="7751833" cy="2254511"/>
          </a:xfrm>
          <a:prstGeom prst="rect">
            <a:avLst/>
          </a:prstGeom>
        </p:spPr>
      </p:pic>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8">
            <a:clrChange>
              <a:clrFrom>
                <a:srgbClr val="FFFFFF"/>
              </a:clrFrom>
              <a:clrTo>
                <a:srgbClr val="FFFFFF">
                  <a:alpha val="0"/>
                </a:srgbClr>
              </a:clrTo>
            </a:clrChange>
          </a:blip>
          <a:stretch>
            <a:fillRect/>
          </a:stretch>
        </p:blipFill>
        <p:spPr>
          <a:xfrm>
            <a:off x="11061112" y="13798387"/>
            <a:ext cx="831764" cy="730566"/>
          </a:xfrm>
          <a:prstGeom prst="rect">
            <a:avLst/>
          </a:prstGeom>
        </p:spPr>
      </p:pic>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1160820" y="6626632"/>
            <a:ext cx="831764" cy="730566"/>
          </a:xfrm>
          <a:prstGeom prst="rect">
            <a:avLst/>
          </a:prstGeom>
        </p:spPr>
      </p:pic>
      <p:graphicFrame>
        <p:nvGraphicFramePr>
          <p:cNvPr id="18" name="Table 17">
            <a:extLst>
              <a:ext uri="{FF2B5EF4-FFF2-40B4-BE49-F238E27FC236}">
                <a16:creationId xmlns:a16="http://schemas.microsoft.com/office/drawing/2014/main" id="{759F4319-E743-4C92-911C-B6A2CFCD66C8}"/>
              </a:ext>
            </a:extLst>
          </p:cNvPr>
          <p:cNvGraphicFramePr>
            <a:graphicFrameLocks noGrp="1"/>
          </p:cNvGraphicFramePr>
          <p:nvPr/>
        </p:nvGraphicFramePr>
        <p:xfrm>
          <a:off x="450717" y="2303045"/>
          <a:ext cx="10247100" cy="12313920"/>
        </p:xfrm>
        <a:graphic>
          <a:graphicData uri="http://schemas.openxmlformats.org/drawingml/2006/table">
            <a:tbl>
              <a:tblPr firstRow="1" bandRow="1">
                <a:tableStyleId>{5940675A-B579-460E-94D1-54222C63F5DA}</a:tableStyleId>
              </a:tblPr>
              <a:tblGrid>
                <a:gridCol w="2500310">
                  <a:extLst>
                    <a:ext uri="{9D8B030D-6E8A-4147-A177-3AD203B41FA5}">
                      <a16:colId xmlns:a16="http://schemas.microsoft.com/office/drawing/2014/main" val="860903560"/>
                    </a:ext>
                  </a:extLst>
                </a:gridCol>
                <a:gridCol w="2500310">
                  <a:extLst>
                    <a:ext uri="{9D8B030D-6E8A-4147-A177-3AD203B41FA5}">
                      <a16:colId xmlns:a16="http://schemas.microsoft.com/office/drawing/2014/main" val="966298568"/>
                    </a:ext>
                  </a:extLst>
                </a:gridCol>
                <a:gridCol w="2500310">
                  <a:extLst>
                    <a:ext uri="{9D8B030D-6E8A-4147-A177-3AD203B41FA5}">
                      <a16:colId xmlns:a16="http://schemas.microsoft.com/office/drawing/2014/main" val="3462729128"/>
                    </a:ext>
                  </a:extLst>
                </a:gridCol>
                <a:gridCol w="2746170">
                  <a:extLst>
                    <a:ext uri="{9D8B030D-6E8A-4147-A177-3AD203B41FA5}">
                      <a16:colId xmlns:a16="http://schemas.microsoft.com/office/drawing/2014/main" val="249097489"/>
                    </a:ext>
                  </a:extLst>
                </a:gridCol>
              </a:tblGrid>
              <a:tr h="776521">
                <a:tc>
                  <a:txBody>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lang="en-GB" sz="1600" b="1">
                          <a:latin typeface="Arial Nova" panose="020B0504020202020204" pitchFamily="34" charset="0"/>
                        </a:rPr>
                        <a:t>Food, Nutrition &amp; Health </a:t>
                      </a:r>
                      <a:endParaRPr lang="en-GB" sz="1600" b="1"/>
                    </a:p>
                    <a:p>
                      <a:pPr algn="ctr"/>
                      <a:endParaRPr lang="en-GB" sz="1600" b="1"/>
                    </a:p>
                  </a:txBody>
                  <a:tcPr>
                    <a:solidFill>
                      <a:schemeClr val="bg1">
                        <a:lumMod val="65000"/>
                      </a:schemeClr>
                    </a:solidFill>
                  </a:tcPr>
                </a:tc>
                <a:tc>
                  <a:txBody>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lang="en-GB" sz="1600" b="1">
                          <a:latin typeface="Arial Nova" panose="020B0504020202020204" pitchFamily="34" charset="0"/>
                        </a:rPr>
                        <a:t>Food Safety </a:t>
                      </a:r>
                      <a:endParaRPr lang="en-GB" sz="1600" b="1"/>
                    </a:p>
                    <a:p>
                      <a:pPr algn="ctr"/>
                      <a:endParaRPr lang="en-GB" sz="1600" b="1"/>
                    </a:p>
                  </a:txBody>
                  <a:tcPr>
                    <a:solidFill>
                      <a:schemeClr val="bg1">
                        <a:lumMod val="65000"/>
                      </a:schemeClr>
                    </a:solidFill>
                  </a:tcPr>
                </a:tc>
                <a:tc>
                  <a:txBody>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lang="en-GB" sz="1600" b="1">
                          <a:latin typeface="Arial Nova" panose="020B0504020202020204" pitchFamily="34" charset="0"/>
                        </a:rPr>
                        <a:t>Food Preparation, Cooking, Presentation and Evaluation</a:t>
                      </a:r>
                      <a:endParaRPr lang="en-GB" sz="1600" b="1"/>
                    </a:p>
                  </a:txBody>
                  <a:tcPr>
                    <a:solidFill>
                      <a:schemeClr val="bg1">
                        <a:lumMod val="65000"/>
                      </a:schemeClr>
                    </a:solidFill>
                  </a:tcPr>
                </a:tc>
                <a:tc>
                  <a:txBody>
                    <a:bodyPr/>
                    <a:lstStyle/>
                    <a:p>
                      <a:pPr algn="ctr"/>
                      <a:r>
                        <a:rPr lang="en-GB" sz="1600" b="1">
                          <a:latin typeface="Arial Nova" panose="020B0504020202020204" pitchFamily="34" charset="0"/>
                        </a:rPr>
                        <a:t>Food Choice</a:t>
                      </a:r>
                    </a:p>
                  </a:txBody>
                  <a:tcPr>
                    <a:solidFill>
                      <a:schemeClr val="bg1">
                        <a:lumMod val="65000"/>
                      </a:schemeClr>
                    </a:solidFill>
                  </a:tcPr>
                </a:tc>
                <a:extLst>
                  <a:ext uri="{0D108BD9-81ED-4DB2-BD59-A6C34878D82A}">
                    <a16:rowId xmlns:a16="http://schemas.microsoft.com/office/drawing/2014/main" val="2939849063"/>
                  </a:ext>
                </a:extLst>
              </a:tr>
              <a:tr h="1181793">
                <a:tc>
                  <a:txBody>
                    <a:bodyPr/>
                    <a:lstStyle/>
                    <a:p>
                      <a:pPr marL="285750" indent="-285750">
                        <a:buFont typeface="Arial" panose="020B0604020202020204" pitchFamily="34" charset="0"/>
                        <a:buChar char="•"/>
                      </a:pPr>
                      <a:r>
                        <a:rPr lang="en-GB" sz="2200" b="0" i="0" u="none" strike="noStrike" kern="1200" baseline="0">
                          <a:solidFill>
                            <a:schemeClr val="tx1"/>
                          </a:solidFill>
                          <a:latin typeface="Arial Nova" panose="020B0504020202020204" pitchFamily="34" charset="0"/>
                          <a:ea typeface="+mn-ea"/>
                          <a:cs typeface="+mn-cs"/>
                        </a:rPr>
                        <a:t>Know the nutritional needs for different groups of people</a:t>
                      </a:r>
                    </a:p>
                    <a:p>
                      <a:pPr marL="285750" indent="-285750">
                        <a:buFont typeface="Arial" panose="020B0604020202020204" pitchFamily="34" charset="0"/>
                        <a:buChar char="•"/>
                      </a:pPr>
                      <a:endParaRPr lang="en-GB" sz="2200" b="0" i="0" u="none" strike="noStrike" kern="1200" baseline="0">
                        <a:solidFill>
                          <a:schemeClr val="tx1"/>
                        </a:solidFill>
                        <a:latin typeface="Arial Nova" panose="020B0504020202020204" pitchFamily="34" charset="0"/>
                        <a:ea typeface="+mn-ea"/>
                        <a:cs typeface="+mn-cs"/>
                      </a:endParaRPr>
                    </a:p>
                    <a:p>
                      <a:pPr marL="285750" indent="-285750">
                        <a:buFont typeface="Arial" panose="020B0604020202020204" pitchFamily="34" charset="0"/>
                        <a:buChar char="•"/>
                      </a:pPr>
                      <a:r>
                        <a:rPr lang="en-GB" sz="2200" b="0" i="0" u="none" strike="noStrike" kern="1200" baseline="0">
                          <a:solidFill>
                            <a:schemeClr val="tx1"/>
                          </a:solidFill>
                          <a:latin typeface="Arial Nova" panose="020B0504020202020204" pitchFamily="34" charset="0"/>
                          <a:ea typeface="+mn-ea"/>
                          <a:cs typeface="+mn-cs"/>
                        </a:rPr>
                        <a:t>Explain why we need energy, what is energy balance, sources of energy</a:t>
                      </a:r>
                    </a:p>
                    <a:p>
                      <a:pPr marL="285750" indent="-285750">
                        <a:buFont typeface="Arial" panose="020B0604020202020204" pitchFamily="34" charset="0"/>
                        <a:buChar char="•"/>
                      </a:pPr>
                      <a:endParaRPr lang="en-GB" sz="2200" b="0" i="0" u="none" strike="noStrike" kern="1200" baseline="0">
                        <a:solidFill>
                          <a:schemeClr val="tx1"/>
                        </a:solidFill>
                        <a:latin typeface="Arial Nova" panose="020B0504020202020204" pitchFamily="34" charset="0"/>
                        <a:ea typeface="+mn-ea"/>
                        <a:cs typeface="+mn-cs"/>
                      </a:endParaRPr>
                    </a:p>
                    <a:p>
                      <a:pPr marL="285750" indent="-285750">
                        <a:buFont typeface="Arial" panose="020B0604020202020204" pitchFamily="34" charset="0"/>
                        <a:buChar char="•"/>
                      </a:pPr>
                      <a:endParaRPr lang="en-GB" sz="2200" b="0" i="0" u="none" strike="noStrike" kern="1200" baseline="0">
                        <a:solidFill>
                          <a:schemeClr val="tx1"/>
                        </a:solidFill>
                        <a:latin typeface="Arial Nova" panose="020B0504020202020204" pitchFamily="34" charset="0"/>
                        <a:ea typeface="+mn-ea"/>
                        <a:cs typeface="+mn-cs"/>
                      </a:endParaRPr>
                    </a:p>
                    <a:p>
                      <a:pPr marL="0" indent="0">
                        <a:buFont typeface="Arial" panose="020B0604020202020204" pitchFamily="34" charset="0"/>
                        <a:buNone/>
                      </a:pPr>
                      <a:r>
                        <a:rPr lang="en-GB" sz="2200" b="0" i="0" u="none" strike="noStrike" kern="1200" baseline="0">
                          <a:solidFill>
                            <a:schemeClr val="tx1"/>
                          </a:solidFill>
                          <a:latin typeface="+mn-lt"/>
                          <a:ea typeface="+mn-ea"/>
                          <a:cs typeface="+mn-cs"/>
                        </a:rPr>
                        <a:t>	</a:t>
                      </a:r>
                    </a:p>
                    <a:p>
                      <a:r>
                        <a:rPr lang="en-GB" sz="2200" b="0" i="0" u="none" strike="noStrike" kern="1200" baseline="0">
                          <a:solidFill>
                            <a:schemeClr val="tx1"/>
                          </a:solidFill>
                          <a:latin typeface="+mn-lt"/>
                          <a:ea typeface="+mn-ea"/>
                          <a:cs typeface="+mn-cs"/>
                        </a:rPr>
                        <a:t>	</a:t>
                      </a:r>
                    </a:p>
                    <a:p>
                      <a:pPr marL="171450" indent="-171450">
                        <a:buFont typeface="Arial" panose="020B0604020202020204" pitchFamily="34" charset="0"/>
                        <a:buChar char="•"/>
                      </a:pPr>
                      <a:endParaRPr lang="en-GB" sz="2200" b="0" i="0" u="none" strike="noStrike" kern="1200" baseline="0">
                        <a:solidFill>
                          <a:schemeClr val="tx1"/>
                        </a:solidFill>
                        <a:latin typeface="Arial Nova" panose="020B0504020202020204" pitchFamily="34" charset="0"/>
                        <a:ea typeface="+mn-ea"/>
                        <a:cs typeface="+mn-cs"/>
                      </a:endParaRPr>
                    </a:p>
                    <a:p>
                      <a:pPr marL="0" indent="0">
                        <a:buFont typeface="Arial" panose="020B0604020202020204" pitchFamily="34" charset="0"/>
                        <a:buNone/>
                      </a:pPr>
                      <a:endParaRPr lang="en-GB" sz="2200" b="0" i="0" u="none" strike="noStrike" kern="1200" baseline="0">
                        <a:solidFill>
                          <a:schemeClr val="tx1"/>
                        </a:solidFill>
                        <a:latin typeface="+mn-lt"/>
                        <a:ea typeface="+mn-ea"/>
                        <a:cs typeface="+mn-cs"/>
                      </a:endParaRPr>
                    </a:p>
                    <a:p>
                      <a:pPr marL="171450" indent="-171450">
                        <a:buFont typeface="Arial" panose="020B0604020202020204" pitchFamily="34" charset="0"/>
                        <a:buChar char="•"/>
                      </a:pPr>
                      <a:endParaRPr lang="en-GB" sz="2200" b="0" i="0" u="none" strike="noStrike" kern="1200" baseline="0">
                        <a:solidFill>
                          <a:schemeClr val="tx1"/>
                        </a:solidFill>
                        <a:latin typeface="+mn-lt"/>
                        <a:ea typeface="+mn-ea"/>
                        <a:cs typeface="+mn-cs"/>
                      </a:endParaRPr>
                    </a:p>
                    <a:p>
                      <a:pPr marL="171450" indent="-171450">
                        <a:buFont typeface="Arial" panose="020B0604020202020204" pitchFamily="34" charset="0"/>
                        <a:buChar char="•"/>
                      </a:pPr>
                      <a:endParaRPr lang="en-GB" sz="2200" b="0" i="0" u="none" strike="noStrike" kern="1200" baseline="0">
                        <a:solidFill>
                          <a:schemeClr val="tx1"/>
                        </a:solidFill>
                        <a:latin typeface="+mn-lt"/>
                        <a:ea typeface="+mn-ea"/>
                        <a:cs typeface="+mn-cs"/>
                      </a:endParaRPr>
                    </a:p>
                    <a:p>
                      <a:endParaRPr lang="en-GB" sz="2200"/>
                    </a:p>
                  </a:txBody>
                  <a:tcPr>
                    <a:solidFill>
                      <a:schemeClr val="bg1"/>
                    </a:solidFill>
                  </a:tcPr>
                </a:tc>
                <a:tc>
                  <a:txBody>
                    <a:bodyPr/>
                    <a:lstStyle/>
                    <a:p>
                      <a:pPr marL="171450" indent="-171450">
                        <a:buFont typeface="Arial" panose="020B0604020202020204" pitchFamily="34" charset="0"/>
                        <a:buChar char="•"/>
                      </a:pPr>
                      <a:r>
                        <a:rPr lang="en-GB" sz="2200" b="0" i="0" u="none" strike="noStrike" kern="1200" baseline="0">
                          <a:solidFill>
                            <a:schemeClr val="tx1"/>
                          </a:solidFill>
                          <a:latin typeface="Arial Nova" panose="020B0504020202020204" pitchFamily="34" charset="0"/>
                          <a:ea typeface="+mn-ea"/>
                          <a:cs typeface="+mn-cs"/>
                        </a:rPr>
                        <a:t>Recap and recall how to set up a practical lesson - adding food hygiene of meat preparation </a:t>
                      </a:r>
                    </a:p>
                    <a:p>
                      <a:pPr marL="171450" indent="-171450">
                        <a:buFont typeface="Arial" panose="020B0604020202020204" pitchFamily="34" charset="0"/>
                        <a:buChar char="•"/>
                      </a:pPr>
                      <a:endParaRPr lang="en-GB" sz="2200" b="0" i="0" u="none" strike="noStrike" kern="1200" baseline="0">
                        <a:solidFill>
                          <a:schemeClr val="tx1"/>
                        </a:solidFill>
                        <a:latin typeface="Arial Nova" panose="020B0504020202020204" pitchFamily="34" charset="0"/>
                        <a:ea typeface="+mn-ea"/>
                        <a:cs typeface="+mn-cs"/>
                      </a:endParaRPr>
                    </a:p>
                    <a:p>
                      <a:pPr marL="171450" indent="-171450">
                        <a:buFont typeface="Arial" panose="020B0604020202020204" pitchFamily="34" charset="0"/>
                        <a:buChar char="•"/>
                      </a:pPr>
                      <a:r>
                        <a:rPr lang="en-GB" sz="2200" b="0" i="0" u="none" strike="noStrike" kern="1200" baseline="0">
                          <a:solidFill>
                            <a:schemeClr val="tx1"/>
                          </a:solidFill>
                          <a:latin typeface="Arial Nova" panose="020B0504020202020204" pitchFamily="34" charset="0"/>
                          <a:ea typeface="+mn-ea"/>
                          <a:cs typeface="+mn-cs"/>
                        </a:rPr>
                        <a:t>Name the places bacteria come from </a:t>
                      </a:r>
                    </a:p>
                    <a:p>
                      <a:pPr marL="171450" indent="-171450">
                        <a:buFont typeface="Arial" panose="020B0604020202020204" pitchFamily="34" charset="0"/>
                        <a:buChar char="•"/>
                      </a:pPr>
                      <a:endParaRPr lang="en-GB" sz="2200" b="0" i="0" u="none" strike="noStrike" kern="1200" baseline="0">
                        <a:solidFill>
                          <a:schemeClr val="tx1"/>
                        </a:solidFill>
                        <a:latin typeface="Arial Nova" panose="020B0504020202020204" pitchFamily="34" charset="0"/>
                        <a:ea typeface="+mn-ea"/>
                        <a:cs typeface="+mn-cs"/>
                      </a:endParaRPr>
                    </a:p>
                    <a:p>
                      <a:pPr marL="171450" indent="-171450">
                        <a:buFont typeface="Arial" panose="020B0604020202020204" pitchFamily="34" charset="0"/>
                        <a:buChar char="•"/>
                      </a:pPr>
                      <a:r>
                        <a:rPr lang="en-GB" sz="2200" b="0" i="0" u="none" strike="noStrike" kern="1200" baseline="0">
                          <a:solidFill>
                            <a:schemeClr val="tx1"/>
                          </a:solidFill>
                          <a:latin typeface="Arial Nova" panose="020B0504020202020204" pitchFamily="34" charset="0"/>
                          <a:ea typeface="+mn-ea"/>
                          <a:cs typeface="+mn-cs"/>
                        </a:rPr>
                        <a:t>State how and why food may become contaminated with bacteria </a:t>
                      </a:r>
                    </a:p>
                    <a:p>
                      <a:pPr marL="0" indent="0">
                        <a:buFont typeface="Arial" panose="020B0604020202020204" pitchFamily="34" charset="0"/>
                        <a:buNone/>
                      </a:pPr>
                      <a:r>
                        <a:rPr lang="en-GB" sz="2200" b="0" i="0" u="none" strike="noStrike" kern="1200" baseline="0">
                          <a:solidFill>
                            <a:schemeClr val="tx1"/>
                          </a:solidFill>
                          <a:latin typeface="+mn-lt"/>
                          <a:ea typeface="+mn-ea"/>
                          <a:cs typeface="+mn-cs"/>
                        </a:rPr>
                        <a:t>	</a:t>
                      </a:r>
                    </a:p>
                    <a:p>
                      <a:pPr marL="0" marR="0" lvl="0" indent="0" algn="l" defTabSz="121917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2200" b="0" i="0" u="none" strike="noStrike" kern="1200" baseline="0">
                          <a:solidFill>
                            <a:schemeClr val="tx1"/>
                          </a:solidFill>
                          <a:latin typeface="+mn-lt"/>
                          <a:ea typeface="+mn-ea"/>
                          <a:cs typeface="+mn-cs"/>
                        </a:rPr>
                        <a:t>	</a:t>
                      </a:r>
                    </a:p>
                    <a:p>
                      <a:r>
                        <a:rPr lang="en-GB" sz="2200" b="0" i="0" u="none" strike="noStrike" kern="1200" baseline="0">
                          <a:solidFill>
                            <a:schemeClr val="tx1"/>
                          </a:solidFill>
                          <a:latin typeface="+mn-lt"/>
                          <a:ea typeface="+mn-ea"/>
                          <a:cs typeface="+mn-cs"/>
                        </a:rPr>
                        <a:t>	</a:t>
                      </a:r>
                    </a:p>
                    <a:p>
                      <a:endParaRPr lang="en-GB" sz="2200"/>
                    </a:p>
                  </a:txBody>
                  <a:tcPr>
                    <a:solidFill>
                      <a:schemeClr val="bg1"/>
                    </a:solidFill>
                  </a:tcPr>
                </a:tc>
                <a:tc>
                  <a:txBody>
                    <a:bodyPr/>
                    <a:lstStyle/>
                    <a:p>
                      <a:pPr marL="171450" indent="-171450">
                        <a:buFont typeface="Arial" panose="020B0604020202020204" pitchFamily="34" charset="0"/>
                        <a:buChar char="•"/>
                      </a:pPr>
                      <a:r>
                        <a:rPr lang="en-GB" sz="2200" b="0" i="0" u="none" strike="noStrike" kern="1200" baseline="0">
                          <a:solidFill>
                            <a:schemeClr val="tx1"/>
                          </a:solidFill>
                          <a:latin typeface="Arial Nova" panose="020B0504020202020204" pitchFamily="34" charset="0"/>
                          <a:ea typeface="+mn-ea"/>
                          <a:cs typeface="+mn-cs"/>
                        </a:rPr>
                        <a:t>Creating an enriched dough, shaping and forming</a:t>
                      </a:r>
                    </a:p>
                    <a:p>
                      <a:pPr marL="171450" indent="-171450">
                        <a:buFont typeface="Arial" panose="020B0604020202020204" pitchFamily="34" charset="0"/>
                        <a:buChar char="•"/>
                      </a:pPr>
                      <a:endParaRPr lang="en-GB" sz="2200" b="0" i="0" u="none" strike="noStrike" kern="1200" baseline="0">
                        <a:solidFill>
                          <a:schemeClr val="tx1"/>
                        </a:solidFill>
                        <a:latin typeface="Arial Nova" panose="020B0504020202020204" pitchFamily="34" charset="0"/>
                        <a:ea typeface="+mn-ea"/>
                        <a:cs typeface="+mn-cs"/>
                      </a:endParaRPr>
                    </a:p>
                    <a:p>
                      <a:pPr marL="0" indent="0">
                        <a:buFont typeface="Arial" panose="020B0604020202020204" pitchFamily="34" charset="0"/>
                        <a:buNone/>
                      </a:pPr>
                      <a:r>
                        <a:rPr lang="en-GB" sz="2200" b="0" i="0" u="none" strike="noStrike" kern="1200" baseline="0">
                          <a:solidFill>
                            <a:schemeClr val="tx1"/>
                          </a:solidFill>
                          <a:latin typeface="Arial Nova" panose="020B0504020202020204" pitchFamily="34" charset="0"/>
                          <a:ea typeface="+mn-ea"/>
                          <a:cs typeface="+mn-cs"/>
                        </a:rPr>
                        <a:t> </a:t>
                      </a:r>
                      <a:r>
                        <a:rPr lang="en-GB" sz="2200" b="0" i="0" u="none" strike="noStrike" kern="1200" baseline="0">
                          <a:solidFill>
                            <a:schemeClr val="tx1"/>
                          </a:solidFill>
                          <a:latin typeface="+mn-lt"/>
                          <a:ea typeface="+mn-ea"/>
                          <a:cs typeface="+mn-cs"/>
                        </a:rPr>
                        <a:t>	</a:t>
                      </a:r>
                    </a:p>
                    <a:p>
                      <a:pPr marL="0" indent="0">
                        <a:buFont typeface="Arial" panose="020B0604020202020204" pitchFamily="34" charset="0"/>
                        <a:buNone/>
                      </a:pPr>
                      <a:r>
                        <a:rPr lang="en-GB" sz="2200" b="0" i="0" u="none" strike="noStrike" kern="1200" baseline="0">
                          <a:solidFill>
                            <a:schemeClr val="tx1"/>
                          </a:solidFill>
                          <a:latin typeface="+mn-lt"/>
                          <a:ea typeface="+mn-ea"/>
                          <a:cs typeface="+mn-cs"/>
                        </a:rPr>
                        <a:t>	</a:t>
                      </a:r>
                    </a:p>
                    <a:p>
                      <a:pPr marL="0" indent="0">
                        <a:buFont typeface="Arial" panose="020B0604020202020204" pitchFamily="34" charset="0"/>
                        <a:buNone/>
                      </a:pPr>
                      <a:endParaRPr lang="en-GB" sz="2200" b="0" i="0" u="none" strike="noStrike" kern="1200" baseline="0">
                        <a:solidFill>
                          <a:schemeClr val="tx1"/>
                        </a:solidFill>
                        <a:latin typeface="Arial Nova" panose="020B0504020202020204" pitchFamily="34" charset="0"/>
                        <a:ea typeface="+mn-ea"/>
                        <a:cs typeface="+mn-cs"/>
                      </a:endParaRPr>
                    </a:p>
                  </a:txBody>
                  <a:tcPr>
                    <a:solidFill>
                      <a:schemeClr val="bg1"/>
                    </a:solidFill>
                  </a:tcPr>
                </a:tc>
                <a:tc>
                  <a:txBody>
                    <a:bodyPr/>
                    <a:lstStyle/>
                    <a:p>
                      <a:pPr marL="171450" indent="-171450">
                        <a:buFont typeface="Arial" panose="020B0604020202020204" pitchFamily="34" charset="0"/>
                        <a:buChar char="•"/>
                      </a:pPr>
                      <a:r>
                        <a:rPr lang="en-GB" sz="2200" b="0" i="0" u="none" strike="noStrike" kern="1200" baseline="0">
                          <a:solidFill>
                            <a:schemeClr val="tx1"/>
                          </a:solidFill>
                          <a:latin typeface="Arial Nova" panose="020B0504020202020204" pitchFamily="34" charset="0"/>
                          <a:ea typeface="+mn-ea"/>
                          <a:cs typeface="+mn-cs"/>
                        </a:rPr>
                        <a:t>Knowing what information needs to on a food label and why.</a:t>
                      </a:r>
                    </a:p>
                    <a:p>
                      <a:pPr marL="0" indent="0">
                        <a:buFont typeface="Arial" panose="020B0604020202020204" pitchFamily="34" charset="0"/>
                        <a:buNone/>
                      </a:pPr>
                      <a:endParaRPr lang="en-GB" sz="2200" b="0" i="0" u="none" strike="noStrike" kern="1200" baseline="0">
                        <a:solidFill>
                          <a:schemeClr val="tx1"/>
                        </a:solidFill>
                        <a:latin typeface="Arial Nova" panose="020B0504020202020204" pitchFamily="34" charset="0"/>
                        <a:ea typeface="+mn-ea"/>
                        <a:cs typeface="+mn-cs"/>
                      </a:endParaRPr>
                    </a:p>
                    <a:p>
                      <a:pPr marL="171450" indent="-171450">
                        <a:buFont typeface="Arial" panose="020B0604020202020204" pitchFamily="34" charset="0"/>
                        <a:buChar char="•"/>
                      </a:pPr>
                      <a:r>
                        <a:rPr lang="en-GB" sz="2200" b="0" i="0" u="none" strike="noStrike" kern="1200" baseline="0">
                          <a:solidFill>
                            <a:schemeClr val="tx1"/>
                          </a:solidFill>
                          <a:latin typeface="Arial Nova" panose="020B0504020202020204" pitchFamily="34" charset="0"/>
                          <a:ea typeface="+mn-ea"/>
                          <a:cs typeface="+mn-cs"/>
                        </a:rPr>
                        <a:t>List the characteristics we judge food on when we eat </a:t>
                      </a:r>
                    </a:p>
                    <a:p>
                      <a:pPr marL="171450" indent="-171450">
                        <a:buFont typeface="Arial" panose="020B0604020202020204" pitchFamily="34" charset="0"/>
                        <a:buChar char="•"/>
                      </a:pPr>
                      <a:endParaRPr lang="en-GB" sz="2200" b="0" i="0" u="none" strike="noStrike" kern="1200" baseline="0">
                        <a:solidFill>
                          <a:schemeClr val="tx1"/>
                        </a:solidFill>
                        <a:latin typeface="Arial Nova" panose="020B0504020202020204" pitchFamily="34" charset="0"/>
                        <a:ea typeface="+mn-ea"/>
                        <a:cs typeface="+mn-cs"/>
                      </a:endParaRPr>
                    </a:p>
                    <a:p>
                      <a:pPr marL="171450" indent="-171450">
                        <a:buFont typeface="Arial" panose="020B0604020202020204" pitchFamily="34" charset="0"/>
                        <a:buChar char="•"/>
                      </a:pPr>
                      <a:r>
                        <a:rPr lang="en-GB" sz="2200" b="0" i="0" u="none" strike="noStrike" kern="1200" baseline="0">
                          <a:solidFill>
                            <a:schemeClr val="tx1"/>
                          </a:solidFill>
                          <a:latin typeface="Arial Nova" panose="020B0504020202020204" pitchFamily="34" charset="0"/>
                          <a:ea typeface="+mn-ea"/>
                          <a:cs typeface="+mn-cs"/>
                        </a:rPr>
                        <a:t>Describe the sensory characteristics of a variety of different foods using the correct sensory descriptors </a:t>
                      </a:r>
                    </a:p>
                    <a:p>
                      <a:pPr marL="171450" indent="-171450">
                        <a:buFont typeface="Arial" panose="020B0604020202020204" pitchFamily="34" charset="0"/>
                        <a:buChar char="•"/>
                      </a:pPr>
                      <a:endParaRPr lang="en-GB" sz="2200" b="0" i="0" u="none" strike="noStrike" kern="1200" baseline="0">
                        <a:solidFill>
                          <a:schemeClr val="tx1"/>
                        </a:solidFill>
                        <a:latin typeface="Arial Nova" panose="020B0504020202020204" pitchFamily="34" charset="0"/>
                        <a:ea typeface="+mn-ea"/>
                        <a:cs typeface="+mn-cs"/>
                      </a:endParaRPr>
                    </a:p>
                    <a:p>
                      <a:pPr marL="171450" indent="-171450">
                        <a:buFont typeface="Arial" panose="020B0604020202020204" pitchFamily="34" charset="0"/>
                        <a:buChar char="•"/>
                      </a:pPr>
                      <a:r>
                        <a:rPr lang="en-GB" sz="2200" b="0" i="0" u="none" strike="noStrike" kern="1200" baseline="0">
                          <a:solidFill>
                            <a:schemeClr val="tx1"/>
                          </a:solidFill>
                          <a:latin typeface="Arial Nova" panose="020B0504020202020204" pitchFamily="34" charset="0"/>
                          <a:ea typeface="+mn-ea"/>
                          <a:cs typeface="+mn-cs"/>
                        </a:rPr>
                        <a:t>Explain why sensory evaluation is carried out </a:t>
                      </a:r>
                    </a:p>
                    <a:p>
                      <a:pPr marL="171450" indent="-171450">
                        <a:buFont typeface="Arial" panose="020B0604020202020204" pitchFamily="34" charset="0"/>
                        <a:buChar char="•"/>
                      </a:pPr>
                      <a:endParaRPr lang="en-GB" sz="2200" b="0" i="0" u="none" strike="noStrike" kern="1200" baseline="0">
                        <a:solidFill>
                          <a:schemeClr val="tx1"/>
                        </a:solidFill>
                        <a:latin typeface="Arial Nova" panose="020B0504020202020204" pitchFamily="34" charset="0"/>
                        <a:ea typeface="+mn-ea"/>
                        <a:cs typeface="+mn-cs"/>
                      </a:endParaRPr>
                    </a:p>
                    <a:p>
                      <a:pPr marL="171450" indent="-171450">
                        <a:buFont typeface="Arial" panose="020B0604020202020204" pitchFamily="34" charset="0"/>
                        <a:buChar char="•"/>
                      </a:pPr>
                      <a:r>
                        <a:rPr lang="en-GB" sz="2200" b="0" i="0" u="none" strike="noStrike" kern="1200" baseline="0">
                          <a:solidFill>
                            <a:schemeClr val="tx1"/>
                          </a:solidFill>
                          <a:latin typeface="Arial Nova" panose="020B0504020202020204" pitchFamily="34" charset="0"/>
                          <a:ea typeface="+mn-ea"/>
                          <a:cs typeface="+mn-cs"/>
                        </a:rPr>
                        <a:t>Examine a traffic light label and analyse how the information helps the consumer make an informed choices.</a:t>
                      </a:r>
                    </a:p>
                    <a:p>
                      <a:pPr marL="171450" indent="-171450">
                        <a:buFont typeface="Arial" panose="020B0604020202020204" pitchFamily="34" charset="0"/>
                        <a:buChar char="•"/>
                      </a:pPr>
                      <a:endParaRPr lang="en-GB" sz="2200" b="0" i="0" u="none" strike="noStrike" kern="1200" baseline="0">
                        <a:solidFill>
                          <a:schemeClr val="tx1"/>
                        </a:solidFill>
                        <a:latin typeface="Arial Nova" panose="020B0504020202020204" pitchFamily="34" charset="0"/>
                        <a:ea typeface="+mn-ea"/>
                        <a:cs typeface="+mn-cs"/>
                      </a:endParaRPr>
                    </a:p>
                    <a:p>
                      <a:pPr marL="171450" indent="-171450">
                        <a:buFont typeface="Arial" panose="020B0604020202020204" pitchFamily="34" charset="0"/>
                        <a:buChar char="•"/>
                      </a:pPr>
                      <a:r>
                        <a:rPr lang="en-GB" sz="2200" b="0" i="0" u="none" strike="noStrike" kern="1200" baseline="0">
                          <a:solidFill>
                            <a:schemeClr val="tx1"/>
                          </a:solidFill>
                          <a:latin typeface="Arial Nova" panose="020B0504020202020204" pitchFamily="34" charset="0"/>
                          <a:ea typeface="+mn-ea"/>
                          <a:cs typeface="+mn-cs"/>
                        </a:rPr>
                        <a:t>Calculating a recipe 	</a:t>
                      </a:r>
                      <a:r>
                        <a:rPr lang="en-GB" sz="2200" b="0" i="0" u="none" strike="noStrike" kern="1200" baseline="0">
                          <a:solidFill>
                            <a:schemeClr val="tx1"/>
                          </a:solidFill>
                          <a:latin typeface="+mn-lt"/>
                          <a:ea typeface="+mn-ea"/>
                          <a:cs typeface="+mn-cs"/>
                        </a:rPr>
                        <a:t>	</a:t>
                      </a:r>
                    </a:p>
                    <a:p>
                      <a:endParaRPr lang="en-GB" sz="2200"/>
                    </a:p>
                    <a:p>
                      <a:endParaRPr lang="en-GB" sz="2200"/>
                    </a:p>
                  </a:txBody>
                  <a:tcPr>
                    <a:solidFill>
                      <a:schemeClr val="bg1"/>
                    </a:solidFill>
                  </a:tcPr>
                </a:tc>
                <a:extLst>
                  <a:ext uri="{0D108BD9-81ED-4DB2-BD59-A6C34878D82A}">
                    <a16:rowId xmlns:a16="http://schemas.microsoft.com/office/drawing/2014/main" val="68643681"/>
                  </a:ext>
                </a:extLst>
              </a:tr>
            </a:tbl>
          </a:graphicData>
        </a:graphic>
      </p:graphicFrame>
      <p:pic>
        <p:nvPicPr>
          <p:cNvPr id="17" name="Picture 16">
            <a:extLst>
              <a:ext uri="{FF2B5EF4-FFF2-40B4-BE49-F238E27FC236}">
                <a16:creationId xmlns:a16="http://schemas.microsoft.com/office/drawing/2014/main" id="{90C79D28-7617-47D8-A535-E78364BA5405}"/>
              </a:ext>
            </a:extLst>
          </p:cNvPr>
          <p:cNvPicPr>
            <a:picLocks noChangeAspect="1"/>
          </p:cNvPicPr>
          <p:nvPr/>
        </p:nvPicPr>
        <p:blipFill>
          <a:blip r:embed="rId10"/>
          <a:stretch>
            <a:fillRect/>
          </a:stretch>
        </p:blipFill>
        <p:spPr>
          <a:xfrm>
            <a:off x="8327462" y="593359"/>
            <a:ext cx="1449102" cy="1449102"/>
          </a:xfrm>
          <a:prstGeom prst="rect">
            <a:avLst/>
          </a:prstGeom>
        </p:spPr>
      </p:pic>
      <p:sp>
        <p:nvSpPr>
          <p:cNvPr id="2" name="TextBox 1">
            <a:extLst>
              <a:ext uri="{FF2B5EF4-FFF2-40B4-BE49-F238E27FC236}">
                <a16:creationId xmlns:a16="http://schemas.microsoft.com/office/drawing/2014/main" id="{B541535B-CF54-7A2D-CE5E-D1C643A15677}"/>
              </a:ext>
            </a:extLst>
          </p:cNvPr>
          <p:cNvSpPr txBox="1"/>
          <p:nvPr/>
        </p:nvSpPr>
        <p:spPr>
          <a:xfrm>
            <a:off x="2056324" y="15367405"/>
            <a:ext cx="1926129" cy="749179"/>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rPr>
              <a:t>#FineArt</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rPr>
              <a:t>#TextileDesign</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rPr>
              <a:t>#3DDesign</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rPr>
              <a:t># </a:t>
            </a:r>
            <a:r>
              <a:rPr kumimoji="0" lang="en-GB" sz="1067" b="0" i="0" u="none" strike="noStrike" kern="1200" cap="none" spc="0" normalizeH="0" baseline="0" noProof="0" err="1">
                <a:ln>
                  <a:noFill/>
                </a:ln>
                <a:solidFill>
                  <a:prstClr val="black"/>
                </a:solidFill>
                <a:effectLst/>
                <a:uLnTx/>
                <a:uFillTx/>
                <a:latin typeface="Arial Nova" panose="020B0504020202020204" pitchFamily="34" charset="0"/>
                <a:ea typeface="+mn-ea"/>
                <a:cs typeface="+mn-cs"/>
              </a:rPr>
              <a:t>Hospitality&amp;Catering</a:t>
            </a:r>
            <a:endPar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endParaRPr>
          </a:p>
        </p:txBody>
      </p:sp>
    </p:spTree>
    <p:extLst>
      <p:ext uri="{BB962C8B-B14F-4D97-AF65-F5344CB8AC3E}">
        <p14:creationId xmlns:p14="http://schemas.microsoft.com/office/powerpoint/2010/main" val="2554534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3903C0A2-C801-4116-9732-DDC795FE048E}"/>
              </a:ext>
            </a:extLst>
          </p:cNvPr>
          <p:cNvSpPr/>
          <p:nvPr/>
        </p:nvSpPr>
        <p:spPr>
          <a:xfrm>
            <a:off x="408562" y="6455391"/>
            <a:ext cx="11374876" cy="88276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9943BB2C-229E-4D77-A9B2-D3AECDC9BC61}"/>
              </a:ext>
            </a:extLst>
          </p:cNvPr>
          <p:cNvSpPr/>
          <p:nvPr/>
        </p:nvSpPr>
        <p:spPr>
          <a:xfrm>
            <a:off x="408562" y="350201"/>
            <a:ext cx="11342451" cy="5956429"/>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427337" y="350200"/>
            <a:ext cx="9489328" cy="14948817"/>
          </a:xfrm>
        </p:spPr>
        <p:txBody>
          <a:bodyPr>
            <a:normAutofit fontScale="25000" lnSpcReduction="20000"/>
          </a:bodyPr>
          <a:lstStyle/>
          <a:p>
            <a:pPr marL="0" indent="0" algn="ctr">
              <a:buNone/>
            </a:pPr>
            <a:endParaRPr lang="en-GB" sz="400">
              <a:latin typeface="Impact" panose="020B0806030902050204" pitchFamily="34" charset="0"/>
            </a:endParaRPr>
          </a:p>
          <a:p>
            <a:pPr marL="0" indent="0" algn="ctr">
              <a:buNone/>
            </a:pPr>
            <a:r>
              <a:rPr lang="en-GB" sz="8000">
                <a:latin typeface="Impact" panose="020B0806030902050204" pitchFamily="34" charset="0"/>
              </a:rPr>
              <a:t>Year 9 : Internal Controlled assessment Taster Project – 2 Course meal: Intent</a:t>
            </a:r>
          </a:p>
          <a:p>
            <a:pPr marL="0" indent="0">
              <a:buNone/>
            </a:pPr>
            <a:r>
              <a:rPr lang="en-GB" sz="5200" b="1" u="sng">
                <a:latin typeface="Arial Nova" panose="020B0504020202020204" pitchFamily="34" charset="0"/>
              </a:rPr>
              <a:t>Specialist Subject:</a:t>
            </a:r>
            <a:r>
              <a:rPr lang="en-GB" sz="5200" b="1">
                <a:latin typeface="Arial Nova" panose="020B0504020202020204" pitchFamily="34" charset="0"/>
              </a:rPr>
              <a:t> Hospitality and Catering</a:t>
            </a:r>
            <a:endParaRPr lang="en-GB" sz="5200">
              <a:latin typeface="Impact" panose="020B0806030902050204" pitchFamily="34" charset="0"/>
            </a:endParaRPr>
          </a:p>
          <a:p>
            <a:pPr marL="0" indent="0">
              <a:buNone/>
            </a:pPr>
            <a:r>
              <a:rPr lang="en-GB" sz="5200" b="1" u="sng">
                <a:latin typeface="Arial Nova" panose="020B0504020202020204" pitchFamily="34" charset="0"/>
              </a:rPr>
              <a:t>Knowledge / Skills / Understanding Acquired:</a:t>
            </a:r>
          </a:p>
          <a:p>
            <a:r>
              <a:rPr lang="en-US" altLang="en-US" sz="5200">
                <a:latin typeface="Arial Nova" panose="020B0504020202020204" pitchFamily="34" charset="0"/>
              </a:rPr>
              <a:t>Students will </a:t>
            </a:r>
            <a:r>
              <a:rPr lang="en-GB" sz="5200">
                <a:latin typeface="Arial Nova" panose="020B0504020202020204" pitchFamily="34" charset="0"/>
              </a:rPr>
              <a:t>produce a concise portfolio based on a passed assessment task</a:t>
            </a:r>
            <a:endParaRPr lang="en-US" altLang="en-US" sz="5200">
              <a:latin typeface="Arial Nova" panose="020B0504020202020204" pitchFamily="34" charset="0"/>
            </a:endParaRPr>
          </a:p>
          <a:p>
            <a:r>
              <a:rPr lang="en-GB" sz="5200">
                <a:latin typeface="Arial Nova" panose="020B0504020202020204" pitchFamily="34" charset="0"/>
              </a:rPr>
              <a:t>Students will show evidence of research and analysis of their chosen task</a:t>
            </a:r>
          </a:p>
          <a:p>
            <a:r>
              <a:rPr lang="en-GB" sz="5200">
                <a:latin typeface="Arial Nova" panose="020B0504020202020204" pitchFamily="34" charset="0"/>
              </a:rPr>
              <a:t>Students will show evidence of planning, preparing, cooking and presenting a menu of two dishes as part of a team</a:t>
            </a:r>
          </a:p>
          <a:p>
            <a:r>
              <a:rPr lang="en-GB" sz="5200">
                <a:latin typeface="Arial Nova" panose="020B0504020202020204" pitchFamily="34" charset="0"/>
              </a:rPr>
              <a:t>Students will analysis and evaluate the nutrition, cost and sensory properties of the three dishes.</a:t>
            </a:r>
            <a:endParaRPr lang="en-GB" sz="5200" b="1" u="sng">
              <a:latin typeface="Arial Nova" panose="020B0504020202020204" pitchFamily="34" charset="0"/>
            </a:endParaRPr>
          </a:p>
          <a:p>
            <a:pPr marL="0" lvl="0" indent="0">
              <a:buNone/>
            </a:pPr>
            <a:r>
              <a:rPr lang="en-GB" sz="5200" b="1" u="sng">
                <a:latin typeface="Arial Nova" panose="020B0504020202020204" pitchFamily="34" charset="0"/>
              </a:rPr>
              <a:t>Links to Previous Study – Y9: </a:t>
            </a:r>
          </a:p>
          <a:p>
            <a:r>
              <a:rPr lang="en-GB" altLang="en-US" sz="5200">
                <a:latin typeface="Arial Nova" panose="020B0504020202020204" pitchFamily="34" charset="0"/>
                <a:cs typeface="Arial" panose="020B0604020202020204" pitchFamily="34" charset="0"/>
              </a:rPr>
              <a:t>Nutrients and the Eatwell Guide/Nutritional needs of different life stages </a:t>
            </a:r>
          </a:p>
          <a:p>
            <a:r>
              <a:rPr lang="en-GB" altLang="en-US" sz="5200">
                <a:latin typeface="Arial Nova" panose="020B0504020202020204" pitchFamily="34" charset="0"/>
                <a:cs typeface="Arial" panose="020B0604020202020204" pitchFamily="34" charset="0"/>
              </a:rPr>
              <a:t>Health and Safety principles of raw meat – buying, storing and cooking </a:t>
            </a:r>
          </a:p>
          <a:p>
            <a:r>
              <a:rPr lang="en-GB" altLang="en-US" sz="5200">
                <a:latin typeface="Arial Nova" panose="020B0504020202020204" pitchFamily="34" charset="0"/>
                <a:cs typeface="Arial" panose="020B0604020202020204" pitchFamily="34" charset="0"/>
              </a:rPr>
              <a:t>Costing of recipes</a:t>
            </a:r>
            <a:endParaRPr lang="en-GB" sz="5200">
              <a:latin typeface="Arial Nova" panose="020B0504020202020204" pitchFamily="34" charset="0"/>
            </a:endParaRPr>
          </a:p>
          <a:p>
            <a:r>
              <a:rPr lang="en-GB" sz="5200">
                <a:latin typeface="Arial Nova" panose="020B0504020202020204" pitchFamily="34" charset="0"/>
              </a:rPr>
              <a:t>Range of practical skills whilst preparing and cooking a variety of dishes</a:t>
            </a:r>
          </a:p>
          <a:p>
            <a:pPr marL="0" indent="0">
              <a:buNone/>
            </a:pPr>
            <a:r>
              <a:rPr lang="en-GB" sz="5200" b="1" u="sng">
                <a:latin typeface="Arial Nova" panose="020B0504020202020204" pitchFamily="34" charset="0"/>
              </a:rPr>
              <a:t>Links to Future Study and the Wider World:</a:t>
            </a:r>
          </a:p>
          <a:p>
            <a:pPr marL="304165" indent="-304165"/>
            <a:r>
              <a:rPr lang="en-GB" sz="5200">
                <a:latin typeface="Arial Nova" panose="020B0504020202020204" pitchFamily="34" charset="0"/>
              </a:rPr>
              <a:t>In-depth support for WJEC Hospitality and Catering specification – Course content of knowledge / understanding / controlled assessment</a:t>
            </a:r>
          </a:p>
          <a:p>
            <a:r>
              <a:rPr lang="en-GB" sz="5200">
                <a:latin typeface="Arial Nova" panose="020B0504020202020204" pitchFamily="34" charset="0"/>
              </a:rPr>
              <a:t>High-level cooking skills – planning and preparing dishes using a variety of cooking techniques and equipment</a:t>
            </a:r>
          </a:p>
          <a:p>
            <a:r>
              <a:rPr lang="en-GB" sz="5200">
                <a:latin typeface="Arial Nova" panose="020B0504020202020204" pitchFamily="34" charset="0"/>
              </a:rPr>
              <a:t>Students will understand the relationship between diet, nutrition and health, including the physiological and psychological effects of different diets and health</a:t>
            </a:r>
          </a:p>
          <a:p>
            <a:pPr marL="0" indent="0">
              <a:buNone/>
            </a:pPr>
            <a:endParaRPr lang="en-GB" sz="5200">
              <a:latin typeface="Arial Nova" panose="020B0504020202020204" pitchFamily="34" charset="0"/>
            </a:endParaRPr>
          </a:p>
          <a:p>
            <a:pPr marL="0" indent="0">
              <a:buNone/>
            </a:pPr>
            <a:endParaRPr lang="en-GB" sz="1200">
              <a:latin typeface="Arial Nova" panose="020B0504020202020204" pitchFamily="34" charset="0"/>
            </a:endParaRPr>
          </a:p>
          <a:p>
            <a:pPr marL="0" indent="0" algn="ctr">
              <a:buNone/>
            </a:pPr>
            <a:endParaRPr lang="en-GB" sz="8000">
              <a:latin typeface="Impact" panose="020B0806030902050204" pitchFamily="34" charset="0"/>
            </a:endParaRPr>
          </a:p>
          <a:p>
            <a:pPr marL="0" indent="0" algn="ctr">
              <a:buNone/>
            </a:pPr>
            <a:r>
              <a:rPr lang="en-GB" sz="8000">
                <a:latin typeface="Impact" panose="020B0806030902050204" pitchFamily="34" charset="0"/>
              </a:rPr>
              <a:t>Controlled Assessment – 2 Course meal : Implementation </a:t>
            </a:r>
          </a:p>
          <a:p>
            <a:pPr marL="0" indent="0">
              <a:buNone/>
            </a:pPr>
            <a:r>
              <a:rPr lang="en-GB" sz="5600" b="1" u="sng">
                <a:latin typeface="Arial Nova" panose="020B0504020202020204" pitchFamily="34" charset="0"/>
              </a:rPr>
              <a:t>Number of Lessons:</a:t>
            </a:r>
            <a:r>
              <a:rPr lang="en-GB" sz="5600">
                <a:solidFill>
                  <a:srgbClr val="FF0000"/>
                </a:solidFill>
                <a:latin typeface="Arial Nova" panose="020B0504020202020204" pitchFamily="34" charset="0"/>
              </a:rPr>
              <a:t> </a:t>
            </a:r>
            <a:r>
              <a:rPr lang="en-GB" sz="5600">
                <a:latin typeface="Arial Nova" panose="020B0504020202020204" pitchFamily="34" charset="0"/>
              </a:rPr>
              <a:t>24 lessons / 8 weeks (A Band) 30 lessons / 10 weeks (B Band)</a:t>
            </a:r>
          </a:p>
          <a:p>
            <a:pPr marL="0" indent="0">
              <a:buNone/>
            </a:pPr>
            <a:r>
              <a:rPr lang="en-GB" sz="5600" b="1" u="sng">
                <a:latin typeface="Arial Nova" panose="020B0504020202020204" pitchFamily="34" charset="0"/>
              </a:rPr>
              <a:t>Sequence of Lessons </a:t>
            </a:r>
          </a:p>
          <a:p>
            <a:pPr marL="0" indent="0">
              <a:buNone/>
            </a:pPr>
            <a:endParaRPr lang="en-GB" sz="5600" b="1" u="sng">
              <a:latin typeface="Arial Nova" panose="020B0504020202020204" pitchFamily="34" charset="0"/>
            </a:endParaRPr>
          </a:p>
          <a:p>
            <a:pPr marL="0" indent="0">
              <a:buNone/>
            </a:pPr>
            <a:endParaRPr lang="en-GB" sz="5600" b="1" u="sng">
              <a:latin typeface="Arial Nova" panose="020B0504020202020204" pitchFamily="34" charset="0"/>
            </a:endParaRPr>
          </a:p>
          <a:p>
            <a:pPr marL="0" indent="0">
              <a:buNone/>
            </a:pPr>
            <a:endParaRPr lang="en-GB" sz="5600" b="1" u="sng">
              <a:latin typeface="Arial Nova" panose="020B0504020202020204" pitchFamily="34" charset="0"/>
            </a:endParaRPr>
          </a:p>
          <a:p>
            <a:pPr marL="0" indent="0" algn="ctr">
              <a:buNone/>
            </a:pPr>
            <a:endParaRPr lang="en-GB" sz="5600" b="1">
              <a:latin typeface="Arial Nova" panose="020B0504020202020204" pitchFamily="34" charset="0"/>
            </a:endParaRPr>
          </a:p>
          <a:p>
            <a:pPr marL="0" indent="0" algn="ctr">
              <a:buNone/>
            </a:pPr>
            <a:endParaRPr lang="en-GB" sz="5600">
              <a:latin typeface="Impact" panose="020B0806030902050204" pitchFamily="34" charset="0"/>
            </a:endParaRPr>
          </a:p>
          <a:p>
            <a:pPr marL="0" indent="0" algn="ctr">
              <a:buNone/>
            </a:pPr>
            <a:endParaRPr lang="en-GB" sz="5600">
              <a:latin typeface="Impact" panose="020B0806030902050204" pitchFamily="34" charset="0"/>
            </a:endParaRPr>
          </a:p>
          <a:p>
            <a:pPr marL="0" indent="0" algn="ctr">
              <a:buNone/>
            </a:pPr>
            <a:endParaRPr lang="en-GB" sz="5600">
              <a:latin typeface="Impact" panose="020B0806030902050204" pitchFamily="34" charset="0"/>
            </a:endParaRPr>
          </a:p>
          <a:p>
            <a:pPr marL="0" indent="0" algn="ctr">
              <a:buNone/>
            </a:pPr>
            <a:r>
              <a:rPr lang="en-GB" sz="5600" b="1" u="sng">
                <a:latin typeface="Arial Nova" panose="020B0504020202020204" pitchFamily="34" charset="0"/>
              </a:rPr>
              <a:t> </a:t>
            </a:r>
          </a:p>
          <a:p>
            <a:pPr marL="0" indent="0" algn="ctr">
              <a:buNone/>
            </a:pPr>
            <a:endParaRPr lang="en-GB" sz="5600" b="1" u="sng">
              <a:latin typeface="Arial Nova" panose="020B0504020202020204" pitchFamily="34" charset="0"/>
            </a:endParaRPr>
          </a:p>
          <a:p>
            <a:pPr marL="0" indent="0">
              <a:buNone/>
            </a:pPr>
            <a:endParaRPr lang="en-GB" sz="5600" b="1" u="sng">
              <a:latin typeface="Arial Nova" panose="020B0504020202020204" pitchFamily="34" charset="0"/>
            </a:endParaRPr>
          </a:p>
          <a:p>
            <a:pPr marL="0" indent="0">
              <a:buNone/>
            </a:pPr>
            <a:endParaRPr lang="en-GB" sz="5600" b="1" u="sng">
              <a:latin typeface="Arial Nova" panose="020B0504020202020204" pitchFamily="34" charset="0"/>
            </a:endParaRPr>
          </a:p>
          <a:p>
            <a:pPr marL="0" indent="0">
              <a:buNone/>
            </a:pPr>
            <a:endParaRPr lang="en-GB" sz="5600" b="1" u="sng">
              <a:latin typeface="Arial Nova" panose="020B0504020202020204" pitchFamily="34" charset="0"/>
            </a:endParaRPr>
          </a:p>
          <a:p>
            <a:pPr marL="0" indent="0">
              <a:buNone/>
            </a:pPr>
            <a:endParaRPr lang="en-GB" sz="5600" b="1" u="sng">
              <a:latin typeface="Arial Nova" panose="020B0504020202020204" pitchFamily="34" charset="0"/>
            </a:endParaRPr>
          </a:p>
          <a:p>
            <a:pPr marL="0" indent="0">
              <a:buNone/>
            </a:pPr>
            <a:endParaRPr lang="en-GB" sz="5600" b="1" u="sng">
              <a:latin typeface="Arial Nova" panose="020B0504020202020204" pitchFamily="34" charset="0"/>
            </a:endParaRPr>
          </a:p>
          <a:p>
            <a:pPr marL="0" indent="0">
              <a:buNone/>
            </a:pPr>
            <a:endParaRPr lang="en-GB" sz="5600" b="1" u="sng">
              <a:latin typeface="Arial Nova" panose="020B0504020202020204" pitchFamily="34" charset="0"/>
            </a:endParaRPr>
          </a:p>
          <a:p>
            <a:pPr marL="0" indent="0">
              <a:buNone/>
            </a:pPr>
            <a:endParaRPr lang="en-GB" sz="5600" b="1" u="sng">
              <a:latin typeface="Arial Nova" panose="020B0504020202020204" pitchFamily="34" charset="0"/>
            </a:endParaRPr>
          </a:p>
          <a:p>
            <a:pPr marL="0" indent="0">
              <a:buNone/>
            </a:pPr>
            <a:r>
              <a:rPr lang="en-GB" sz="5600" b="1" u="sng">
                <a:latin typeface="Arial Nova" panose="020B0504020202020204" pitchFamily="34" charset="0"/>
              </a:rPr>
              <a:t>Main Resources: </a:t>
            </a:r>
          </a:p>
          <a:p>
            <a:pPr marL="0" indent="0">
              <a:buNone/>
            </a:pPr>
            <a:r>
              <a:rPr lang="en-GB" sz="5600">
                <a:latin typeface="Arial Nova" panose="020B0504020202020204" pitchFamily="34" charset="0"/>
              </a:rPr>
              <a:t>Teacher prepared PowerPoint activities for each lesson / Wide range of video clips from a variety of resources /                                                     Student booklets / Food room practical area / Assignment resources</a:t>
            </a:r>
          </a:p>
          <a:p>
            <a:pPr marL="0" indent="0">
              <a:buNone/>
            </a:pPr>
            <a:r>
              <a:rPr lang="en-GB" sz="5600" b="1" u="sng">
                <a:latin typeface="Arial Nova" panose="020B0504020202020204" pitchFamily="34" charset="0"/>
              </a:rPr>
              <a:t>Methods of Assessment:</a:t>
            </a:r>
          </a:p>
          <a:p>
            <a:pPr marL="0" indent="0">
              <a:buNone/>
            </a:pPr>
            <a:r>
              <a:rPr lang="en-GB" sz="6000">
                <a:latin typeface="Arial Nova" panose="020B0504020202020204" pitchFamily="34" charset="0"/>
              </a:rPr>
              <a:t>Assessment sheets show the topics to be assessed, grade, feedback; with DIRT sessions built i</a:t>
            </a:r>
            <a:r>
              <a:rPr lang="en-GB" sz="5600">
                <a:latin typeface="Arial Nova" panose="020B0504020202020204" pitchFamily="34" charset="0"/>
              </a:rPr>
              <a:t>nto lessons                                           and recorded in booklets</a:t>
            </a:r>
          </a:p>
          <a:p>
            <a:pPr marL="0" indent="0">
              <a:buNone/>
            </a:pPr>
            <a:r>
              <a:rPr lang="en-GB" sz="5600" b="1" u="sng">
                <a:latin typeface="Arial Nova" panose="020B0504020202020204" pitchFamily="34" charset="0"/>
              </a:rPr>
              <a:t>Use of assessment Results:</a:t>
            </a:r>
          </a:p>
          <a:p>
            <a:pPr marL="0" indent="0">
              <a:buNone/>
            </a:pPr>
            <a:r>
              <a:rPr lang="en-GB" sz="5600">
                <a:latin typeface="Arial Nova" panose="020B0504020202020204" pitchFamily="34" charset="0"/>
                <a:ea typeface="Calibri" panose="020F0502020204030204" pitchFamily="34" charset="0"/>
                <a:cs typeface="Times New Roman" panose="02020603050405020304" pitchFamily="18" charset="0"/>
              </a:rPr>
              <a:t>Used to identify areas of weakness in terms of knowledge and skills and inform future planning and teaching</a:t>
            </a:r>
            <a:endParaRPr lang="en-GB" sz="5600" b="1" u="sng">
              <a:latin typeface="Arial Nova" panose="020B0504020202020204" pitchFamily="34" charset="0"/>
            </a:endParaRPr>
          </a:p>
          <a:p>
            <a:endParaRPr lang="en-GB"/>
          </a:p>
        </p:txBody>
      </p:sp>
      <p:sp>
        <p:nvSpPr>
          <p:cNvPr id="6" name="TextBox 5">
            <a:extLst>
              <a:ext uri="{FF2B5EF4-FFF2-40B4-BE49-F238E27FC236}">
                <a16:creationId xmlns:a16="http://schemas.microsoft.com/office/drawing/2014/main" id="{100D8A88-E9F7-433E-890B-C37DCFEE1EC1}"/>
              </a:ext>
            </a:extLst>
          </p:cNvPr>
          <p:cNvSpPr txBox="1"/>
          <p:nvPr/>
        </p:nvSpPr>
        <p:spPr>
          <a:xfrm>
            <a:off x="-299148" y="15367405"/>
            <a:ext cx="2448964" cy="748795"/>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Navigating ADT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black"/>
                </a:solidFill>
                <a:effectLst/>
                <a:uLnTx/>
                <a:uFillTx/>
                <a:latin typeface="Impact" panose="020B0806030902050204" pitchFamily="34" charset="0"/>
                <a:ea typeface="+mn-ea"/>
                <a:cs typeface="+mn-cs"/>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2"/>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3"/>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4"/>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5"/>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6"/>
          <a:srcRect t="16701" b="12155"/>
          <a:stretch/>
        </p:blipFill>
        <p:spPr>
          <a:xfrm rot="5400000">
            <a:off x="7304876" y="2664952"/>
            <a:ext cx="7519735" cy="2254512"/>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7">
            <a:clrChange>
              <a:clrFrom>
                <a:srgbClr val="FFFFFF"/>
              </a:clrFrom>
              <a:clrTo>
                <a:srgbClr val="FFFFFF">
                  <a:alpha val="0"/>
                </a:srgbClr>
              </a:clrTo>
            </a:clrChange>
          </a:blip>
          <a:srcRect b="9167"/>
          <a:stretch/>
        </p:blipFill>
        <p:spPr>
          <a:xfrm>
            <a:off x="11064743" y="709177"/>
            <a:ext cx="707095" cy="621065"/>
          </a:xfrm>
          <a:prstGeom prst="rect">
            <a:avLst/>
          </a:prstGeom>
        </p:spPr>
      </p:pic>
      <p:pic>
        <p:nvPicPr>
          <p:cNvPr id="22" name="Picture 21">
            <a:extLst>
              <a:ext uri="{FF2B5EF4-FFF2-40B4-BE49-F238E27FC236}">
                <a16:creationId xmlns:a16="http://schemas.microsoft.com/office/drawing/2014/main" id="{CB729412-91D3-4745-8116-A56E12BD3D42}"/>
              </a:ext>
            </a:extLst>
          </p:cNvPr>
          <p:cNvPicPr>
            <a:picLocks noChangeAspect="1"/>
          </p:cNvPicPr>
          <p:nvPr/>
        </p:nvPicPr>
        <p:blipFill rotWithShape="1">
          <a:blip r:embed="rId6"/>
          <a:srcRect t="16701" b="12155"/>
          <a:stretch/>
        </p:blipFill>
        <p:spPr>
          <a:xfrm rot="16200000" flipV="1">
            <a:off x="7188828" y="10279850"/>
            <a:ext cx="7751833" cy="2254511"/>
          </a:xfrm>
          <a:prstGeom prst="rect">
            <a:avLst/>
          </a:prstGeom>
        </p:spPr>
      </p:pic>
      <p:graphicFrame>
        <p:nvGraphicFramePr>
          <p:cNvPr id="17" name="Table 16">
            <a:extLst>
              <a:ext uri="{FF2B5EF4-FFF2-40B4-BE49-F238E27FC236}">
                <a16:creationId xmlns:a16="http://schemas.microsoft.com/office/drawing/2014/main" id="{8AE72B67-57C7-4028-858F-24AF71FEC73A}"/>
              </a:ext>
            </a:extLst>
          </p:cNvPr>
          <p:cNvGraphicFramePr>
            <a:graphicFrameLocks noGrp="1"/>
          </p:cNvGraphicFramePr>
          <p:nvPr/>
        </p:nvGraphicFramePr>
        <p:xfrm>
          <a:off x="471462" y="7599716"/>
          <a:ext cx="9057465" cy="4829952"/>
        </p:xfrm>
        <a:graphic>
          <a:graphicData uri="http://schemas.openxmlformats.org/drawingml/2006/table">
            <a:tbl>
              <a:tblPr firstRow="1" bandRow="1">
                <a:tableStyleId>{5940675A-B579-460E-94D1-54222C63F5DA}</a:tableStyleId>
              </a:tblPr>
              <a:tblGrid>
                <a:gridCol w="753103">
                  <a:extLst>
                    <a:ext uri="{9D8B030D-6E8A-4147-A177-3AD203B41FA5}">
                      <a16:colId xmlns:a16="http://schemas.microsoft.com/office/drawing/2014/main" val="610857904"/>
                    </a:ext>
                  </a:extLst>
                </a:gridCol>
                <a:gridCol w="1868558">
                  <a:extLst>
                    <a:ext uri="{9D8B030D-6E8A-4147-A177-3AD203B41FA5}">
                      <a16:colId xmlns:a16="http://schemas.microsoft.com/office/drawing/2014/main" val="860903560"/>
                    </a:ext>
                  </a:extLst>
                </a:gridCol>
                <a:gridCol w="2164055">
                  <a:extLst>
                    <a:ext uri="{9D8B030D-6E8A-4147-A177-3AD203B41FA5}">
                      <a16:colId xmlns:a16="http://schemas.microsoft.com/office/drawing/2014/main" val="966298568"/>
                    </a:ext>
                  </a:extLst>
                </a:gridCol>
                <a:gridCol w="2278927">
                  <a:extLst>
                    <a:ext uri="{9D8B030D-6E8A-4147-A177-3AD203B41FA5}">
                      <a16:colId xmlns:a16="http://schemas.microsoft.com/office/drawing/2014/main" val="3462729128"/>
                    </a:ext>
                  </a:extLst>
                </a:gridCol>
                <a:gridCol w="1992822">
                  <a:extLst>
                    <a:ext uri="{9D8B030D-6E8A-4147-A177-3AD203B41FA5}">
                      <a16:colId xmlns:a16="http://schemas.microsoft.com/office/drawing/2014/main" val="94591414"/>
                    </a:ext>
                  </a:extLst>
                </a:gridCol>
              </a:tblGrid>
              <a:tr h="610906">
                <a:tc>
                  <a:txBody>
                    <a:bodyPr/>
                    <a:lstStyle/>
                    <a:p>
                      <a:r>
                        <a:rPr lang="en-GB" sz="1200" b="1">
                          <a:latin typeface="Arial Nova"/>
                        </a:rPr>
                        <a:t>Weeks</a:t>
                      </a:r>
                    </a:p>
                  </a:txBody>
                  <a:tcPr>
                    <a:solidFill>
                      <a:schemeClr val="bg1">
                        <a:lumMod val="65000"/>
                      </a:schemeClr>
                    </a:solidFill>
                  </a:tcPr>
                </a:tc>
                <a:tc>
                  <a:txBody>
                    <a:bodyPr/>
                    <a:lstStyle/>
                    <a:p>
                      <a:r>
                        <a:rPr lang="en-GB" sz="1200" b="1">
                          <a:latin typeface="Arial Nova" panose="020B0504020202020204" pitchFamily="34" charset="0"/>
                        </a:rPr>
                        <a:t>The importance of nutrition</a:t>
                      </a:r>
                    </a:p>
                  </a:txBody>
                  <a:tcPr>
                    <a:solidFill>
                      <a:schemeClr val="bg1">
                        <a:lumMod val="65000"/>
                      </a:schemeClr>
                    </a:solidFill>
                  </a:tcPr>
                </a:tc>
                <a:tc>
                  <a:txBody>
                    <a:bodyPr/>
                    <a:lstStyle/>
                    <a:p>
                      <a:r>
                        <a:rPr lang="en-GB" sz="1200" b="1">
                          <a:latin typeface="Arial Nova" panose="020B0504020202020204" pitchFamily="34" charset="0"/>
                        </a:rPr>
                        <a:t>Menu planning</a:t>
                      </a:r>
                    </a:p>
                  </a:txBody>
                  <a:tcPr>
                    <a:solidFill>
                      <a:schemeClr val="bg1">
                        <a:lumMod val="65000"/>
                      </a:schemeClr>
                    </a:solidFill>
                  </a:tcPr>
                </a:tc>
                <a:tc>
                  <a:txBody>
                    <a:bodyPr/>
                    <a:lstStyle/>
                    <a:p>
                      <a:r>
                        <a:rPr lang="en-GB" sz="1200" b="1">
                          <a:latin typeface="Arial Nova" panose="020B0504020202020204" pitchFamily="34" charset="0"/>
                        </a:rPr>
                        <a:t>The techniques of preparation, cooking and presentation of dishes</a:t>
                      </a:r>
                    </a:p>
                  </a:txBody>
                  <a:tcPr>
                    <a:solidFill>
                      <a:schemeClr val="bg1">
                        <a:lumMod val="65000"/>
                      </a:schemeClr>
                    </a:solidFill>
                  </a:tcPr>
                </a:tc>
                <a:tc>
                  <a:txBody>
                    <a:bodyPr/>
                    <a:lstStyle/>
                    <a:p>
                      <a:r>
                        <a:rPr lang="en-GB" sz="1200" b="1">
                          <a:latin typeface="Arial Nova" panose="020B0504020202020204" pitchFamily="34" charset="0"/>
                        </a:rPr>
                        <a:t>Evaluation cooking techniques</a:t>
                      </a:r>
                    </a:p>
                  </a:txBody>
                  <a:tcPr>
                    <a:solidFill>
                      <a:schemeClr val="bg1">
                        <a:lumMod val="65000"/>
                      </a:schemeClr>
                    </a:solidFill>
                  </a:tcPr>
                </a:tc>
                <a:extLst>
                  <a:ext uri="{0D108BD9-81ED-4DB2-BD59-A6C34878D82A}">
                    <a16:rowId xmlns:a16="http://schemas.microsoft.com/office/drawing/2014/main" val="2939849063"/>
                  </a:ext>
                </a:extLst>
              </a:tr>
              <a:tr h="436361">
                <a:tc>
                  <a:txBody>
                    <a:bodyPr/>
                    <a:lstStyle/>
                    <a:p>
                      <a:r>
                        <a:rPr lang="en-GB" sz="1400"/>
                        <a:t>1</a:t>
                      </a:r>
                    </a:p>
                  </a:txBody>
                  <a:tcPr>
                    <a:solidFill>
                      <a:schemeClr val="bg1">
                        <a:lumMod val="75000"/>
                      </a:schemeClr>
                    </a:solidFill>
                  </a:tcPr>
                </a:tc>
                <a:tc>
                  <a:txBody>
                    <a:bodyPr/>
                    <a:lstStyle/>
                    <a:p>
                      <a:r>
                        <a:rPr lang="en-GB" sz="1200" b="1">
                          <a:latin typeface="Arial Nova" panose="020B0504020202020204" pitchFamily="34" charset="0"/>
                        </a:rPr>
                        <a:t> </a:t>
                      </a:r>
                      <a:r>
                        <a:rPr lang="en-GB" sz="1200" b="0">
                          <a:latin typeface="Arial Nova" panose="020B0504020202020204" pitchFamily="34" charset="0"/>
                        </a:rPr>
                        <a:t>Intro the brief and analyse</a:t>
                      </a:r>
                    </a:p>
                  </a:txBody>
                  <a:tcPr>
                    <a:solidFill>
                      <a:schemeClr val="bg1">
                        <a:lumMod val="85000"/>
                      </a:schemeClr>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a:latin typeface="Arial Nova" panose="020B0504020202020204" pitchFamily="34" charset="0"/>
                      </a:endParaRPr>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200">
                          <a:latin typeface="Arial Nova" panose="020B0504020202020204" pitchFamily="34" charset="0"/>
                        </a:rPr>
                        <a:t> </a:t>
                      </a:r>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a:latin typeface="Arial Nova" panose="020B0504020202020204" pitchFamily="34" charset="0"/>
                      </a:endParaRPr>
                    </a:p>
                  </a:txBody>
                  <a:tcPr>
                    <a:solidFill>
                      <a:schemeClr val="bg1"/>
                    </a:solidFill>
                  </a:tcPr>
                </a:tc>
                <a:extLst>
                  <a:ext uri="{0D108BD9-81ED-4DB2-BD59-A6C34878D82A}">
                    <a16:rowId xmlns:a16="http://schemas.microsoft.com/office/drawing/2014/main" val="68643681"/>
                  </a:ext>
                </a:extLst>
              </a:tr>
              <a:tr h="436361">
                <a:tc>
                  <a:txBody>
                    <a:bodyPr/>
                    <a:lstStyle/>
                    <a:p>
                      <a:r>
                        <a:rPr lang="en-GB" sz="1400"/>
                        <a:t>2</a:t>
                      </a:r>
                    </a:p>
                  </a:txBody>
                  <a:tcPr>
                    <a:solidFill>
                      <a:schemeClr val="bg1">
                        <a:lumMod val="75000"/>
                      </a:schemeClr>
                    </a:solidFill>
                  </a:tcPr>
                </a:tc>
                <a:tc>
                  <a:txBody>
                    <a:bodyPr/>
                    <a:lstStyle/>
                    <a:p>
                      <a:r>
                        <a:rPr lang="en-GB" sz="1200">
                          <a:latin typeface="Arial Nova" panose="020B0504020202020204" pitchFamily="34" charset="0"/>
                        </a:rPr>
                        <a:t>Research nutrition needs for the customer</a:t>
                      </a:r>
                    </a:p>
                  </a:txBody>
                  <a:tcPr>
                    <a:solidFill>
                      <a:schemeClr val="bg1">
                        <a:lumMod val="85000"/>
                      </a:schemeClr>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a:latin typeface="Arial Nova" panose="020B0504020202020204" pitchFamily="34" charset="0"/>
                      </a:endParaRPr>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a:latin typeface="Arial Nova" panose="020B0504020202020204" pitchFamily="34" charset="0"/>
                      </a:endParaRPr>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b="1">
                        <a:latin typeface="Arial Nova" panose="020B0504020202020204" pitchFamily="34" charset="0"/>
                      </a:endParaRPr>
                    </a:p>
                  </a:txBody>
                  <a:tcPr>
                    <a:solidFill>
                      <a:schemeClr val="bg1"/>
                    </a:solidFill>
                  </a:tcPr>
                </a:tc>
                <a:extLst>
                  <a:ext uri="{0D108BD9-81ED-4DB2-BD59-A6C34878D82A}">
                    <a16:rowId xmlns:a16="http://schemas.microsoft.com/office/drawing/2014/main" val="1043870497"/>
                  </a:ext>
                </a:extLst>
              </a:tr>
              <a:tr h="610906">
                <a:tc>
                  <a:txBody>
                    <a:bodyPr/>
                    <a:lstStyle/>
                    <a:p>
                      <a:r>
                        <a:rPr lang="en-GB" sz="1400"/>
                        <a:t>3</a:t>
                      </a:r>
                    </a:p>
                  </a:txBody>
                  <a:tcPr>
                    <a:solidFill>
                      <a:schemeClr val="bg1">
                        <a:lumMod val="75000"/>
                      </a:schemeClr>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200">
                          <a:latin typeface="Arial Nova" panose="020B0504020202020204" pitchFamily="34" charset="0"/>
                        </a:rPr>
                        <a:t>Recommended dishes that reflect nutritional needs</a:t>
                      </a:r>
                    </a:p>
                  </a:txBody>
                  <a:tcPr>
                    <a:solidFill>
                      <a:schemeClr val="bg1">
                        <a:lumMod val="85000"/>
                      </a:schemeClr>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a:latin typeface="Arial Nova" panose="020B0504020202020204" pitchFamily="34" charset="0"/>
                      </a:endParaRPr>
                    </a:p>
                  </a:txBody>
                  <a:tcPr>
                    <a:solidFill>
                      <a:schemeClr val="bg1"/>
                    </a:solidFill>
                  </a:tcPr>
                </a:tc>
                <a:tc>
                  <a:txBody>
                    <a:bodyPr/>
                    <a:lstStyle/>
                    <a:p>
                      <a:endParaRPr lang="en-GB" sz="1200" b="1">
                        <a:latin typeface="Arial Nova" panose="020B0504020202020204" pitchFamily="34" charset="0"/>
                      </a:endParaRPr>
                    </a:p>
                  </a:txBody>
                  <a:tcPr>
                    <a:solidFill>
                      <a:schemeClr val="bg1"/>
                    </a:solidFill>
                  </a:tcPr>
                </a:tc>
                <a:tc>
                  <a:txBody>
                    <a:bodyPr/>
                    <a:lstStyle/>
                    <a:p>
                      <a:endParaRPr lang="en-GB" sz="1200" b="1">
                        <a:latin typeface="Arial Nova" panose="020B0504020202020204" pitchFamily="34" charset="0"/>
                      </a:endParaRPr>
                    </a:p>
                  </a:txBody>
                  <a:tcPr>
                    <a:solidFill>
                      <a:schemeClr val="bg1"/>
                    </a:solidFill>
                  </a:tcPr>
                </a:tc>
                <a:extLst>
                  <a:ext uri="{0D108BD9-81ED-4DB2-BD59-A6C34878D82A}">
                    <a16:rowId xmlns:a16="http://schemas.microsoft.com/office/drawing/2014/main" val="701246790"/>
                  </a:ext>
                </a:extLst>
              </a:tr>
              <a:tr h="436361">
                <a:tc>
                  <a:txBody>
                    <a:bodyPr/>
                    <a:lstStyle/>
                    <a:p>
                      <a:r>
                        <a:rPr lang="en-GB" sz="1400"/>
                        <a:t>4</a:t>
                      </a:r>
                    </a:p>
                  </a:txBody>
                  <a:tcPr>
                    <a:solidFill>
                      <a:schemeClr val="bg1">
                        <a:lumMod val="75000"/>
                      </a:schemeClr>
                    </a:solidFill>
                  </a:tcPr>
                </a:tc>
                <a:tc>
                  <a:txBody>
                    <a:bodyPr/>
                    <a:lstStyle/>
                    <a:p>
                      <a:endParaRPr lang="en-GB" sz="1200">
                        <a:latin typeface="Arial Nova" panose="020B0504020202020204" pitchFamily="34" charset="0"/>
                      </a:endParaRPr>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200">
                          <a:latin typeface="Arial Nova" panose="020B0504020202020204" pitchFamily="34" charset="0"/>
                        </a:rPr>
                        <a:t>Factors that influence choice of dishes</a:t>
                      </a:r>
                    </a:p>
                  </a:txBody>
                  <a:tcPr>
                    <a:solidFill>
                      <a:schemeClr val="bg1">
                        <a:lumMod val="85000"/>
                      </a:schemeClr>
                    </a:solidFill>
                  </a:tcPr>
                </a:tc>
                <a:tc>
                  <a:txBody>
                    <a:bodyPr/>
                    <a:lstStyle/>
                    <a:p>
                      <a:endParaRPr lang="en-GB" sz="1200" b="0">
                        <a:latin typeface="Arial Nova" panose="020B0504020202020204" pitchFamily="34" charset="0"/>
                      </a:endParaRPr>
                    </a:p>
                  </a:txBody>
                  <a:tcPr>
                    <a:solidFill>
                      <a:schemeClr val="bg1"/>
                    </a:solidFill>
                  </a:tcPr>
                </a:tc>
                <a:tc>
                  <a:txBody>
                    <a:bodyPr/>
                    <a:lstStyle/>
                    <a:p>
                      <a:endParaRPr lang="en-GB" sz="1200" b="0">
                        <a:latin typeface="Arial Nova" panose="020B0504020202020204" pitchFamily="34" charset="0"/>
                      </a:endParaRPr>
                    </a:p>
                  </a:txBody>
                  <a:tcPr>
                    <a:solidFill>
                      <a:schemeClr val="bg1"/>
                    </a:solidFill>
                  </a:tcPr>
                </a:tc>
                <a:extLst>
                  <a:ext uri="{0D108BD9-81ED-4DB2-BD59-A6C34878D82A}">
                    <a16:rowId xmlns:a16="http://schemas.microsoft.com/office/drawing/2014/main" val="918417443"/>
                  </a:ext>
                </a:extLst>
              </a:tr>
              <a:tr h="290907">
                <a:tc>
                  <a:txBody>
                    <a:bodyPr/>
                    <a:lstStyle/>
                    <a:p>
                      <a:r>
                        <a:rPr lang="en-GB" sz="1400"/>
                        <a:t>5</a:t>
                      </a:r>
                    </a:p>
                  </a:txBody>
                  <a:tcPr>
                    <a:solidFill>
                      <a:schemeClr val="bg1">
                        <a:lumMod val="75000"/>
                      </a:schemeClr>
                    </a:solidFill>
                  </a:tcPr>
                </a:tc>
                <a:tc>
                  <a:txBody>
                    <a:bodyPr/>
                    <a:lstStyle/>
                    <a:p>
                      <a:endParaRPr lang="en-GB" sz="1200">
                        <a:latin typeface="Arial Nova" panose="020B0504020202020204" pitchFamily="34" charset="0"/>
                      </a:endParaRPr>
                    </a:p>
                  </a:txBody>
                  <a:tcPr>
                    <a:solidFill>
                      <a:schemeClr val="bg1"/>
                    </a:solidFill>
                  </a:tcPr>
                </a:tc>
                <a:tc>
                  <a:txBody>
                    <a:bodyPr/>
                    <a:lstStyle/>
                    <a:p>
                      <a:endParaRPr lang="en-GB" sz="1200">
                        <a:latin typeface="Arial Nova" panose="020B0504020202020204" pitchFamily="34" charset="0"/>
                      </a:endParaRPr>
                    </a:p>
                  </a:txBody>
                  <a:tcPr>
                    <a:solidFill>
                      <a:schemeClr val="bg1"/>
                    </a:solidFill>
                  </a:tcPr>
                </a:tc>
                <a:tc>
                  <a:txBody>
                    <a:bodyPr/>
                    <a:lstStyle/>
                    <a:p>
                      <a:r>
                        <a:rPr lang="en-GB" sz="1200" b="0">
                          <a:latin typeface="Arial Nova" panose="020B0504020202020204" pitchFamily="34" charset="0"/>
                        </a:rPr>
                        <a:t>Production plans</a:t>
                      </a:r>
                    </a:p>
                  </a:txBody>
                  <a:tcPr>
                    <a:solidFill>
                      <a:schemeClr val="bg1">
                        <a:lumMod val="85000"/>
                      </a:schemeClr>
                    </a:solidFill>
                  </a:tcPr>
                </a:tc>
                <a:tc>
                  <a:txBody>
                    <a:bodyPr/>
                    <a:lstStyle/>
                    <a:p>
                      <a:endParaRPr lang="en-GB" sz="1200" b="0">
                        <a:latin typeface="Arial Nova" panose="020B0504020202020204" pitchFamily="34" charset="0"/>
                      </a:endParaRPr>
                    </a:p>
                  </a:txBody>
                  <a:tcPr>
                    <a:solidFill>
                      <a:schemeClr val="bg1"/>
                    </a:solidFill>
                  </a:tcPr>
                </a:tc>
                <a:extLst>
                  <a:ext uri="{0D108BD9-81ED-4DB2-BD59-A6C34878D82A}">
                    <a16:rowId xmlns:a16="http://schemas.microsoft.com/office/drawing/2014/main" val="1390075441"/>
                  </a:ext>
                </a:extLst>
              </a:tr>
              <a:tr h="436361">
                <a:tc>
                  <a:txBody>
                    <a:bodyPr/>
                    <a:lstStyle/>
                    <a:p>
                      <a:r>
                        <a:rPr lang="en-GB" sz="1400"/>
                        <a:t>6</a:t>
                      </a:r>
                    </a:p>
                  </a:txBody>
                  <a:tcPr>
                    <a:solidFill>
                      <a:schemeClr val="bg1">
                        <a:lumMod val="75000"/>
                      </a:schemeClr>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a:latin typeface="Arial Nova" panose="020B0504020202020204" pitchFamily="34" charset="0"/>
                      </a:endParaRPr>
                    </a:p>
                  </a:txBody>
                  <a:tcPr>
                    <a:solidFill>
                      <a:schemeClr val="bg1"/>
                    </a:solidFill>
                  </a:tcPr>
                </a:tc>
                <a:tc>
                  <a:txBody>
                    <a:bodyPr/>
                    <a:lstStyle/>
                    <a:p>
                      <a:endParaRPr lang="en-GB" sz="1200">
                        <a:latin typeface="Arial Nova" panose="020B0504020202020204" pitchFamily="34" charset="0"/>
                      </a:endParaRPr>
                    </a:p>
                  </a:txBody>
                  <a:tcPr>
                    <a:solidFill>
                      <a:schemeClr val="bg1"/>
                    </a:solidFill>
                  </a:tcPr>
                </a:tc>
                <a:tc>
                  <a:txBody>
                    <a:bodyPr/>
                    <a:lstStyle/>
                    <a:p>
                      <a:r>
                        <a:rPr lang="en-GB" sz="1200" b="0">
                          <a:latin typeface="Arial Nova" panose="020B0504020202020204" pitchFamily="34" charset="0"/>
                        </a:rPr>
                        <a:t>Prepare, cook, and serving of dish one</a:t>
                      </a:r>
                    </a:p>
                  </a:txBody>
                  <a:tcPr>
                    <a:solidFill>
                      <a:schemeClr val="bg1">
                        <a:lumMod val="85000"/>
                      </a:schemeClr>
                    </a:solidFill>
                  </a:tcPr>
                </a:tc>
                <a:tc>
                  <a:txBody>
                    <a:bodyPr/>
                    <a:lstStyle/>
                    <a:p>
                      <a:endParaRPr lang="en-GB" sz="1200" b="0">
                        <a:latin typeface="Arial Nova" panose="020B0504020202020204" pitchFamily="34" charset="0"/>
                      </a:endParaRPr>
                    </a:p>
                  </a:txBody>
                  <a:tcPr>
                    <a:solidFill>
                      <a:schemeClr val="bg1"/>
                    </a:solidFill>
                  </a:tcPr>
                </a:tc>
                <a:extLst>
                  <a:ext uri="{0D108BD9-81ED-4DB2-BD59-A6C34878D82A}">
                    <a16:rowId xmlns:a16="http://schemas.microsoft.com/office/drawing/2014/main" val="2811369258"/>
                  </a:ext>
                </a:extLst>
              </a:tr>
              <a:tr h="555696">
                <a:tc>
                  <a:txBody>
                    <a:bodyPr/>
                    <a:lstStyle/>
                    <a:p>
                      <a:r>
                        <a:rPr lang="en-GB" sz="1400"/>
                        <a:t>7</a:t>
                      </a:r>
                    </a:p>
                  </a:txBody>
                  <a:tcPr>
                    <a:solidFill>
                      <a:schemeClr val="bg1">
                        <a:lumMod val="75000"/>
                      </a:schemeClr>
                    </a:solidFill>
                  </a:tcPr>
                </a:tc>
                <a:tc>
                  <a:txBody>
                    <a:bodyPr/>
                    <a:lstStyle/>
                    <a:p>
                      <a:endParaRPr lang="en-GB" sz="1200">
                        <a:latin typeface="Arial Nova" panose="020B0504020202020204" pitchFamily="34" charset="0"/>
                      </a:endParaRPr>
                    </a:p>
                  </a:txBody>
                  <a:tcPr>
                    <a:solidFill>
                      <a:schemeClr val="bg1"/>
                    </a:solidFill>
                  </a:tcPr>
                </a:tc>
                <a:tc>
                  <a:txBody>
                    <a:bodyPr/>
                    <a:lstStyle/>
                    <a:p>
                      <a:endParaRPr lang="en-GB" sz="1200">
                        <a:latin typeface="Arial Nova" panose="020B0504020202020204" pitchFamily="34" charset="0"/>
                      </a:endParaRPr>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200" b="0">
                          <a:latin typeface="Arial Nova" panose="020B0504020202020204" pitchFamily="34" charset="0"/>
                        </a:rPr>
                        <a:t>Prepare, cook, and serving of dish two</a:t>
                      </a:r>
                    </a:p>
                  </a:txBody>
                  <a:tcPr>
                    <a:solidFill>
                      <a:schemeClr val="bg1">
                        <a:lumMod val="85000"/>
                      </a:schemeClr>
                    </a:solidFill>
                  </a:tcPr>
                </a:tc>
                <a:tc>
                  <a:txBody>
                    <a:bodyPr/>
                    <a:lstStyle/>
                    <a:p>
                      <a:pPr marL="0" marR="0" lvl="0" indent="0" algn="l" rtl="0" eaLnBrk="1" fontAlgn="auto" latinLnBrk="0" hangingPunct="1">
                        <a:lnSpc>
                          <a:spcPct val="100000"/>
                        </a:lnSpc>
                        <a:spcBef>
                          <a:spcPts val="0"/>
                        </a:spcBef>
                        <a:spcAft>
                          <a:spcPts val="0"/>
                        </a:spcAft>
                        <a:buClrTx/>
                        <a:buSzTx/>
                        <a:buFontTx/>
                        <a:buNone/>
                      </a:pPr>
                      <a:endParaRPr lang="en-GB" sz="1200" b="0">
                        <a:latin typeface="Arial Nova"/>
                      </a:endParaRPr>
                    </a:p>
                  </a:txBody>
                  <a:tcPr>
                    <a:solidFill>
                      <a:schemeClr val="bg1"/>
                    </a:solidFill>
                  </a:tcPr>
                </a:tc>
                <a:extLst>
                  <a:ext uri="{0D108BD9-81ED-4DB2-BD59-A6C34878D82A}">
                    <a16:rowId xmlns:a16="http://schemas.microsoft.com/office/drawing/2014/main" val="2127122663"/>
                  </a:ext>
                </a:extLst>
              </a:tr>
              <a:tr h="290907">
                <a:tc>
                  <a:txBody>
                    <a:bodyPr/>
                    <a:lstStyle/>
                    <a:p>
                      <a:r>
                        <a:rPr lang="en-GB" sz="1400"/>
                        <a:t>8</a:t>
                      </a:r>
                    </a:p>
                  </a:txBody>
                  <a:tcPr>
                    <a:solidFill>
                      <a:schemeClr val="bg1">
                        <a:lumMod val="75000"/>
                      </a:schemeClr>
                    </a:solidFill>
                  </a:tcPr>
                </a:tc>
                <a:tc>
                  <a:txBody>
                    <a:bodyPr/>
                    <a:lstStyle/>
                    <a:p>
                      <a:endParaRPr lang="en-GB" sz="1200">
                        <a:latin typeface="Arial Nova" panose="020B0504020202020204" pitchFamily="34" charset="0"/>
                      </a:endParaRPr>
                    </a:p>
                  </a:txBody>
                  <a:tcPr>
                    <a:solidFill>
                      <a:schemeClr val="bg1"/>
                    </a:solidFill>
                  </a:tcPr>
                </a:tc>
                <a:tc>
                  <a:txBody>
                    <a:bodyPr/>
                    <a:lstStyle/>
                    <a:p>
                      <a:endParaRPr lang="en-GB" sz="1200">
                        <a:latin typeface="Arial Nova" panose="020B0504020202020204" pitchFamily="34" charset="0"/>
                      </a:endParaRPr>
                    </a:p>
                  </a:txBody>
                  <a:tcPr>
                    <a:solidFill>
                      <a:schemeClr val="bg1"/>
                    </a:solidFill>
                  </a:tcPr>
                </a:tc>
                <a:tc>
                  <a:txBody>
                    <a:bodyPr/>
                    <a:lstStyle/>
                    <a:p>
                      <a:endParaRPr lang="en-GB" sz="1200" b="0">
                        <a:latin typeface="Arial Nova" panose="020B0504020202020204" pitchFamily="34" charset="0"/>
                      </a:endParaRPr>
                    </a:p>
                  </a:txBody>
                  <a:tcPr>
                    <a:solidFill>
                      <a:schemeClr val="bg1"/>
                    </a:solidFill>
                  </a:tcPr>
                </a:tc>
                <a:tc>
                  <a:txBody>
                    <a:bodyPr/>
                    <a:lstStyle/>
                    <a:p>
                      <a:r>
                        <a:rPr lang="en-GB" sz="1200" b="0">
                          <a:latin typeface="Arial Nova" panose="020B0504020202020204" pitchFamily="34" charset="0"/>
                        </a:rPr>
                        <a:t>Assessment of production</a:t>
                      </a:r>
                    </a:p>
                  </a:txBody>
                  <a:tcPr>
                    <a:solidFill>
                      <a:schemeClr val="bg1">
                        <a:lumMod val="85000"/>
                      </a:schemeClr>
                    </a:solidFill>
                  </a:tcPr>
                </a:tc>
                <a:extLst>
                  <a:ext uri="{0D108BD9-81ED-4DB2-BD59-A6C34878D82A}">
                    <a16:rowId xmlns:a16="http://schemas.microsoft.com/office/drawing/2014/main" val="442226753"/>
                  </a:ext>
                </a:extLst>
              </a:tr>
              <a:tr h="555696">
                <a:tc>
                  <a:txBody>
                    <a:bodyPr/>
                    <a:lstStyle/>
                    <a:p>
                      <a:r>
                        <a:rPr lang="en-GB" sz="1400"/>
                        <a:t>9</a:t>
                      </a:r>
                    </a:p>
                  </a:txBody>
                  <a:tcPr>
                    <a:solidFill>
                      <a:schemeClr val="bg1">
                        <a:lumMod val="75000"/>
                      </a:schemeClr>
                    </a:solidFill>
                  </a:tcPr>
                </a:tc>
                <a:tc>
                  <a:txBody>
                    <a:bodyPr/>
                    <a:lstStyle/>
                    <a:p>
                      <a:endParaRPr lang="en-GB" sz="1200">
                        <a:latin typeface="Arial Nova" panose="020B0504020202020204" pitchFamily="34" charset="0"/>
                      </a:endParaRPr>
                    </a:p>
                  </a:txBody>
                  <a:tcPr>
                    <a:solidFill>
                      <a:schemeClr val="bg1"/>
                    </a:solidFill>
                  </a:tcPr>
                </a:tc>
                <a:tc>
                  <a:txBody>
                    <a:bodyPr/>
                    <a:lstStyle/>
                    <a:p>
                      <a:endParaRPr lang="en-GB" sz="1200">
                        <a:latin typeface="Arial Nova" panose="020B0504020202020204" pitchFamily="34" charset="0"/>
                      </a:endParaRPr>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n-GB" sz="1200">
                        <a:latin typeface="Arial Nova" panose="020B0504020202020204" pitchFamily="34" charset="0"/>
                      </a:endParaRPr>
                    </a:p>
                  </a:txBody>
                  <a:tcPr>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1200">
                          <a:latin typeface="Arial Nova" panose="020B0504020202020204" pitchFamily="34" charset="0"/>
                        </a:rPr>
                        <a:t>Personal evaluation</a:t>
                      </a:r>
                    </a:p>
                  </a:txBody>
                  <a:tcPr>
                    <a:solidFill>
                      <a:schemeClr val="bg1">
                        <a:lumMod val="85000"/>
                      </a:schemeClr>
                    </a:solidFill>
                  </a:tcPr>
                </a:tc>
                <a:extLst>
                  <a:ext uri="{0D108BD9-81ED-4DB2-BD59-A6C34878D82A}">
                    <a16:rowId xmlns:a16="http://schemas.microsoft.com/office/drawing/2014/main" val="4284838449"/>
                  </a:ext>
                </a:extLst>
              </a:tr>
            </a:tbl>
          </a:graphicData>
        </a:graphic>
      </p:graphicFrame>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8">
            <a:clrChange>
              <a:clrFrom>
                <a:srgbClr val="FFFFFF"/>
              </a:clrFrom>
              <a:clrTo>
                <a:srgbClr val="FFFFFF">
                  <a:alpha val="0"/>
                </a:srgbClr>
              </a:clrTo>
            </a:clrChange>
          </a:blip>
          <a:stretch>
            <a:fillRect/>
          </a:stretch>
        </p:blipFill>
        <p:spPr>
          <a:xfrm>
            <a:off x="11061112" y="13798387"/>
            <a:ext cx="831764" cy="730566"/>
          </a:xfrm>
          <a:prstGeom prst="rect">
            <a:avLst/>
          </a:prstGeom>
        </p:spPr>
      </p:pic>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1162781" y="6562173"/>
            <a:ext cx="831764" cy="730566"/>
          </a:xfrm>
          <a:prstGeom prst="rect">
            <a:avLst/>
          </a:prstGeom>
        </p:spPr>
      </p:pic>
      <p:pic>
        <p:nvPicPr>
          <p:cNvPr id="18" name="Picture 17">
            <a:extLst>
              <a:ext uri="{FF2B5EF4-FFF2-40B4-BE49-F238E27FC236}">
                <a16:creationId xmlns:a16="http://schemas.microsoft.com/office/drawing/2014/main" id="{22A0E7F0-4D22-4213-BD3C-81C133ED8C54}"/>
              </a:ext>
            </a:extLst>
          </p:cNvPr>
          <p:cNvPicPr>
            <a:picLocks noChangeAspect="1"/>
          </p:cNvPicPr>
          <p:nvPr/>
        </p:nvPicPr>
        <p:blipFill>
          <a:blip r:embed="rId10"/>
          <a:stretch>
            <a:fillRect/>
          </a:stretch>
        </p:blipFill>
        <p:spPr>
          <a:xfrm>
            <a:off x="8623972" y="181101"/>
            <a:ext cx="1449102" cy="1449102"/>
          </a:xfrm>
          <a:prstGeom prst="rect">
            <a:avLst/>
          </a:prstGeom>
        </p:spPr>
      </p:pic>
      <p:sp>
        <p:nvSpPr>
          <p:cNvPr id="2" name="TextBox 1">
            <a:extLst>
              <a:ext uri="{FF2B5EF4-FFF2-40B4-BE49-F238E27FC236}">
                <a16:creationId xmlns:a16="http://schemas.microsoft.com/office/drawing/2014/main" id="{5F4CD7E1-19F3-4014-6CB8-C5A7D4331153}"/>
              </a:ext>
            </a:extLst>
          </p:cNvPr>
          <p:cNvSpPr txBox="1"/>
          <p:nvPr/>
        </p:nvSpPr>
        <p:spPr>
          <a:xfrm>
            <a:off x="2056324" y="15367405"/>
            <a:ext cx="1926129" cy="749179"/>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rPr>
              <a:t>#FineArt</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rPr>
              <a:t>#TextileDesign</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rPr>
              <a:t>#3DDesign</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rPr>
              <a:t># </a:t>
            </a:r>
            <a:r>
              <a:rPr kumimoji="0" lang="en-GB" sz="1067" b="0" i="0" u="none" strike="noStrike" kern="1200" cap="none" spc="0" normalizeH="0" baseline="0" noProof="0" err="1">
                <a:ln>
                  <a:noFill/>
                </a:ln>
                <a:solidFill>
                  <a:prstClr val="black"/>
                </a:solidFill>
                <a:effectLst/>
                <a:uLnTx/>
                <a:uFillTx/>
                <a:latin typeface="Arial Nova" panose="020B0504020202020204" pitchFamily="34" charset="0"/>
                <a:ea typeface="+mn-ea"/>
                <a:cs typeface="+mn-cs"/>
              </a:rPr>
              <a:t>Hospitality&amp;Catering</a:t>
            </a:r>
            <a:endPar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endParaRPr>
          </a:p>
        </p:txBody>
      </p:sp>
    </p:spTree>
    <p:extLst>
      <p:ext uri="{BB962C8B-B14F-4D97-AF65-F5344CB8AC3E}">
        <p14:creationId xmlns:p14="http://schemas.microsoft.com/office/powerpoint/2010/main" val="288401207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9943BB2C-229E-4D77-A9B2-D3AECDC9BC61}"/>
              </a:ext>
            </a:extLst>
          </p:cNvPr>
          <p:cNvSpPr/>
          <p:nvPr/>
        </p:nvSpPr>
        <p:spPr>
          <a:xfrm>
            <a:off x="408562" y="350201"/>
            <a:ext cx="11342451" cy="14923063"/>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450717" y="380321"/>
            <a:ext cx="11342451" cy="15166502"/>
          </a:xfrm>
        </p:spPr>
        <p:txBody>
          <a:bodyPr>
            <a:normAutofit/>
          </a:bodyPr>
          <a:lstStyle/>
          <a:p>
            <a:pPr marL="0" indent="0" algn="ctr">
              <a:buNone/>
            </a:pPr>
            <a:endParaRPr lang="en-GB" sz="2000">
              <a:latin typeface="Impact" panose="020B0806030902050204" pitchFamily="34" charset="0"/>
            </a:endParaRPr>
          </a:p>
          <a:p>
            <a:pPr marL="0" indent="0">
              <a:buNone/>
            </a:pPr>
            <a:r>
              <a:rPr lang="en-GB" sz="2000">
                <a:latin typeface="Impact" panose="020B0806030902050204" pitchFamily="34" charset="0"/>
              </a:rPr>
              <a:t>  (GCSE Taster project) Mini NEA2 – 2 Course meal:  Scheme of Learning </a:t>
            </a:r>
          </a:p>
        </p:txBody>
      </p:sp>
      <p:sp>
        <p:nvSpPr>
          <p:cNvPr id="6" name="TextBox 5">
            <a:extLst>
              <a:ext uri="{FF2B5EF4-FFF2-40B4-BE49-F238E27FC236}">
                <a16:creationId xmlns:a16="http://schemas.microsoft.com/office/drawing/2014/main" id="{100D8A88-E9F7-433E-890B-C37DCFEE1EC1}"/>
              </a:ext>
            </a:extLst>
          </p:cNvPr>
          <p:cNvSpPr txBox="1"/>
          <p:nvPr/>
        </p:nvSpPr>
        <p:spPr>
          <a:xfrm>
            <a:off x="-299148" y="15367405"/>
            <a:ext cx="2448964" cy="748795"/>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Navigating ADT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black"/>
                </a:solidFill>
                <a:effectLst/>
                <a:uLnTx/>
                <a:uFillTx/>
                <a:latin typeface="Impact" panose="020B0806030902050204" pitchFamily="34" charset="0"/>
                <a:ea typeface="+mn-ea"/>
                <a:cs typeface="+mn-cs"/>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2"/>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3"/>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4"/>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5"/>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6"/>
          <a:srcRect t="16701" b="12155"/>
          <a:stretch/>
        </p:blipFill>
        <p:spPr>
          <a:xfrm rot="5400000">
            <a:off x="7304876" y="2664952"/>
            <a:ext cx="7519735" cy="2254512"/>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7">
            <a:clrChange>
              <a:clrFrom>
                <a:srgbClr val="FFFFFF"/>
              </a:clrFrom>
              <a:clrTo>
                <a:srgbClr val="FFFFFF">
                  <a:alpha val="0"/>
                </a:srgbClr>
              </a:clrTo>
            </a:clrChange>
          </a:blip>
          <a:srcRect b="9167"/>
          <a:stretch/>
        </p:blipFill>
        <p:spPr>
          <a:xfrm>
            <a:off x="11064743" y="709177"/>
            <a:ext cx="707095" cy="621065"/>
          </a:xfrm>
          <a:prstGeom prst="rect">
            <a:avLst/>
          </a:prstGeom>
        </p:spPr>
      </p:pic>
      <p:pic>
        <p:nvPicPr>
          <p:cNvPr id="22" name="Picture 21">
            <a:extLst>
              <a:ext uri="{FF2B5EF4-FFF2-40B4-BE49-F238E27FC236}">
                <a16:creationId xmlns:a16="http://schemas.microsoft.com/office/drawing/2014/main" id="{CB729412-91D3-4745-8116-A56E12BD3D42}"/>
              </a:ext>
            </a:extLst>
          </p:cNvPr>
          <p:cNvPicPr>
            <a:picLocks noChangeAspect="1"/>
          </p:cNvPicPr>
          <p:nvPr/>
        </p:nvPicPr>
        <p:blipFill rotWithShape="1">
          <a:blip r:embed="rId6"/>
          <a:srcRect t="16701" b="12155"/>
          <a:stretch/>
        </p:blipFill>
        <p:spPr>
          <a:xfrm rot="16200000" flipV="1">
            <a:off x="7188828" y="10279850"/>
            <a:ext cx="7751833" cy="2254511"/>
          </a:xfrm>
          <a:prstGeom prst="rect">
            <a:avLst/>
          </a:prstGeom>
        </p:spPr>
      </p:pic>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8">
            <a:clrChange>
              <a:clrFrom>
                <a:srgbClr val="FFFFFF"/>
              </a:clrFrom>
              <a:clrTo>
                <a:srgbClr val="FFFFFF">
                  <a:alpha val="0"/>
                </a:srgbClr>
              </a:clrTo>
            </a:clrChange>
          </a:blip>
          <a:stretch>
            <a:fillRect/>
          </a:stretch>
        </p:blipFill>
        <p:spPr>
          <a:xfrm>
            <a:off x="11061112" y="13798387"/>
            <a:ext cx="831764" cy="730566"/>
          </a:xfrm>
          <a:prstGeom prst="rect">
            <a:avLst/>
          </a:prstGeom>
        </p:spPr>
      </p:pic>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1160820" y="6626632"/>
            <a:ext cx="831764" cy="730566"/>
          </a:xfrm>
          <a:prstGeom prst="rect">
            <a:avLst/>
          </a:prstGeom>
        </p:spPr>
      </p:pic>
      <p:graphicFrame>
        <p:nvGraphicFramePr>
          <p:cNvPr id="18" name="Table 17">
            <a:extLst>
              <a:ext uri="{FF2B5EF4-FFF2-40B4-BE49-F238E27FC236}">
                <a16:creationId xmlns:a16="http://schemas.microsoft.com/office/drawing/2014/main" id="{759F4319-E743-4C92-911C-B6A2CFCD66C8}"/>
              </a:ext>
            </a:extLst>
          </p:cNvPr>
          <p:cNvGraphicFramePr>
            <a:graphicFrameLocks noGrp="1"/>
          </p:cNvGraphicFramePr>
          <p:nvPr/>
        </p:nvGraphicFramePr>
        <p:xfrm>
          <a:off x="450718" y="2320813"/>
          <a:ext cx="9444613" cy="6949440"/>
        </p:xfrm>
        <a:graphic>
          <a:graphicData uri="http://schemas.openxmlformats.org/drawingml/2006/table">
            <a:tbl>
              <a:tblPr firstRow="1" bandRow="1">
                <a:tableStyleId>{5940675A-B579-460E-94D1-54222C63F5DA}</a:tableStyleId>
              </a:tblPr>
              <a:tblGrid>
                <a:gridCol w="2361153">
                  <a:extLst>
                    <a:ext uri="{9D8B030D-6E8A-4147-A177-3AD203B41FA5}">
                      <a16:colId xmlns:a16="http://schemas.microsoft.com/office/drawing/2014/main" val="860903560"/>
                    </a:ext>
                  </a:extLst>
                </a:gridCol>
                <a:gridCol w="2361153">
                  <a:extLst>
                    <a:ext uri="{9D8B030D-6E8A-4147-A177-3AD203B41FA5}">
                      <a16:colId xmlns:a16="http://schemas.microsoft.com/office/drawing/2014/main" val="966298568"/>
                    </a:ext>
                  </a:extLst>
                </a:gridCol>
                <a:gridCol w="2474742">
                  <a:extLst>
                    <a:ext uri="{9D8B030D-6E8A-4147-A177-3AD203B41FA5}">
                      <a16:colId xmlns:a16="http://schemas.microsoft.com/office/drawing/2014/main" val="3462729128"/>
                    </a:ext>
                  </a:extLst>
                </a:gridCol>
                <a:gridCol w="2247565">
                  <a:extLst>
                    <a:ext uri="{9D8B030D-6E8A-4147-A177-3AD203B41FA5}">
                      <a16:colId xmlns:a16="http://schemas.microsoft.com/office/drawing/2014/main" val="240098131"/>
                    </a:ext>
                  </a:extLst>
                </a:gridCol>
              </a:tblGrid>
              <a:tr h="776521">
                <a:tc>
                  <a:txBody>
                    <a:bodyPr/>
                    <a:lstStyle/>
                    <a:p>
                      <a:r>
                        <a:rPr lang="en-GB" sz="1600" b="1">
                          <a:latin typeface="Arial Nova" panose="020B0504020202020204" pitchFamily="34" charset="0"/>
                        </a:rPr>
                        <a:t>The importance of nutrition</a:t>
                      </a:r>
                    </a:p>
                  </a:txBody>
                  <a:tcPr>
                    <a:solidFill>
                      <a:schemeClr val="bg1">
                        <a:lumMod val="65000"/>
                      </a:schemeClr>
                    </a:solidFill>
                  </a:tcPr>
                </a:tc>
                <a:tc>
                  <a:txBody>
                    <a:bodyPr/>
                    <a:lstStyle/>
                    <a:p>
                      <a:r>
                        <a:rPr lang="en-GB" sz="1600" b="1">
                          <a:latin typeface="Arial Nova" panose="020B0504020202020204" pitchFamily="34" charset="0"/>
                        </a:rPr>
                        <a:t>Menu planning</a:t>
                      </a:r>
                    </a:p>
                  </a:txBody>
                  <a:tcPr>
                    <a:solidFill>
                      <a:schemeClr val="bg1">
                        <a:lumMod val="65000"/>
                      </a:schemeClr>
                    </a:solidFill>
                  </a:tcPr>
                </a:tc>
                <a:tc>
                  <a:txBody>
                    <a:bodyPr/>
                    <a:lstStyle/>
                    <a:p>
                      <a:r>
                        <a:rPr lang="en-GB" sz="1600" b="1">
                          <a:latin typeface="Arial Nova" panose="020B0504020202020204" pitchFamily="34" charset="0"/>
                        </a:rPr>
                        <a:t>The techniques of preparation, cooking and presentation of dishes</a:t>
                      </a:r>
                    </a:p>
                  </a:txBody>
                  <a:tcPr>
                    <a:solidFill>
                      <a:schemeClr val="bg1">
                        <a:lumMod val="65000"/>
                      </a:schemeClr>
                    </a:solidFill>
                  </a:tcPr>
                </a:tc>
                <a:tc>
                  <a:txBody>
                    <a:bodyPr/>
                    <a:lstStyle/>
                    <a:p>
                      <a:r>
                        <a:rPr lang="en-GB" sz="1600" b="1">
                          <a:latin typeface="Arial Nova" panose="020B0504020202020204" pitchFamily="34" charset="0"/>
                        </a:rPr>
                        <a:t>Evaluation cooking techniques</a:t>
                      </a:r>
                    </a:p>
                  </a:txBody>
                  <a:tcPr>
                    <a:solidFill>
                      <a:schemeClr val="bg1">
                        <a:lumMod val="65000"/>
                      </a:schemeClr>
                    </a:solidFill>
                  </a:tcPr>
                </a:tc>
                <a:extLst>
                  <a:ext uri="{0D108BD9-81ED-4DB2-BD59-A6C34878D82A}">
                    <a16:rowId xmlns:a16="http://schemas.microsoft.com/office/drawing/2014/main" val="2939849063"/>
                  </a:ext>
                </a:extLst>
              </a:tr>
              <a:tr h="1181793">
                <a:tc>
                  <a:txBody>
                    <a:bodyPr/>
                    <a:lstStyle/>
                    <a:p>
                      <a:pPr marL="342900" indent="-342900">
                        <a:buFont typeface="Arial" panose="020B0604020202020204" pitchFamily="34" charset="0"/>
                        <a:buChar char="•"/>
                      </a:pPr>
                      <a:r>
                        <a:rPr lang="en-GB" sz="2000">
                          <a:solidFill>
                            <a:schemeClr val="tx1"/>
                          </a:solidFill>
                        </a:rPr>
                        <a:t>Analysis assignment brief</a:t>
                      </a:r>
                    </a:p>
                    <a:p>
                      <a:pPr marL="342900" indent="-342900">
                        <a:buFont typeface="Arial" panose="020B0604020202020204" pitchFamily="34" charset="0"/>
                        <a:buChar char="•"/>
                      </a:pPr>
                      <a:r>
                        <a:rPr lang="en-GB" sz="2000">
                          <a:solidFill>
                            <a:schemeClr val="tx1"/>
                          </a:solidFill>
                        </a:rPr>
                        <a:t>Recommend two dishes</a:t>
                      </a:r>
                    </a:p>
                    <a:p>
                      <a:pPr marL="342900" indent="-342900">
                        <a:buFont typeface="Arial" panose="020B0604020202020204" pitchFamily="34" charset="0"/>
                        <a:buChar char="•"/>
                      </a:pPr>
                      <a:r>
                        <a:rPr lang="en-GB" sz="2000">
                          <a:solidFill>
                            <a:schemeClr val="tx1"/>
                          </a:solidFill>
                        </a:rPr>
                        <a:t>Assess how dishes meet nutritional needs of customers</a:t>
                      </a:r>
                    </a:p>
                    <a:p>
                      <a:pPr marL="342900" indent="-342900">
                        <a:buFont typeface="Arial" panose="020B0604020202020204" pitchFamily="34" charset="0"/>
                        <a:buChar char="•"/>
                      </a:pPr>
                      <a:r>
                        <a:rPr lang="en-GB" sz="2000">
                          <a:solidFill>
                            <a:schemeClr val="tx1"/>
                          </a:solidFill>
                        </a:rPr>
                        <a:t>Show understanding of nutrition and impact of cooking methods on nutritional values</a:t>
                      </a:r>
                    </a:p>
                  </a:txBody>
                  <a:tcPr>
                    <a:solidFill>
                      <a:schemeClr val="bg1"/>
                    </a:solidFill>
                  </a:tcPr>
                </a:tc>
                <a:tc>
                  <a:txBody>
                    <a:bodyPr/>
                    <a:lstStyle/>
                    <a:p>
                      <a:pPr marL="342900" indent="-342900">
                        <a:buFont typeface="Arial" panose="020B0604020202020204" pitchFamily="34" charset="0"/>
                        <a:buChar char="•"/>
                      </a:pPr>
                      <a:r>
                        <a:rPr lang="en-GB" sz="2000"/>
                        <a:t>Discuss factors that affect choices of dishes: </a:t>
                      </a:r>
                    </a:p>
                    <a:p>
                      <a:pPr marL="342900" indent="-342900">
                        <a:buFont typeface="Arial" panose="020B0604020202020204" pitchFamily="34" charset="0"/>
                        <a:buChar char="•"/>
                      </a:pPr>
                      <a:r>
                        <a:rPr lang="en-GB" sz="2000"/>
                        <a:t>Cost</a:t>
                      </a:r>
                    </a:p>
                    <a:p>
                      <a:pPr marL="342900" indent="-342900">
                        <a:buFont typeface="Arial" panose="020B0604020202020204" pitchFamily="34" charset="0"/>
                        <a:buChar char="•"/>
                      </a:pPr>
                      <a:r>
                        <a:rPr lang="en-GB" sz="2000"/>
                        <a:t>Portion control</a:t>
                      </a:r>
                    </a:p>
                    <a:p>
                      <a:pPr marL="342900" indent="-342900">
                        <a:buFont typeface="Arial" panose="020B0604020202020204" pitchFamily="34" charset="0"/>
                        <a:buChar char="•"/>
                      </a:pPr>
                      <a:r>
                        <a:rPr lang="en-GB" sz="2000"/>
                        <a:t>Balanced diets</a:t>
                      </a:r>
                    </a:p>
                    <a:p>
                      <a:pPr marL="342900" indent="-342900">
                        <a:buFont typeface="Arial" panose="020B0604020202020204" pitchFamily="34" charset="0"/>
                        <a:buChar char="•"/>
                      </a:pPr>
                      <a:r>
                        <a:rPr lang="en-GB" sz="2000"/>
                        <a:t>Time of day</a:t>
                      </a:r>
                    </a:p>
                    <a:p>
                      <a:pPr marL="342900" indent="-342900">
                        <a:buFont typeface="Arial" panose="020B0604020202020204" pitchFamily="34" charset="0"/>
                        <a:buChar char="•"/>
                      </a:pPr>
                      <a:r>
                        <a:rPr lang="en-GB" sz="2000"/>
                        <a:t>Equipment available</a:t>
                      </a:r>
                    </a:p>
                    <a:p>
                      <a:pPr marL="342900" indent="-342900">
                        <a:buFont typeface="Arial" panose="020B0604020202020204" pitchFamily="34" charset="0"/>
                        <a:buChar char="•"/>
                      </a:pPr>
                      <a:r>
                        <a:rPr lang="en-GB" sz="2000"/>
                        <a:t>Skills of the chef</a:t>
                      </a:r>
                    </a:p>
                    <a:p>
                      <a:pPr marL="342900" indent="-342900">
                        <a:buFont typeface="Arial" panose="020B0604020202020204" pitchFamily="34" charset="0"/>
                        <a:buChar char="•"/>
                      </a:pPr>
                      <a:r>
                        <a:rPr lang="en-GB" sz="2000"/>
                        <a:t>ETC</a:t>
                      </a:r>
                    </a:p>
                    <a:p>
                      <a:pPr marL="342900" indent="-342900">
                        <a:buFont typeface="Arial" panose="020B0604020202020204" pitchFamily="34" charset="0"/>
                        <a:buChar char="•"/>
                      </a:pPr>
                      <a:r>
                        <a:rPr lang="en-GB" sz="2000"/>
                        <a:t>Write a production plan for making the two dishes and any accompaniment</a:t>
                      </a:r>
                    </a:p>
                  </a:txBody>
                  <a:tcPr>
                    <a:solidFill>
                      <a:schemeClr val="bg1"/>
                    </a:solidFill>
                  </a:tcPr>
                </a:tc>
                <a:tc>
                  <a:txBody>
                    <a:bodyPr/>
                    <a:lstStyle/>
                    <a:p>
                      <a:pPr marL="342900" indent="-342900">
                        <a:buFont typeface="Arial" panose="020B0604020202020204" pitchFamily="34" charset="0"/>
                        <a:buChar char="•"/>
                      </a:pPr>
                      <a:r>
                        <a:rPr lang="en-GB" sz="2000" b="0" i="0" u="none" strike="noStrike" kern="1200" baseline="0">
                          <a:solidFill>
                            <a:schemeClr val="tx1"/>
                          </a:solidFill>
                          <a:latin typeface="+mn-lt"/>
                          <a:ea typeface="+mn-ea"/>
                          <a:cs typeface="+mn-cs"/>
                        </a:rPr>
                        <a:t>Follow production plan to prepare, cook and serve the dishes, following food safety and hygiene practices</a:t>
                      </a:r>
                    </a:p>
                    <a:p>
                      <a:pPr marL="342900" indent="-342900">
                        <a:buFont typeface="Arial" panose="020B0604020202020204" pitchFamily="34" charset="0"/>
                        <a:buChar char="•"/>
                      </a:pPr>
                      <a:r>
                        <a:rPr lang="en-GB" sz="2000" b="0" i="0" u="none" strike="noStrike" kern="1200" baseline="0">
                          <a:solidFill>
                            <a:schemeClr val="tx1"/>
                          </a:solidFill>
                          <a:latin typeface="+mn-lt"/>
                          <a:ea typeface="+mn-ea"/>
                          <a:cs typeface="+mn-cs"/>
                        </a:rPr>
                        <a:t>Demonstrate a variety of knife preparation technique and a variety of cooking techniques.</a:t>
                      </a:r>
                    </a:p>
                    <a:p>
                      <a:pPr marL="342900" indent="-342900">
                        <a:buFont typeface="Arial" panose="020B0604020202020204" pitchFamily="34" charset="0"/>
                        <a:buChar char="•"/>
                      </a:pPr>
                      <a:r>
                        <a:rPr lang="en-GB" sz="2000" b="0" i="0" u="none" strike="noStrike" kern="1200" baseline="0">
                          <a:solidFill>
                            <a:schemeClr val="tx1"/>
                          </a:solidFill>
                          <a:latin typeface="+mn-lt"/>
                          <a:ea typeface="+mn-ea"/>
                          <a:cs typeface="+mn-cs"/>
                        </a:rPr>
                        <a:t>Demonstrate creativity, garnish and decoration, portion control and accompaniments</a:t>
                      </a:r>
                    </a:p>
                  </a:txBody>
                  <a:tcPr>
                    <a:solidFill>
                      <a:schemeClr val="bg1"/>
                    </a:solidFill>
                  </a:tcPr>
                </a:tc>
                <a:tc>
                  <a:txBody>
                    <a:bodyPr/>
                    <a:lstStyle/>
                    <a:p>
                      <a:pPr marL="342900" indent="-342900">
                        <a:buFont typeface="Arial" panose="020B0604020202020204" pitchFamily="34" charset="0"/>
                        <a:buChar char="•"/>
                      </a:pPr>
                      <a:r>
                        <a:rPr lang="en-GB" sz="2000" b="0" i="0" u="none" strike="noStrike" kern="1200" baseline="0">
                          <a:solidFill>
                            <a:schemeClr val="tx1"/>
                          </a:solidFill>
                          <a:latin typeface="+mn-lt"/>
                          <a:ea typeface="+mn-ea"/>
                          <a:cs typeface="+mn-cs"/>
                        </a:rPr>
                        <a:t>Assess the production and presentation of dishes.  Review planning, preparation and cooking including areas of success and areas of further development</a:t>
                      </a:r>
                    </a:p>
                    <a:p>
                      <a:pPr marL="342900" indent="-342900">
                        <a:buFont typeface="Arial" panose="020B0604020202020204" pitchFamily="34" charset="0"/>
                        <a:buChar char="•"/>
                      </a:pPr>
                      <a:r>
                        <a:rPr lang="en-GB" sz="2000" b="0" i="0" u="none" strike="noStrike" kern="1200" baseline="0">
                          <a:solidFill>
                            <a:schemeClr val="tx1"/>
                          </a:solidFill>
                          <a:latin typeface="+mn-lt"/>
                          <a:ea typeface="+mn-ea"/>
                          <a:cs typeface="+mn-cs"/>
                        </a:rPr>
                        <a:t>Review personal strengths and weaknesses</a:t>
                      </a:r>
                    </a:p>
                  </a:txBody>
                  <a:tcPr>
                    <a:solidFill>
                      <a:schemeClr val="bg1"/>
                    </a:solidFill>
                  </a:tcPr>
                </a:tc>
                <a:extLst>
                  <a:ext uri="{0D108BD9-81ED-4DB2-BD59-A6C34878D82A}">
                    <a16:rowId xmlns:a16="http://schemas.microsoft.com/office/drawing/2014/main" val="68643681"/>
                  </a:ext>
                </a:extLst>
              </a:tr>
            </a:tbl>
          </a:graphicData>
        </a:graphic>
      </p:graphicFrame>
      <p:pic>
        <p:nvPicPr>
          <p:cNvPr id="17" name="Picture 16">
            <a:extLst>
              <a:ext uri="{FF2B5EF4-FFF2-40B4-BE49-F238E27FC236}">
                <a16:creationId xmlns:a16="http://schemas.microsoft.com/office/drawing/2014/main" id="{90C79D28-7617-47D8-A535-E78364BA5405}"/>
              </a:ext>
            </a:extLst>
          </p:cNvPr>
          <p:cNvPicPr>
            <a:picLocks noChangeAspect="1"/>
          </p:cNvPicPr>
          <p:nvPr/>
        </p:nvPicPr>
        <p:blipFill>
          <a:blip r:embed="rId10"/>
          <a:stretch>
            <a:fillRect/>
          </a:stretch>
        </p:blipFill>
        <p:spPr>
          <a:xfrm>
            <a:off x="8327462" y="593359"/>
            <a:ext cx="1449102" cy="1449102"/>
          </a:xfrm>
          <a:prstGeom prst="rect">
            <a:avLst/>
          </a:prstGeom>
        </p:spPr>
      </p:pic>
      <p:sp>
        <p:nvSpPr>
          <p:cNvPr id="2" name="TextBox 1">
            <a:extLst>
              <a:ext uri="{FF2B5EF4-FFF2-40B4-BE49-F238E27FC236}">
                <a16:creationId xmlns:a16="http://schemas.microsoft.com/office/drawing/2014/main" id="{B9F1CDC2-4044-0966-9AE8-16124838E7B4}"/>
              </a:ext>
            </a:extLst>
          </p:cNvPr>
          <p:cNvSpPr txBox="1"/>
          <p:nvPr/>
        </p:nvSpPr>
        <p:spPr>
          <a:xfrm>
            <a:off x="2056324" y="15367405"/>
            <a:ext cx="1926129" cy="749179"/>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rPr>
              <a:t>#FineArt</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rPr>
              <a:t>#TextileDesign</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rPr>
              <a:t>#3DDesign</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rPr>
              <a:t># </a:t>
            </a:r>
            <a:r>
              <a:rPr kumimoji="0" lang="en-GB" sz="1067" b="0" i="0" u="none" strike="noStrike" kern="1200" cap="none" spc="0" normalizeH="0" baseline="0" noProof="0" err="1">
                <a:ln>
                  <a:noFill/>
                </a:ln>
                <a:solidFill>
                  <a:prstClr val="black"/>
                </a:solidFill>
                <a:effectLst/>
                <a:uLnTx/>
                <a:uFillTx/>
                <a:latin typeface="Arial Nova" panose="020B0504020202020204" pitchFamily="34" charset="0"/>
                <a:ea typeface="+mn-ea"/>
                <a:cs typeface="+mn-cs"/>
              </a:rPr>
              <a:t>Hospitality&amp;Catering</a:t>
            </a:r>
            <a:endPar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endParaRPr>
          </a:p>
        </p:txBody>
      </p:sp>
    </p:spTree>
    <p:extLst>
      <p:ext uri="{BB962C8B-B14F-4D97-AF65-F5344CB8AC3E}">
        <p14:creationId xmlns:p14="http://schemas.microsoft.com/office/powerpoint/2010/main" val="391581419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3903C0A2-C801-4116-9732-DDC795FE048E}"/>
              </a:ext>
            </a:extLst>
          </p:cNvPr>
          <p:cNvSpPr/>
          <p:nvPr/>
        </p:nvSpPr>
        <p:spPr>
          <a:xfrm>
            <a:off x="408562" y="6182139"/>
            <a:ext cx="11374876" cy="910088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9943BB2C-229E-4D77-A9B2-D3AECDC9BC61}"/>
              </a:ext>
            </a:extLst>
          </p:cNvPr>
          <p:cNvSpPr/>
          <p:nvPr/>
        </p:nvSpPr>
        <p:spPr>
          <a:xfrm>
            <a:off x="408562" y="350201"/>
            <a:ext cx="11342451" cy="5747135"/>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440988" y="396463"/>
            <a:ext cx="9496499" cy="15166502"/>
          </a:xfrm>
        </p:spPr>
        <p:txBody>
          <a:bodyPr>
            <a:normAutofit/>
          </a:bodyPr>
          <a:lstStyle/>
          <a:p>
            <a:pPr marL="0" indent="0" algn="ctr">
              <a:buNone/>
            </a:pPr>
            <a:r>
              <a:rPr lang="en-GB" sz="2000">
                <a:latin typeface="Impact" panose="020B0806030902050204" pitchFamily="34" charset="0"/>
              </a:rPr>
              <a:t>Year 10 Subject Intent: Hospitality and Catering (Technical Award)</a:t>
            </a:r>
            <a:endParaRPr lang="en-GB" sz="2000" b="1" u="sng">
              <a:latin typeface="Impact" panose="020B0806030902050204" pitchFamily="34" charset="0"/>
            </a:endParaRPr>
          </a:p>
          <a:p>
            <a:pPr marL="0" indent="0">
              <a:buNone/>
            </a:pPr>
            <a:r>
              <a:rPr lang="en-GB" sz="1400" b="1" u="sng">
                <a:latin typeface="Arial Nova" panose="020B0504020202020204" pitchFamily="34" charset="0"/>
              </a:rPr>
              <a:t>Specialist Subject:</a:t>
            </a:r>
            <a:r>
              <a:rPr lang="en-GB" sz="1400" b="1">
                <a:latin typeface="Arial Nova" panose="020B0504020202020204" pitchFamily="34" charset="0"/>
              </a:rPr>
              <a:t> Hospitality and catering</a:t>
            </a:r>
            <a:endParaRPr lang="en-GB" sz="1400" b="1" u="sng">
              <a:latin typeface="Arial Nova" panose="020B0504020202020204" pitchFamily="34" charset="0"/>
            </a:endParaRPr>
          </a:p>
          <a:p>
            <a:pPr marL="0" indent="0">
              <a:buNone/>
            </a:pPr>
            <a:r>
              <a:rPr lang="en-GB" sz="1300" b="1" u="sng">
                <a:latin typeface="Arial Nova" panose="020B0504020202020204" pitchFamily="34" charset="0"/>
              </a:rPr>
              <a:t>Knowledge / Skills / Understanding Acquired:</a:t>
            </a:r>
          </a:p>
          <a:p>
            <a:r>
              <a:rPr lang="en-GB" sz="1300">
                <a:latin typeface="Arial Nova" panose="020B0504020202020204" pitchFamily="34" charset="0"/>
              </a:rPr>
              <a:t>Hospitality and catering provision and how providers operate.</a:t>
            </a:r>
          </a:p>
          <a:p>
            <a:r>
              <a:rPr lang="en-GB" sz="1300">
                <a:latin typeface="Arial Nova" panose="020B0504020202020204" pitchFamily="34" charset="0"/>
              </a:rPr>
              <a:t>Health and safety  and food safety in hospitality and catering</a:t>
            </a:r>
          </a:p>
          <a:p>
            <a:r>
              <a:rPr lang="en-GB" sz="1300">
                <a:latin typeface="Arial Nova" panose="020B0504020202020204" pitchFamily="34" charset="0"/>
              </a:rPr>
              <a:t>The importance  of nutrition</a:t>
            </a:r>
          </a:p>
          <a:p>
            <a:r>
              <a:rPr lang="en-GB" sz="1300">
                <a:latin typeface="Arial Nova" panose="020B0504020202020204" pitchFamily="34" charset="0"/>
              </a:rPr>
              <a:t>Menu planning and the skills and techniques of preparation, cooking and presentation of dishes</a:t>
            </a:r>
          </a:p>
          <a:p>
            <a:r>
              <a:rPr lang="en-GB" sz="1300">
                <a:latin typeface="Arial Nova" panose="020B0504020202020204" pitchFamily="34" charset="0"/>
              </a:rPr>
              <a:t>Evaluating cooking skills</a:t>
            </a:r>
          </a:p>
          <a:p>
            <a:pPr marL="0" indent="0">
              <a:buNone/>
            </a:pPr>
            <a:r>
              <a:rPr lang="en-GB" sz="1300" b="1" u="sng">
                <a:latin typeface="Arial Nova" panose="020B0504020202020204" pitchFamily="34" charset="0"/>
              </a:rPr>
              <a:t>Links to Previous Study KS3 / NC:</a:t>
            </a:r>
          </a:p>
          <a:p>
            <a:pPr marL="0" indent="0">
              <a:buNone/>
            </a:pPr>
            <a:r>
              <a:rPr lang="en-GB" sz="1300">
                <a:latin typeface="Arial Nova" panose="020B0504020202020204" pitchFamily="34" charset="0"/>
              </a:rPr>
              <a:t>Students will build upon prior learning from Key Stage 3.  They will enhance their knowledge and understanding of what constitutes a healthy, balanced diet and good nutrition. The scheme of learning sets out the knowledge, understanding and skills required to cook and apply the principles of nutrition and health, food safety and food choice.  Before the start of the course they should already have developed a range of different practical skills and made a repertoire of predominantly savoury products which meet current guidelines for healthy eating. Food hygiene and safety is to be taught as an integral part of every lesson when preparing, cooking and serving foods.</a:t>
            </a:r>
          </a:p>
          <a:p>
            <a:pPr marL="0" indent="0">
              <a:buNone/>
            </a:pPr>
            <a:r>
              <a:rPr lang="en-GB" sz="1300" b="1" u="sng">
                <a:latin typeface="Arial Nova" panose="020B0504020202020204" pitchFamily="34" charset="0"/>
              </a:rPr>
              <a:t>Links to Future Study and the Wider World:</a:t>
            </a:r>
            <a:r>
              <a:rPr lang="en-GB" sz="1300">
                <a:latin typeface="Arial Nova" panose="020B0504020202020204" pitchFamily="34" charset="0"/>
              </a:rPr>
              <a:t> </a:t>
            </a:r>
          </a:p>
          <a:p>
            <a:r>
              <a:rPr lang="en-GB" sz="1300">
                <a:latin typeface="Arial Nova" panose="020B0504020202020204" pitchFamily="34" charset="0"/>
              </a:rPr>
              <a:t>Projects promote life long food practical skills and the understanding of healthy eating</a:t>
            </a:r>
          </a:p>
          <a:p>
            <a:r>
              <a:rPr lang="en-GB" sz="1300">
                <a:latin typeface="Arial Nova" panose="020B0504020202020204" pitchFamily="34" charset="0"/>
              </a:rPr>
              <a:t>Employability skills such as time management, health &amp; safety, and independence lead directly into further studies, with Unit 1 being vocational study</a:t>
            </a:r>
          </a:p>
          <a:p>
            <a:endParaRPr lang="en-GB" sz="200">
              <a:latin typeface="Impact" panose="020B0806030902050204" pitchFamily="34" charset="0"/>
            </a:endParaRPr>
          </a:p>
          <a:p>
            <a:endParaRPr lang="en-GB" sz="200">
              <a:latin typeface="Impact" panose="020B0806030902050204" pitchFamily="34" charset="0"/>
            </a:endParaRPr>
          </a:p>
          <a:p>
            <a:pPr marL="0" indent="0" algn="ctr">
              <a:buNone/>
            </a:pPr>
            <a:r>
              <a:rPr lang="en-GB" sz="2000">
                <a:latin typeface="Impact" panose="020B0806030902050204" pitchFamily="34" charset="0"/>
              </a:rPr>
              <a:t>Year 10 Food Hospitality and Catering: Implementation </a:t>
            </a:r>
          </a:p>
          <a:p>
            <a:pPr marL="0" indent="0">
              <a:buNone/>
            </a:pPr>
            <a:r>
              <a:rPr lang="en-GB" sz="1600" b="1" u="sng">
                <a:latin typeface="Arial Nova" panose="020B0504020202020204" pitchFamily="34" charset="0"/>
              </a:rPr>
              <a:t>Sequence of Lessons: </a:t>
            </a:r>
          </a:p>
          <a:p>
            <a:pPr marL="0" indent="0">
              <a:buNone/>
            </a:pPr>
            <a:endParaRPr lang="en-GB" sz="1600" b="1" u="sng">
              <a:latin typeface="Arial Nova" panose="020B0504020202020204" pitchFamily="34" charset="0"/>
            </a:endParaRPr>
          </a:p>
          <a:p>
            <a:pPr marL="0" indent="0">
              <a:buNone/>
            </a:pPr>
            <a:endParaRPr lang="en-GB" sz="1600" b="1" u="sng">
              <a:latin typeface="Arial Nova" panose="020B0504020202020204" pitchFamily="34" charset="0"/>
            </a:endParaRPr>
          </a:p>
          <a:p>
            <a:pPr marL="0" indent="0">
              <a:buNone/>
            </a:pPr>
            <a:endParaRPr lang="en-GB" sz="1600" b="1" u="sng">
              <a:latin typeface="Arial Nova" panose="020B0504020202020204" pitchFamily="34" charset="0"/>
            </a:endParaRPr>
          </a:p>
          <a:p>
            <a:pPr marL="0" indent="0">
              <a:buNone/>
            </a:pPr>
            <a:endParaRPr lang="en-GB" sz="1600" b="1" u="sng">
              <a:latin typeface="Arial Nova" panose="020B0504020202020204" pitchFamily="34" charset="0"/>
            </a:endParaRPr>
          </a:p>
          <a:p>
            <a:pPr marL="0" indent="0">
              <a:buNone/>
            </a:pPr>
            <a:endParaRPr lang="en-GB" sz="1600" b="1" u="sng">
              <a:latin typeface="Arial Nova" panose="020B0504020202020204" pitchFamily="34" charset="0"/>
            </a:endParaRPr>
          </a:p>
          <a:p>
            <a:pPr marL="0" indent="0">
              <a:buNone/>
            </a:pPr>
            <a:endParaRPr lang="en-GB" sz="1600" b="1" u="sng">
              <a:latin typeface="Arial Nova" panose="020B0504020202020204" pitchFamily="34" charset="0"/>
            </a:endParaRPr>
          </a:p>
          <a:p>
            <a:pPr marL="0" indent="0">
              <a:buNone/>
            </a:pPr>
            <a:endParaRPr lang="en-GB" sz="1600" b="1" u="sng">
              <a:latin typeface="Arial Nova" panose="020B0504020202020204" pitchFamily="34" charset="0"/>
            </a:endParaRPr>
          </a:p>
          <a:p>
            <a:pPr marL="0" indent="0">
              <a:buNone/>
            </a:pPr>
            <a:endParaRPr lang="en-GB" sz="1600" b="1" u="sng">
              <a:latin typeface="Arial Nova" panose="020B0504020202020204" pitchFamily="34" charset="0"/>
            </a:endParaRPr>
          </a:p>
          <a:p>
            <a:pPr marL="0" indent="0">
              <a:buNone/>
            </a:pPr>
            <a:endParaRPr lang="en-GB" sz="1600" b="1" u="sng">
              <a:latin typeface="Arial Nova" panose="020B0504020202020204" pitchFamily="34" charset="0"/>
            </a:endParaRPr>
          </a:p>
          <a:p>
            <a:pPr marL="0" indent="0">
              <a:buNone/>
            </a:pPr>
            <a:endParaRPr lang="en-GB" sz="1600" b="1" u="sng">
              <a:latin typeface="Arial Nova" panose="020B0504020202020204" pitchFamily="34" charset="0"/>
            </a:endParaRPr>
          </a:p>
          <a:p>
            <a:pPr marL="0" indent="0">
              <a:buNone/>
            </a:pPr>
            <a:endParaRPr lang="en-GB" sz="1600" b="1" u="sng">
              <a:latin typeface="Arial Nova" panose="020B0504020202020204" pitchFamily="34" charset="0"/>
            </a:endParaRPr>
          </a:p>
          <a:p>
            <a:pPr marL="0" indent="0">
              <a:buNone/>
            </a:pPr>
            <a:endParaRPr lang="en-GB" sz="1600" b="1" u="sng">
              <a:latin typeface="Arial Nova" panose="020B0504020202020204" pitchFamily="34" charset="0"/>
            </a:endParaRPr>
          </a:p>
          <a:p>
            <a:pPr marL="0" indent="0">
              <a:buNone/>
            </a:pPr>
            <a:r>
              <a:rPr lang="en-GB" sz="1600" b="1" u="sng">
                <a:latin typeface="Arial Nova" panose="020B0504020202020204" pitchFamily="34" charset="0"/>
              </a:rPr>
              <a:t>Main Resources:</a:t>
            </a:r>
          </a:p>
          <a:p>
            <a:pPr marL="0" indent="0">
              <a:buNone/>
            </a:pPr>
            <a:r>
              <a:rPr lang="en-GB" sz="1600">
                <a:latin typeface="Arial Nova" panose="020B0504020202020204" pitchFamily="34" charset="0"/>
              </a:rPr>
              <a:t>Teacher PowerPoints, worksheets, recipe sheets, Illuminate e-text book.</a:t>
            </a:r>
            <a:endParaRPr lang="en-GB" sz="1600" b="1" u="sng">
              <a:latin typeface="Arial Nova" panose="020B0504020202020204" pitchFamily="34" charset="0"/>
            </a:endParaRPr>
          </a:p>
          <a:p>
            <a:pPr marL="0" indent="0">
              <a:buNone/>
            </a:pPr>
            <a:r>
              <a:rPr lang="en-GB" sz="1600" b="1" u="sng">
                <a:latin typeface="Arial Nova" panose="020B0504020202020204" pitchFamily="34" charset="0"/>
              </a:rPr>
              <a:t>Methods of Assessment:</a:t>
            </a:r>
          </a:p>
          <a:p>
            <a:pPr marL="0" indent="0">
              <a:buNone/>
            </a:pPr>
            <a:r>
              <a:rPr lang="en-GB" sz="1600">
                <a:latin typeface="Arial Nova" panose="020B0504020202020204" pitchFamily="34" charset="0"/>
              </a:rPr>
              <a:t>End of lesson and end of topic tests, practical assessments, Mock Assignment, Mock written exam. All WW/NS feedback added to A3 assessment sheet </a:t>
            </a:r>
            <a:endParaRPr lang="en-GB" sz="1600" b="1" u="sng">
              <a:latin typeface="Arial Nova" panose="020B0504020202020204" pitchFamily="34" charset="0"/>
            </a:endParaRPr>
          </a:p>
          <a:p>
            <a:pPr marL="0" indent="0">
              <a:buNone/>
            </a:pPr>
            <a:r>
              <a:rPr lang="en-GB" sz="1600" b="1" u="sng">
                <a:latin typeface="Arial Nova" panose="020B0504020202020204" pitchFamily="34" charset="0"/>
              </a:rPr>
              <a:t>Use of assessment Results:</a:t>
            </a:r>
          </a:p>
          <a:p>
            <a:pPr marL="0" indent="0">
              <a:buNone/>
            </a:pPr>
            <a:r>
              <a:rPr lang="en-GB" sz="1600">
                <a:latin typeface="Arial Nova" panose="020B0504020202020204" pitchFamily="34" charset="0"/>
              </a:rPr>
              <a:t>Updated on Go4Schools / Recorded on above sheet/ Verbal feedback given during practical lessons.</a:t>
            </a:r>
            <a:endParaRPr lang="en-GB" sz="1600"/>
          </a:p>
        </p:txBody>
      </p:sp>
      <p:sp>
        <p:nvSpPr>
          <p:cNvPr id="6" name="TextBox 5">
            <a:extLst>
              <a:ext uri="{FF2B5EF4-FFF2-40B4-BE49-F238E27FC236}">
                <a16:creationId xmlns:a16="http://schemas.microsoft.com/office/drawing/2014/main" id="{100D8A88-E9F7-433E-890B-C37DCFEE1EC1}"/>
              </a:ext>
            </a:extLst>
          </p:cNvPr>
          <p:cNvSpPr txBox="1"/>
          <p:nvPr/>
        </p:nvSpPr>
        <p:spPr>
          <a:xfrm>
            <a:off x="-299148" y="15367405"/>
            <a:ext cx="2448964" cy="748795"/>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Navigating ADT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black"/>
                </a:solidFill>
                <a:effectLst/>
                <a:uLnTx/>
                <a:uFillTx/>
                <a:latin typeface="Impact" panose="020B0806030902050204" pitchFamily="34" charset="0"/>
                <a:ea typeface="+mn-ea"/>
                <a:cs typeface="+mn-cs"/>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2"/>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3"/>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4"/>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5"/>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6"/>
          <a:srcRect t="16701" b="12155"/>
          <a:stretch/>
        </p:blipFill>
        <p:spPr>
          <a:xfrm rot="5400000">
            <a:off x="7304876" y="2664952"/>
            <a:ext cx="7519735" cy="2254512"/>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7">
            <a:clrChange>
              <a:clrFrom>
                <a:srgbClr val="FFFFFF"/>
              </a:clrFrom>
              <a:clrTo>
                <a:srgbClr val="FFFFFF">
                  <a:alpha val="0"/>
                </a:srgbClr>
              </a:clrTo>
            </a:clrChange>
          </a:blip>
          <a:srcRect b="9167"/>
          <a:stretch/>
        </p:blipFill>
        <p:spPr>
          <a:xfrm>
            <a:off x="11064743" y="709177"/>
            <a:ext cx="707095" cy="621065"/>
          </a:xfrm>
          <a:prstGeom prst="rect">
            <a:avLst/>
          </a:prstGeom>
        </p:spPr>
      </p:pic>
      <p:pic>
        <p:nvPicPr>
          <p:cNvPr id="22" name="Picture 21">
            <a:extLst>
              <a:ext uri="{FF2B5EF4-FFF2-40B4-BE49-F238E27FC236}">
                <a16:creationId xmlns:a16="http://schemas.microsoft.com/office/drawing/2014/main" id="{CB729412-91D3-4745-8116-A56E12BD3D42}"/>
              </a:ext>
            </a:extLst>
          </p:cNvPr>
          <p:cNvPicPr>
            <a:picLocks noChangeAspect="1"/>
          </p:cNvPicPr>
          <p:nvPr/>
        </p:nvPicPr>
        <p:blipFill rotWithShape="1">
          <a:blip r:embed="rId6"/>
          <a:srcRect t="16701" b="12155"/>
          <a:stretch/>
        </p:blipFill>
        <p:spPr>
          <a:xfrm rot="16200000" flipV="1">
            <a:off x="7188828" y="10279850"/>
            <a:ext cx="7751833" cy="2254511"/>
          </a:xfrm>
          <a:prstGeom prst="rect">
            <a:avLst/>
          </a:prstGeom>
        </p:spPr>
      </p:pic>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8">
            <a:clrChange>
              <a:clrFrom>
                <a:srgbClr val="FFFFFF"/>
              </a:clrFrom>
              <a:clrTo>
                <a:srgbClr val="FFFFFF">
                  <a:alpha val="0"/>
                </a:srgbClr>
              </a:clrTo>
            </a:clrChange>
          </a:blip>
          <a:stretch>
            <a:fillRect/>
          </a:stretch>
        </p:blipFill>
        <p:spPr>
          <a:xfrm>
            <a:off x="11061112" y="13798387"/>
            <a:ext cx="831764" cy="730566"/>
          </a:xfrm>
          <a:prstGeom prst="rect">
            <a:avLst/>
          </a:prstGeom>
        </p:spPr>
      </p:pic>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0989370" y="10722382"/>
            <a:ext cx="831764" cy="730566"/>
          </a:xfrm>
          <a:prstGeom prst="rect">
            <a:avLst/>
          </a:prstGeom>
        </p:spPr>
      </p:pic>
      <p:pic>
        <p:nvPicPr>
          <p:cNvPr id="18" name="Picture 17">
            <a:extLst>
              <a:ext uri="{FF2B5EF4-FFF2-40B4-BE49-F238E27FC236}">
                <a16:creationId xmlns:a16="http://schemas.microsoft.com/office/drawing/2014/main" id="{E19390EB-D18E-4769-A1CC-B10679C95C6A}"/>
              </a:ext>
            </a:extLst>
          </p:cNvPr>
          <p:cNvPicPr>
            <a:picLocks noChangeAspect="1"/>
          </p:cNvPicPr>
          <p:nvPr/>
        </p:nvPicPr>
        <p:blipFill>
          <a:blip r:embed="rId10"/>
          <a:stretch>
            <a:fillRect/>
          </a:stretch>
        </p:blipFill>
        <p:spPr>
          <a:xfrm>
            <a:off x="8877364" y="86400"/>
            <a:ext cx="1243842" cy="1243842"/>
          </a:xfrm>
          <a:prstGeom prst="rect">
            <a:avLst/>
          </a:prstGeom>
        </p:spPr>
      </p:pic>
      <p:sp>
        <p:nvSpPr>
          <p:cNvPr id="2" name="TextBox 1">
            <a:extLst>
              <a:ext uri="{FF2B5EF4-FFF2-40B4-BE49-F238E27FC236}">
                <a16:creationId xmlns:a16="http://schemas.microsoft.com/office/drawing/2014/main" id="{59B40E68-96FA-33A6-EA9E-B86428A42101}"/>
              </a:ext>
            </a:extLst>
          </p:cNvPr>
          <p:cNvSpPr txBox="1"/>
          <p:nvPr/>
        </p:nvSpPr>
        <p:spPr>
          <a:xfrm>
            <a:off x="2056324" y="15367405"/>
            <a:ext cx="1926129" cy="749179"/>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rPr>
              <a:t>#FineArt</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rPr>
              <a:t>#TextileDesign</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rPr>
              <a:t>#3DDesign</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rPr>
              <a:t># </a:t>
            </a:r>
            <a:r>
              <a:rPr kumimoji="0" lang="en-GB" sz="1067" b="0" i="0" u="none" strike="noStrike" kern="1200" cap="none" spc="0" normalizeH="0" baseline="0" noProof="0" err="1">
                <a:ln>
                  <a:noFill/>
                </a:ln>
                <a:solidFill>
                  <a:prstClr val="black"/>
                </a:solidFill>
                <a:effectLst/>
                <a:uLnTx/>
                <a:uFillTx/>
                <a:latin typeface="Arial Nova" panose="020B0504020202020204" pitchFamily="34" charset="0"/>
                <a:ea typeface="+mn-ea"/>
                <a:cs typeface="+mn-cs"/>
              </a:rPr>
              <a:t>Hospitality&amp;Catering</a:t>
            </a:r>
            <a:endPar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endParaRPr>
          </a:p>
        </p:txBody>
      </p:sp>
      <p:graphicFrame>
        <p:nvGraphicFramePr>
          <p:cNvPr id="4" name="Table 3">
            <a:extLst>
              <a:ext uri="{FF2B5EF4-FFF2-40B4-BE49-F238E27FC236}">
                <a16:creationId xmlns:a16="http://schemas.microsoft.com/office/drawing/2014/main" id="{70B1D751-26BB-5581-1533-C128EE699C63}"/>
              </a:ext>
            </a:extLst>
          </p:cNvPr>
          <p:cNvGraphicFramePr>
            <a:graphicFrameLocks noGrp="1"/>
          </p:cNvGraphicFramePr>
          <p:nvPr/>
        </p:nvGraphicFramePr>
        <p:xfrm>
          <a:off x="617059" y="7963572"/>
          <a:ext cx="9131299" cy="3495675"/>
        </p:xfrm>
        <a:graphic>
          <a:graphicData uri="http://schemas.openxmlformats.org/drawingml/2006/table">
            <a:tbl>
              <a:tblPr>
                <a:tableStyleId>{5C22544A-7EE6-4342-B048-85BDC9FD1C3A}</a:tableStyleId>
              </a:tblPr>
              <a:tblGrid>
                <a:gridCol w="507823">
                  <a:extLst>
                    <a:ext uri="{9D8B030D-6E8A-4147-A177-3AD203B41FA5}">
                      <a16:colId xmlns:a16="http://schemas.microsoft.com/office/drawing/2014/main" val="965055577"/>
                    </a:ext>
                  </a:extLst>
                </a:gridCol>
                <a:gridCol w="3161201">
                  <a:extLst>
                    <a:ext uri="{9D8B030D-6E8A-4147-A177-3AD203B41FA5}">
                      <a16:colId xmlns:a16="http://schemas.microsoft.com/office/drawing/2014/main" val="1561065887"/>
                    </a:ext>
                  </a:extLst>
                </a:gridCol>
                <a:gridCol w="444345">
                  <a:extLst>
                    <a:ext uri="{9D8B030D-6E8A-4147-A177-3AD203B41FA5}">
                      <a16:colId xmlns:a16="http://schemas.microsoft.com/office/drawing/2014/main" val="194270705"/>
                    </a:ext>
                  </a:extLst>
                </a:gridCol>
                <a:gridCol w="3151679">
                  <a:extLst>
                    <a:ext uri="{9D8B030D-6E8A-4147-A177-3AD203B41FA5}">
                      <a16:colId xmlns:a16="http://schemas.microsoft.com/office/drawing/2014/main" val="4256202068"/>
                    </a:ext>
                  </a:extLst>
                </a:gridCol>
                <a:gridCol w="1866251">
                  <a:extLst>
                    <a:ext uri="{9D8B030D-6E8A-4147-A177-3AD203B41FA5}">
                      <a16:colId xmlns:a16="http://schemas.microsoft.com/office/drawing/2014/main" val="3836949894"/>
                    </a:ext>
                  </a:extLst>
                </a:gridCol>
              </a:tblGrid>
              <a:tr h="495300">
                <a:tc>
                  <a:txBody>
                    <a:bodyPr/>
                    <a:lstStyle/>
                    <a:p>
                      <a:pPr algn="l" fontAlgn="b">
                        <a:buNone/>
                      </a:pPr>
                      <a:endParaRPr lang="en-GB" sz="11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l" fontAlgn="b">
                        <a:buNone/>
                      </a:pPr>
                      <a:r>
                        <a:rPr lang="en-GB" sz="2000" u="none" strike="noStrike" dirty="0">
                          <a:effectLst/>
                        </a:rPr>
                        <a:t>Unit1 </a:t>
                      </a:r>
                      <a:endParaRPr lang="en-GB" sz="20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l" fontAlgn="b">
                        <a:buNone/>
                      </a:pPr>
                      <a:endParaRPr lang="en-GB" sz="20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l" fontAlgn="b">
                        <a:buNone/>
                      </a:pPr>
                      <a:r>
                        <a:rPr lang="en-GB" sz="2000" u="none" strike="noStrike" dirty="0">
                          <a:effectLst/>
                        </a:rPr>
                        <a:t>Unit 2</a:t>
                      </a:r>
                      <a:endParaRPr lang="en-GB" sz="20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l" fontAlgn="b">
                        <a:buNone/>
                      </a:pPr>
                      <a:r>
                        <a:rPr lang="en-GB" sz="1400" u="none" strike="noStrike" dirty="0">
                          <a:effectLst/>
                        </a:rPr>
                        <a:t>Mock exams/NEA/Final exams</a:t>
                      </a:r>
                      <a:endParaRPr lang="en-GB" sz="1400" b="0" i="0" u="none" strike="noStrike" dirty="0">
                        <a:solidFill>
                          <a:srgbClr val="000000"/>
                        </a:solidFill>
                        <a:effectLst/>
                        <a:latin typeface="Aptos Narrow" panose="020B0004020202020204" pitchFamily="34" charset="0"/>
                      </a:endParaRPr>
                    </a:p>
                  </a:txBody>
                  <a:tcPr marL="9525" marR="9525" marT="9525" marB="0" anchor="b"/>
                </a:tc>
                <a:extLst>
                  <a:ext uri="{0D108BD9-81ED-4DB2-BD59-A6C34878D82A}">
                    <a16:rowId xmlns:a16="http://schemas.microsoft.com/office/drawing/2014/main" val="1401799977"/>
                  </a:ext>
                </a:extLst>
              </a:tr>
              <a:tr h="666750">
                <a:tc>
                  <a:txBody>
                    <a:bodyPr/>
                    <a:lstStyle/>
                    <a:p>
                      <a:pPr algn="r" fontAlgn="b">
                        <a:buNone/>
                      </a:pPr>
                      <a:r>
                        <a:rPr lang="en-GB" sz="2000" u="none" strike="noStrike" dirty="0">
                          <a:effectLst/>
                        </a:rPr>
                        <a:t>1.1</a:t>
                      </a:r>
                      <a:endParaRPr lang="en-GB" sz="20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l" fontAlgn="b">
                        <a:buNone/>
                      </a:pPr>
                      <a:r>
                        <a:rPr lang="en-GB" sz="2000" u="none" strike="noStrike" dirty="0">
                          <a:effectLst/>
                        </a:rPr>
                        <a:t>Hospitality and catering provision</a:t>
                      </a:r>
                      <a:endParaRPr lang="en-GB" sz="20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r" fontAlgn="b">
                        <a:buNone/>
                      </a:pPr>
                      <a:r>
                        <a:rPr lang="en-GB" sz="2000" u="none" strike="noStrike" dirty="0">
                          <a:effectLst/>
                        </a:rPr>
                        <a:t>2.1</a:t>
                      </a:r>
                      <a:endParaRPr lang="en-GB" sz="20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l" fontAlgn="b">
                        <a:buNone/>
                      </a:pPr>
                      <a:r>
                        <a:rPr lang="en-GB" sz="2000" u="none" strike="noStrike" dirty="0">
                          <a:effectLst/>
                        </a:rPr>
                        <a:t>The importance of nutrition</a:t>
                      </a:r>
                      <a:endParaRPr lang="en-GB" sz="20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l" fontAlgn="b">
                        <a:buNone/>
                      </a:pPr>
                      <a:r>
                        <a:rPr lang="en-GB" sz="2000" u="none" strike="noStrike" dirty="0">
                          <a:effectLst/>
                        </a:rPr>
                        <a:t>May - mock NEA</a:t>
                      </a:r>
                      <a:endParaRPr lang="en-GB" sz="2000" b="0" i="0" u="none" strike="noStrike" dirty="0">
                        <a:solidFill>
                          <a:srgbClr val="000000"/>
                        </a:solidFill>
                        <a:effectLst/>
                        <a:latin typeface="Aptos Narrow" panose="020B0004020202020204" pitchFamily="34" charset="0"/>
                      </a:endParaRPr>
                    </a:p>
                  </a:txBody>
                  <a:tcPr marL="9525" marR="9525" marT="9525" marB="0" anchor="b"/>
                </a:tc>
                <a:extLst>
                  <a:ext uri="{0D108BD9-81ED-4DB2-BD59-A6C34878D82A}">
                    <a16:rowId xmlns:a16="http://schemas.microsoft.com/office/drawing/2014/main" val="706758652"/>
                  </a:ext>
                </a:extLst>
              </a:tr>
              <a:tr h="666750">
                <a:tc>
                  <a:txBody>
                    <a:bodyPr/>
                    <a:lstStyle/>
                    <a:p>
                      <a:pPr algn="r" fontAlgn="b">
                        <a:buNone/>
                      </a:pPr>
                      <a:r>
                        <a:rPr lang="en-GB" sz="2000" u="none" strike="noStrike" dirty="0">
                          <a:effectLst/>
                        </a:rPr>
                        <a:t>1.2</a:t>
                      </a:r>
                      <a:endParaRPr lang="en-GB" sz="20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l" fontAlgn="b">
                        <a:buNone/>
                      </a:pPr>
                      <a:r>
                        <a:rPr lang="en-GB" sz="2000" u="none" strike="noStrike" dirty="0">
                          <a:effectLst/>
                        </a:rPr>
                        <a:t>How hospitality and catering providers work</a:t>
                      </a:r>
                      <a:endParaRPr lang="en-GB" sz="20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r" fontAlgn="b">
                        <a:buNone/>
                      </a:pPr>
                      <a:r>
                        <a:rPr lang="en-GB" sz="2000" u="none" strike="noStrike" dirty="0">
                          <a:effectLst/>
                        </a:rPr>
                        <a:t>2.2</a:t>
                      </a:r>
                      <a:endParaRPr lang="en-GB" sz="20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l" fontAlgn="b">
                        <a:buNone/>
                      </a:pPr>
                      <a:r>
                        <a:rPr lang="en-GB" sz="2000" u="none" strike="noStrike" dirty="0">
                          <a:effectLst/>
                        </a:rPr>
                        <a:t>Menu planning</a:t>
                      </a:r>
                      <a:endParaRPr lang="en-GB" sz="20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l" fontAlgn="b">
                        <a:buNone/>
                      </a:pPr>
                      <a:r>
                        <a:rPr lang="en-GB" sz="2000" u="none" strike="noStrike" dirty="0">
                          <a:effectLst/>
                        </a:rPr>
                        <a:t>June - mock written exam</a:t>
                      </a:r>
                      <a:endParaRPr lang="en-GB" sz="2000" b="0" i="0" u="none" strike="noStrike" dirty="0">
                        <a:solidFill>
                          <a:srgbClr val="000000"/>
                        </a:solidFill>
                        <a:effectLst/>
                        <a:latin typeface="Aptos Narrow" panose="020B0004020202020204" pitchFamily="34" charset="0"/>
                      </a:endParaRPr>
                    </a:p>
                  </a:txBody>
                  <a:tcPr marL="9525" marR="9525" marT="9525" marB="0" anchor="b"/>
                </a:tc>
                <a:extLst>
                  <a:ext uri="{0D108BD9-81ED-4DB2-BD59-A6C34878D82A}">
                    <a16:rowId xmlns:a16="http://schemas.microsoft.com/office/drawing/2014/main" val="4053757997"/>
                  </a:ext>
                </a:extLst>
              </a:tr>
              <a:tr h="1000125">
                <a:tc>
                  <a:txBody>
                    <a:bodyPr/>
                    <a:lstStyle/>
                    <a:p>
                      <a:pPr algn="r" fontAlgn="b">
                        <a:buNone/>
                      </a:pPr>
                      <a:r>
                        <a:rPr lang="en-GB" sz="2000" u="none" strike="noStrike" dirty="0">
                          <a:effectLst/>
                        </a:rPr>
                        <a:t>1.3</a:t>
                      </a:r>
                      <a:endParaRPr lang="en-GB" sz="20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l" fontAlgn="b">
                        <a:buNone/>
                      </a:pPr>
                      <a:r>
                        <a:rPr lang="en-GB" sz="2000" u="none" strike="noStrike" dirty="0">
                          <a:effectLst/>
                        </a:rPr>
                        <a:t>Health and safety in hospitality and catering</a:t>
                      </a:r>
                      <a:endParaRPr lang="en-GB" sz="20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r" fontAlgn="b">
                        <a:buNone/>
                      </a:pPr>
                      <a:r>
                        <a:rPr lang="en-GB" sz="2000" u="none" strike="noStrike" dirty="0">
                          <a:effectLst/>
                        </a:rPr>
                        <a:t>2.3</a:t>
                      </a:r>
                      <a:endParaRPr lang="en-GB" sz="20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l" fontAlgn="b">
                        <a:buNone/>
                      </a:pPr>
                      <a:r>
                        <a:rPr lang="en-GB" sz="2000" u="none" strike="noStrike" dirty="0">
                          <a:effectLst/>
                        </a:rPr>
                        <a:t>The skills and techniques of preparation, cooking and presentation of dishes</a:t>
                      </a:r>
                      <a:endParaRPr lang="en-GB" sz="20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l" fontAlgn="b">
                        <a:buNone/>
                      </a:pPr>
                      <a:endParaRPr lang="en-GB" sz="1100" b="0" i="0" u="none" strike="noStrike" dirty="0">
                        <a:solidFill>
                          <a:srgbClr val="000000"/>
                        </a:solidFill>
                        <a:effectLst/>
                        <a:latin typeface="Aptos Narrow" panose="020B0004020202020204" pitchFamily="34" charset="0"/>
                      </a:endParaRPr>
                    </a:p>
                  </a:txBody>
                  <a:tcPr marL="9525" marR="9525" marT="9525" marB="0" anchor="b"/>
                </a:tc>
                <a:extLst>
                  <a:ext uri="{0D108BD9-81ED-4DB2-BD59-A6C34878D82A}">
                    <a16:rowId xmlns:a16="http://schemas.microsoft.com/office/drawing/2014/main" val="3446357155"/>
                  </a:ext>
                </a:extLst>
              </a:tr>
              <a:tr h="666750">
                <a:tc>
                  <a:txBody>
                    <a:bodyPr/>
                    <a:lstStyle/>
                    <a:p>
                      <a:pPr algn="r" fontAlgn="b">
                        <a:buNone/>
                      </a:pPr>
                      <a:r>
                        <a:rPr lang="en-GB" sz="2000" u="none" strike="noStrike" dirty="0">
                          <a:effectLst/>
                        </a:rPr>
                        <a:t>1.4</a:t>
                      </a:r>
                      <a:endParaRPr lang="en-GB" sz="20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l" fontAlgn="b">
                        <a:buNone/>
                      </a:pPr>
                      <a:r>
                        <a:rPr lang="en-GB" sz="2000" u="none" strike="noStrike" dirty="0">
                          <a:effectLst/>
                        </a:rPr>
                        <a:t>Food safety in hospitality and catering</a:t>
                      </a:r>
                      <a:endParaRPr lang="en-GB" sz="20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r" fontAlgn="b">
                        <a:buNone/>
                      </a:pPr>
                      <a:r>
                        <a:rPr lang="en-GB" sz="2000" u="none" strike="noStrike" dirty="0">
                          <a:effectLst/>
                        </a:rPr>
                        <a:t>2.4</a:t>
                      </a:r>
                      <a:endParaRPr lang="en-GB" sz="20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l" fontAlgn="b">
                        <a:buNone/>
                      </a:pPr>
                      <a:r>
                        <a:rPr lang="en-GB" sz="2000" u="none" strike="noStrike" dirty="0">
                          <a:effectLst/>
                        </a:rPr>
                        <a:t>Evaluation and cooking skills</a:t>
                      </a:r>
                      <a:endParaRPr lang="en-GB" sz="20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l" fontAlgn="b">
                        <a:buNone/>
                      </a:pPr>
                      <a:endParaRPr lang="en-GB" sz="1100" b="0" i="0" u="none" strike="noStrike" dirty="0">
                        <a:solidFill>
                          <a:srgbClr val="000000"/>
                        </a:solidFill>
                        <a:effectLst/>
                        <a:latin typeface="Aptos Narrow" panose="020B0004020202020204" pitchFamily="34" charset="0"/>
                      </a:endParaRPr>
                    </a:p>
                  </a:txBody>
                  <a:tcPr marL="9525" marR="9525" marT="9525" marB="0" anchor="b"/>
                </a:tc>
                <a:extLst>
                  <a:ext uri="{0D108BD9-81ED-4DB2-BD59-A6C34878D82A}">
                    <a16:rowId xmlns:a16="http://schemas.microsoft.com/office/drawing/2014/main" val="4003078293"/>
                  </a:ext>
                </a:extLst>
              </a:tr>
            </a:tbl>
          </a:graphicData>
        </a:graphic>
      </p:graphicFrame>
    </p:spTree>
    <p:extLst>
      <p:ext uri="{BB962C8B-B14F-4D97-AF65-F5344CB8AC3E}">
        <p14:creationId xmlns:p14="http://schemas.microsoft.com/office/powerpoint/2010/main" val="17627943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9943BB2C-229E-4D77-A9B2-D3AECDC9BC61}"/>
              </a:ext>
            </a:extLst>
          </p:cNvPr>
          <p:cNvSpPr/>
          <p:nvPr/>
        </p:nvSpPr>
        <p:spPr>
          <a:xfrm>
            <a:off x="408562" y="350201"/>
            <a:ext cx="11342451" cy="14923063"/>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450717" y="380321"/>
            <a:ext cx="11342451" cy="15166502"/>
          </a:xfrm>
        </p:spPr>
        <p:txBody>
          <a:bodyPr>
            <a:normAutofit/>
          </a:bodyPr>
          <a:lstStyle/>
          <a:p>
            <a:pPr marL="0" indent="0" algn="ctr">
              <a:buNone/>
            </a:pPr>
            <a:endParaRPr lang="en-GB" sz="2000">
              <a:latin typeface="Impact" panose="020B0806030902050204" pitchFamily="34" charset="0"/>
            </a:endParaRPr>
          </a:p>
          <a:p>
            <a:pPr marL="0" indent="0">
              <a:buNone/>
            </a:pPr>
            <a:r>
              <a:rPr lang="en-GB" sz="2400">
                <a:latin typeface="Impact" panose="020B0806030902050204" pitchFamily="34" charset="0"/>
              </a:rPr>
              <a:t>   Hospitality and Catering: Scheme of Learning </a:t>
            </a:r>
          </a:p>
        </p:txBody>
      </p:sp>
      <p:sp>
        <p:nvSpPr>
          <p:cNvPr id="6" name="TextBox 5">
            <a:extLst>
              <a:ext uri="{FF2B5EF4-FFF2-40B4-BE49-F238E27FC236}">
                <a16:creationId xmlns:a16="http://schemas.microsoft.com/office/drawing/2014/main" id="{100D8A88-E9F7-433E-890B-C37DCFEE1EC1}"/>
              </a:ext>
            </a:extLst>
          </p:cNvPr>
          <p:cNvSpPr txBox="1"/>
          <p:nvPr/>
        </p:nvSpPr>
        <p:spPr>
          <a:xfrm>
            <a:off x="-299148" y="15367405"/>
            <a:ext cx="2448964" cy="748795"/>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Navigating ADT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black"/>
                </a:solidFill>
                <a:effectLst/>
                <a:uLnTx/>
                <a:uFillTx/>
                <a:latin typeface="Impact" panose="020B0806030902050204" pitchFamily="34" charset="0"/>
                <a:ea typeface="+mn-ea"/>
                <a:cs typeface="+mn-cs"/>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2"/>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3"/>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4"/>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5"/>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6"/>
          <a:srcRect t="16701" b="12155"/>
          <a:stretch/>
        </p:blipFill>
        <p:spPr>
          <a:xfrm rot="5400000">
            <a:off x="7304876" y="2664952"/>
            <a:ext cx="7519735" cy="2254512"/>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7">
            <a:clrChange>
              <a:clrFrom>
                <a:srgbClr val="FFFFFF"/>
              </a:clrFrom>
              <a:clrTo>
                <a:srgbClr val="FFFFFF">
                  <a:alpha val="0"/>
                </a:srgbClr>
              </a:clrTo>
            </a:clrChange>
          </a:blip>
          <a:srcRect b="9167"/>
          <a:stretch/>
        </p:blipFill>
        <p:spPr>
          <a:xfrm>
            <a:off x="11064743" y="709177"/>
            <a:ext cx="707095" cy="621065"/>
          </a:xfrm>
          <a:prstGeom prst="rect">
            <a:avLst/>
          </a:prstGeom>
        </p:spPr>
      </p:pic>
      <p:pic>
        <p:nvPicPr>
          <p:cNvPr id="22" name="Picture 21">
            <a:extLst>
              <a:ext uri="{FF2B5EF4-FFF2-40B4-BE49-F238E27FC236}">
                <a16:creationId xmlns:a16="http://schemas.microsoft.com/office/drawing/2014/main" id="{CB729412-91D3-4745-8116-A56E12BD3D42}"/>
              </a:ext>
            </a:extLst>
          </p:cNvPr>
          <p:cNvPicPr>
            <a:picLocks noChangeAspect="1"/>
          </p:cNvPicPr>
          <p:nvPr/>
        </p:nvPicPr>
        <p:blipFill rotWithShape="1">
          <a:blip r:embed="rId6"/>
          <a:srcRect t="16701" b="12155"/>
          <a:stretch/>
        </p:blipFill>
        <p:spPr>
          <a:xfrm rot="16200000" flipV="1">
            <a:off x="7188828" y="10279850"/>
            <a:ext cx="7751833" cy="2254511"/>
          </a:xfrm>
          <a:prstGeom prst="rect">
            <a:avLst/>
          </a:prstGeom>
        </p:spPr>
      </p:pic>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8">
            <a:clrChange>
              <a:clrFrom>
                <a:srgbClr val="FFFFFF"/>
              </a:clrFrom>
              <a:clrTo>
                <a:srgbClr val="FFFFFF">
                  <a:alpha val="0"/>
                </a:srgbClr>
              </a:clrTo>
            </a:clrChange>
          </a:blip>
          <a:stretch>
            <a:fillRect/>
          </a:stretch>
        </p:blipFill>
        <p:spPr>
          <a:xfrm>
            <a:off x="11061112" y="13798387"/>
            <a:ext cx="831764" cy="730566"/>
          </a:xfrm>
          <a:prstGeom prst="rect">
            <a:avLst/>
          </a:prstGeom>
        </p:spPr>
      </p:pic>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1160820" y="6626632"/>
            <a:ext cx="831764" cy="730566"/>
          </a:xfrm>
          <a:prstGeom prst="rect">
            <a:avLst/>
          </a:prstGeom>
        </p:spPr>
      </p:pic>
      <p:pic>
        <p:nvPicPr>
          <p:cNvPr id="17" name="Picture 16">
            <a:extLst>
              <a:ext uri="{FF2B5EF4-FFF2-40B4-BE49-F238E27FC236}">
                <a16:creationId xmlns:a16="http://schemas.microsoft.com/office/drawing/2014/main" id="{D0BAAD45-E992-4037-A402-DD90CCD0C7F3}"/>
              </a:ext>
            </a:extLst>
          </p:cNvPr>
          <p:cNvPicPr>
            <a:picLocks noChangeAspect="1"/>
          </p:cNvPicPr>
          <p:nvPr/>
        </p:nvPicPr>
        <p:blipFill>
          <a:blip r:embed="rId10"/>
          <a:stretch>
            <a:fillRect/>
          </a:stretch>
        </p:blipFill>
        <p:spPr>
          <a:xfrm>
            <a:off x="8288969" y="583554"/>
            <a:ext cx="1449102" cy="1449102"/>
          </a:xfrm>
          <a:prstGeom prst="rect">
            <a:avLst/>
          </a:prstGeom>
        </p:spPr>
      </p:pic>
      <p:sp>
        <p:nvSpPr>
          <p:cNvPr id="2" name="TextBox 1">
            <a:extLst>
              <a:ext uri="{FF2B5EF4-FFF2-40B4-BE49-F238E27FC236}">
                <a16:creationId xmlns:a16="http://schemas.microsoft.com/office/drawing/2014/main" id="{A9689927-95D0-04D8-AC3C-4E3DA057E012}"/>
              </a:ext>
            </a:extLst>
          </p:cNvPr>
          <p:cNvSpPr txBox="1"/>
          <p:nvPr/>
        </p:nvSpPr>
        <p:spPr>
          <a:xfrm>
            <a:off x="2056324" y="15367405"/>
            <a:ext cx="1926129" cy="749179"/>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rPr>
              <a:t>#FineArt</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rPr>
              <a:t>#TextileDesign</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rPr>
              <a:t>#3DDesign</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rPr>
              <a:t># </a:t>
            </a:r>
            <a:r>
              <a:rPr kumimoji="0" lang="en-GB" sz="1067" b="0" i="0" u="none" strike="noStrike" kern="1200" cap="none" spc="0" normalizeH="0" baseline="0" noProof="0" err="1">
                <a:ln>
                  <a:noFill/>
                </a:ln>
                <a:solidFill>
                  <a:prstClr val="black"/>
                </a:solidFill>
                <a:effectLst/>
                <a:uLnTx/>
                <a:uFillTx/>
                <a:latin typeface="Arial Nova" panose="020B0504020202020204" pitchFamily="34" charset="0"/>
                <a:ea typeface="+mn-ea"/>
                <a:cs typeface="+mn-cs"/>
              </a:rPr>
              <a:t>Hospitality&amp;Catering</a:t>
            </a:r>
            <a:endPar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endParaRPr>
          </a:p>
        </p:txBody>
      </p:sp>
      <p:pic>
        <p:nvPicPr>
          <p:cNvPr id="4" name="Picture 3">
            <a:extLst>
              <a:ext uri="{FF2B5EF4-FFF2-40B4-BE49-F238E27FC236}">
                <a16:creationId xmlns:a16="http://schemas.microsoft.com/office/drawing/2014/main" id="{40FD9B5F-CA0D-5395-9927-C9BFF068345F}"/>
              </a:ext>
            </a:extLst>
          </p:cNvPr>
          <p:cNvPicPr>
            <a:picLocks noChangeAspect="1"/>
          </p:cNvPicPr>
          <p:nvPr/>
        </p:nvPicPr>
        <p:blipFill rotWithShape="1">
          <a:blip r:embed="rId11"/>
          <a:srcRect l="52796" t="24237" r="22363" b="17291"/>
          <a:stretch/>
        </p:blipFill>
        <p:spPr>
          <a:xfrm>
            <a:off x="450717" y="2350517"/>
            <a:ext cx="9465945" cy="10419960"/>
          </a:xfrm>
          <a:prstGeom prst="rect">
            <a:avLst/>
          </a:prstGeom>
        </p:spPr>
      </p:pic>
    </p:spTree>
    <p:extLst>
      <p:ext uri="{BB962C8B-B14F-4D97-AF65-F5344CB8AC3E}">
        <p14:creationId xmlns:p14="http://schemas.microsoft.com/office/powerpoint/2010/main" val="127698740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3903C0A2-C801-4116-9732-DDC795FE048E}"/>
              </a:ext>
            </a:extLst>
          </p:cNvPr>
          <p:cNvSpPr/>
          <p:nvPr/>
        </p:nvSpPr>
        <p:spPr>
          <a:xfrm>
            <a:off x="408562" y="6182139"/>
            <a:ext cx="11374876" cy="910088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9943BB2C-229E-4D77-A9B2-D3AECDC9BC61}"/>
              </a:ext>
            </a:extLst>
          </p:cNvPr>
          <p:cNvSpPr/>
          <p:nvPr/>
        </p:nvSpPr>
        <p:spPr>
          <a:xfrm>
            <a:off x="408562" y="350201"/>
            <a:ext cx="11342451" cy="5747135"/>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450718" y="380321"/>
            <a:ext cx="9501308" cy="15166502"/>
          </a:xfrm>
        </p:spPr>
        <p:txBody>
          <a:bodyPr vert="horz" lIns="91440" tIns="45720" rIns="91440" bIns="45720" rtlCol="0" anchor="t">
            <a:normAutofit lnSpcReduction="10000"/>
          </a:bodyPr>
          <a:lstStyle/>
          <a:p>
            <a:pPr marL="0" indent="0" algn="ctr">
              <a:buNone/>
            </a:pPr>
            <a:r>
              <a:rPr lang="en-GB" sz="2000" dirty="0">
                <a:latin typeface="Impact"/>
              </a:rPr>
              <a:t>Year 11 Subject Intent: Hospitality and Catering (Technical award)</a:t>
            </a:r>
          </a:p>
          <a:p>
            <a:pPr marL="0" indent="0" algn="ctr">
              <a:buNone/>
            </a:pPr>
            <a:endParaRPr lang="en-GB" sz="500" b="1" u="sng">
              <a:latin typeface="Arial Nova" panose="020B0504020202020204" pitchFamily="34" charset="0"/>
            </a:endParaRPr>
          </a:p>
          <a:p>
            <a:pPr marL="0" indent="0">
              <a:buNone/>
            </a:pPr>
            <a:r>
              <a:rPr lang="en-GB" sz="1200" b="1" u="sng" dirty="0">
                <a:latin typeface="Arial Nova"/>
              </a:rPr>
              <a:t>Specialist Subject:</a:t>
            </a:r>
            <a:r>
              <a:rPr lang="en-GB" sz="1200" b="1" dirty="0">
                <a:latin typeface="Arial Nova"/>
              </a:rPr>
              <a:t> Hospitality and catering</a:t>
            </a:r>
            <a:endParaRPr lang="en-GB" sz="1200" b="1" u="sng" dirty="0">
              <a:latin typeface="Arial Nova"/>
            </a:endParaRPr>
          </a:p>
          <a:p>
            <a:pPr marL="0" indent="0">
              <a:buNone/>
            </a:pPr>
            <a:r>
              <a:rPr lang="en-GB" sz="1200" b="1" u="sng" dirty="0">
                <a:latin typeface="Arial Nova"/>
              </a:rPr>
              <a:t>Knowledge / Skills / Understanding Acquired</a:t>
            </a:r>
            <a:r>
              <a:rPr lang="en-GB" sz="1200" dirty="0">
                <a:latin typeface="Arial Nova"/>
              </a:rPr>
              <a:t>:  In preparation for their none-exam assessment Y11 students revisit</a:t>
            </a:r>
          </a:p>
          <a:p>
            <a:pPr marL="304165" indent="-304165"/>
            <a:r>
              <a:rPr lang="en-GB" sz="1200" dirty="0">
                <a:latin typeface="Arial Nova"/>
              </a:rPr>
              <a:t>Hospitality and catering provision and how providers operate.</a:t>
            </a:r>
          </a:p>
          <a:p>
            <a:pPr marL="304165" indent="-304165"/>
            <a:r>
              <a:rPr lang="en-GB" sz="1200" dirty="0">
                <a:latin typeface="Arial Nova"/>
              </a:rPr>
              <a:t>Health and safety  and food safety in hospitality and catering</a:t>
            </a:r>
          </a:p>
          <a:p>
            <a:pPr marL="304165" indent="-304165"/>
            <a:r>
              <a:rPr lang="en-GB" sz="1200" dirty="0">
                <a:latin typeface="Arial Nova"/>
              </a:rPr>
              <a:t>The importance  of nutrition</a:t>
            </a:r>
          </a:p>
          <a:p>
            <a:pPr marL="304165" indent="-304165"/>
            <a:r>
              <a:rPr lang="en-GB" sz="1200" dirty="0">
                <a:latin typeface="Arial Nova"/>
              </a:rPr>
              <a:t>Menu planning and the skills and techniques of preparation, cooking and presentation of dishes</a:t>
            </a:r>
          </a:p>
          <a:p>
            <a:pPr marL="304165" indent="-304165"/>
            <a:r>
              <a:rPr lang="en-GB" sz="1200" dirty="0">
                <a:latin typeface="Arial Nova"/>
              </a:rPr>
              <a:t>Evaluating cooking skills</a:t>
            </a:r>
          </a:p>
          <a:p>
            <a:pPr marL="0" indent="0">
              <a:buNone/>
            </a:pPr>
            <a:endParaRPr lang="en-GB" sz="1200" b="1" u="sng">
              <a:latin typeface="Arial Nova" panose="020B0504020202020204" pitchFamily="34" charset="0"/>
            </a:endParaRPr>
          </a:p>
          <a:p>
            <a:pPr marL="0" indent="0">
              <a:buNone/>
            </a:pPr>
            <a:r>
              <a:rPr lang="en-GB" sz="1400" b="1" u="sng" dirty="0">
                <a:latin typeface="Arial Nova"/>
              </a:rPr>
              <a:t>Links to Previous Study:</a:t>
            </a:r>
          </a:p>
          <a:p>
            <a:pPr marL="0" indent="0">
              <a:buNone/>
            </a:pPr>
            <a:r>
              <a:rPr lang="en-GB" sz="1400" dirty="0">
                <a:latin typeface="Arial Nova"/>
              </a:rPr>
              <a:t>Students will be expected to apply their knowledge and understanding of the specification from the Year 10 course and demonstrate the above when responding to the set task for their Non-Exam Assessment (NEA). The final written paper will assess their theoretical knowledge and understanding of the subject content of this specification. Students will have been taught a wide range of food preparation skills which have been integrated throughout the Year 10 scheme of work and linked where appropriate to the subject content.</a:t>
            </a:r>
            <a:endParaRPr lang="en-GB" sz="1400" b="1" u="sng" dirty="0">
              <a:latin typeface="Arial Nova"/>
            </a:endParaRPr>
          </a:p>
          <a:p>
            <a:pPr marL="0" indent="0">
              <a:buNone/>
            </a:pPr>
            <a:r>
              <a:rPr lang="en-GB" sz="1400" b="1" u="sng" dirty="0">
                <a:latin typeface="Arial Nova"/>
              </a:rPr>
              <a:t>Links to Future Study and the Wider World:</a:t>
            </a:r>
          </a:p>
          <a:p>
            <a:pPr marL="304165" indent="-304165"/>
            <a:r>
              <a:rPr lang="en-GB" sz="1400" dirty="0">
                <a:latin typeface="Arial Nova"/>
              </a:rPr>
              <a:t>GCSE projects promote life long food practical skills and the understanding of healthy eating</a:t>
            </a:r>
          </a:p>
          <a:p>
            <a:pPr marL="304165" indent="-304165"/>
            <a:r>
              <a:rPr lang="en-GB" sz="1400" dirty="0">
                <a:latin typeface="Arial Nova"/>
              </a:rPr>
              <a:t>Employability skills such as time management, health &amp; safety, and independence lead directly into further studies </a:t>
            </a:r>
          </a:p>
          <a:p>
            <a:pPr marL="304165" indent="-304165"/>
            <a:r>
              <a:rPr lang="en-GB" sz="1400" dirty="0">
                <a:latin typeface="Arial Nova"/>
              </a:rPr>
              <a:t>Unit 1 is vocational study and directly links to future work and careers in the H&amp;C industry.</a:t>
            </a:r>
          </a:p>
          <a:p>
            <a:pPr marL="0" indent="0" algn="ctr">
              <a:buNone/>
            </a:pPr>
            <a:endParaRPr lang="en-GB" sz="800">
              <a:latin typeface="Impact" panose="020B0806030902050204" pitchFamily="34" charset="0"/>
            </a:endParaRPr>
          </a:p>
          <a:p>
            <a:pPr marL="0" indent="0" algn="ctr">
              <a:buNone/>
            </a:pPr>
            <a:endParaRPr lang="en-GB" sz="800">
              <a:latin typeface="Impact" panose="020B0806030902050204" pitchFamily="34" charset="0"/>
            </a:endParaRPr>
          </a:p>
          <a:p>
            <a:pPr marL="0" indent="0" algn="ctr">
              <a:buNone/>
            </a:pPr>
            <a:r>
              <a:rPr lang="en-GB" sz="2000" dirty="0">
                <a:latin typeface="Impact"/>
              </a:rPr>
              <a:t>Year 11 Food Hospitality and Catering: Implementation  </a:t>
            </a:r>
          </a:p>
          <a:p>
            <a:pPr marL="0" indent="0">
              <a:buNone/>
            </a:pPr>
            <a:r>
              <a:rPr lang="en-GB" sz="1400" b="1" u="sng" dirty="0">
                <a:latin typeface="Arial Nova"/>
              </a:rPr>
              <a:t>Sequence of Lessons </a:t>
            </a:r>
          </a:p>
          <a:p>
            <a:pPr marL="0" indent="0">
              <a:buNone/>
            </a:pPr>
            <a:endParaRPr lang="en-GB" sz="1400" b="1" u="sng">
              <a:latin typeface="Arial Nova" panose="020B0504020202020204" pitchFamily="34" charset="0"/>
            </a:endParaRPr>
          </a:p>
          <a:p>
            <a:pPr marL="0" indent="0">
              <a:buNone/>
            </a:pPr>
            <a:endParaRPr lang="en-GB" sz="1400" b="1" u="sng">
              <a:latin typeface="Arial Nova" panose="020B0504020202020204" pitchFamily="34" charset="0"/>
            </a:endParaRPr>
          </a:p>
          <a:p>
            <a:pPr marL="0" indent="0">
              <a:buNone/>
            </a:pPr>
            <a:endParaRPr lang="en-GB" sz="1400" b="1" u="sng">
              <a:latin typeface="Arial Nova" panose="020B0504020202020204" pitchFamily="34" charset="0"/>
            </a:endParaRPr>
          </a:p>
          <a:p>
            <a:pPr marL="0" indent="0">
              <a:buNone/>
            </a:pPr>
            <a:endParaRPr lang="en-GB" sz="1400" b="1" u="sng">
              <a:latin typeface="Arial Nova" panose="020B0504020202020204" pitchFamily="34" charset="0"/>
            </a:endParaRPr>
          </a:p>
          <a:p>
            <a:pPr marL="0" indent="0">
              <a:buNone/>
            </a:pPr>
            <a:endParaRPr lang="en-GB" sz="1400" b="1" u="sng">
              <a:latin typeface="Arial Nova" panose="020B0504020202020204" pitchFamily="34" charset="0"/>
            </a:endParaRPr>
          </a:p>
          <a:p>
            <a:pPr marL="0" indent="0">
              <a:buNone/>
            </a:pPr>
            <a:endParaRPr lang="en-GB" sz="1400" b="1" u="sng">
              <a:latin typeface="Arial Nova" panose="020B0504020202020204" pitchFamily="34" charset="0"/>
            </a:endParaRPr>
          </a:p>
          <a:p>
            <a:pPr marL="0" indent="0">
              <a:buNone/>
            </a:pPr>
            <a:endParaRPr lang="en-GB" sz="1400" b="1" u="sng">
              <a:latin typeface="Arial Nova" panose="020B0504020202020204" pitchFamily="34" charset="0"/>
            </a:endParaRPr>
          </a:p>
          <a:p>
            <a:pPr marL="0" indent="0">
              <a:buNone/>
            </a:pPr>
            <a:endParaRPr lang="en-GB" sz="1400" b="1" u="sng">
              <a:latin typeface="Arial Nova" panose="020B0504020202020204" pitchFamily="34" charset="0"/>
            </a:endParaRPr>
          </a:p>
          <a:p>
            <a:pPr marL="0" indent="0">
              <a:buNone/>
            </a:pPr>
            <a:endParaRPr lang="en-GB" sz="1400" b="1" u="sng">
              <a:latin typeface="Arial Nova" panose="020B0504020202020204" pitchFamily="34" charset="0"/>
            </a:endParaRPr>
          </a:p>
          <a:p>
            <a:pPr marL="0" indent="0">
              <a:buNone/>
            </a:pPr>
            <a:endParaRPr lang="en-GB" sz="1400" b="1" u="sng">
              <a:latin typeface="Arial Nova" panose="020B0504020202020204" pitchFamily="34" charset="0"/>
            </a:endParaRPr>
          </a:p>
          <a:p>
            <a:pPr marL="0" indent="0">
              <a:buNone/>
            </a:pPr>
            <a:endParaRPr lang="en-GB" sz="1400" b="1" u="sng">
              <a:latin typeface="Arial Nova" panose="020B0504020202020204" pitchFamily="34" charset="0"/>
            </a:endParaRPr>
          </a:p>
          <a:p>
            <a:pPr marL="0" indent="0">
              <a:buNone/>
            </a:pPr>
            <a:endParaRPr lang="en-GB" sz="1400" b="1" u="sng">
              <a:latin typeface="Arial Nova" panose="020B0504020202020204" pitchFamily="34" charset="0"/>
            </a:endParaRPr>
          </a:p>
          <a:p>
            <a:pPr marL="0" indent="0">
              <a:buNone/>
            </a:pPr>
            <a:endParaRPr lang="en-GB" sz="1400" b="1" u="sng">
              <a:latin typeface="Arial Nova" panose="020B0504020202020204" pitchFamily="34" charset="0"/>
            </a:endParaRPr>
          </a:p>
          <a:p>
            <a:pPr marL="0" indent="0">
              <a:buNone/>
            </a:pPr>
            <a:endParaRPr lang="en-GB" sz="1400" b="1" u="sng">
              <a:latin typeface="Arial Nova" panose="020B0504020202020204" pitchFamily="34" charset="0"/>
            </a:endParaRPr>
          </a:p>
          <a:p>
            <a:pPr marL="0" indent="0">
              <a:buNone/>
            </a:pPr>
            <a:endParaRPr lang="en-GB" sz="1400" b="1" u="sng">
              <a:latin typeface="Arial Nova" panose="020B0504020202020204" pitchFamily="34" charset="0"/>
            </a:endParaRPr>
          </a:p>
          <a:p>
            <a:pPr marL="0" indent="0">
              <a:buNone/>
            </a:pPr>
            <a:r>
              <a:rPr lang="en-GB" sz="1400" b="1" u="sng" dirty="0">
                <a:latin typeface="Arial Nova"/>
              </a:rPr>
              <a:t>Main Resources:</a:t>
            </a:r>
          </a:p>
          <a:p>
            <a:pPr marL="0" indent="0">
              <a:buNone/>
            </a:pPr>
            <a:r>
              <a:rPr lang="en-GB" sz="1400" dirty="0">
                <a:latin typeface="Arial Nova"/>
              </a:rPr>
              <a:t>Teacher PowerPoints, worksheets, recipe sheets, Illuminate e-text book.</a:t>
            </a:r>
            <a:endParaRPr lang="en-GB" sz="1400" b="1" u="sng" dirty="0">
              <a:latin typeface="Arial Nova"/>
            </a:endParaRPr>
          </a:p>
          <a:p>
            <a:pPr marL="0" indent="0">
              <a:buNone/>
            </a:pPr>
            <a:r>
              <a:rPr lang="en-GB" sz="1400" b="1" u="sng" dirty="0">
                <a:latin typeface="Arial Nova"/>
              </a:rPr>
              <a:t>Methods of Assessment:</a:t>
            </a:r>
          </a:p>
          <a:p>
            <a:pPr marL="0" indent="0">
              <a:buNone/>
            </a:pPr>
            <a:r>
              <a:rPr lang="en-GB" sz="1400" dirty="0">
                <a:latin typeface="Arial Nova"/>
              </a:rPr>
              <a:t>End of lesson tests, end of topic tests, Practical assessments,.  All WWW/NS feedback added to A3 assessment sheet. Written exam</a:t>
            </a:r>
            <a:r>
              <a:rPr lang="en-GB" sz="1400" i="1" dirty="0">
                <a:latin typeface="Arial Nova"/>
              </a:rPr>
              <a:t>: </a:t>
            </a:r>
            <a:r>
              <a:rPr lang="en-GB" sz="1400" dirty="0">
                <a:latin typeface="Arial Nova"/>
              </a:rPr>
              <a:t>1 hour 20 minutes </a:t>
            </a:r>
            <a:endParaRPr lang="en-GB" sz="1400" b="1" u="sng" dirty="0">
              <a:latin typeface="Arial Nova"/>
            </a:endParaRPr>
          </a:p>
          <a:p>
            <a:pPr marL="0" indent="0">
              <a:buNone/>
            </a:pPr>
            <a:r>
              <a:rPr lang="en-GB" sz="1400" b="1" u="sng" dirty="0">
                <a:latin typeface="Arial Nova"/>
              </a:rPr>
              <a:t>Use of assessment Results:</a:t>
            </a:r>
          </a:p>
          <a:p>
            <a:pPr marL="0" indent="0">
              <a:buNone/>
            </a:pPr>
            <a:r>
              <a:rPr lang="en-GB" sz="1400" dirty="0">
                <a:latin typeface="Arial Nova"/>
              </a:rPr>
              <a:t>Updated on Go4Schools / Recorded on above sheet/ Verbal feedback given during practical's/investigations</a:t>
            </a:r>
          </a:p>
          <a:p>
            <a:pPr marL="0" indent="0">
              <a:buNone/>
            </a:pPr>
            <a:endParaRPr lang="en-GB" sz="1600" b="1" u="sng">
              <a:latin typeface="Arial Nova" panose="020B0504020202020204" pitchFamily="34" charset="0"/>
            </a:endParaRPr>
          </a:p>
          <a:p>
            <a:pPr marL="304165" indent="-304165"/>
            <a:endParaRPr lang="en-GB">
              <a:ea typeface="Calibri" panose="020F0502020204030204"/>
              <a:cs typeface="Calibri" panose="020F0502020204030204"/>
            </a:endParaRPr>
          </a:p>
        </p:txBody>
      </p:sp>
      <p:sp>
        <p:nvSpPr>
          <p:cNvPr id="6" name="TextBox 5">
            <a:extLst>
              <a:ext uri="{FF2B5EF4-FFF2-40B4-BE49-F238E27FC236}">
                <a16:creationId xmlns:a16="http://schemas.microsoft.com/office/drawing/2014/main" id="{100D8A88-E9F7-433E-890B-C37DCFEE1EC1}"/>
              </a:ext>
            </a:extLst>
          </p:cNvPr>
          <p:cNvSpPr txBox="1"/>
          <p:nvPr/>
        </p:nvSpPr>
        <p:spPr>
          <a:xfrm>
            <a:off x="-299148" y="15367405"/>
            <a:ext cx="2448964" cy="748795"/>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Navigating ADT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black"/>
                </a:solidFill>
                <a:effectLst/>
                <a:uLnTx/>
                <a:uFillTx/>
                <a:latin typeface="Impact" panose="020B0806030902050204" pitchFamily="34" charset="0"/>
                <a:ea typeface="+mn-ea"/>
                <a:cs typeface="+mn-cs"/>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2"/>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3"/>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4"/>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5"/>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6"/>
          <a:srcRect t="16701" b="12155"/>
          <a:stretch/>
        </p:blipFill>
        <p:spPr>
          <a:xfrm rot="5400000">
            <a:off x="7304876" y="2664952"/>
            <a:ext cx="7519735" cy="2254512"/>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7">
            <a:clrChange>
              <a:clrFrom>
                <a:srgbClr val="FFFFFF"/>
              </a:clrFrom>
              <a:clrTo>
                <a:srgbClr val="FFFFFF">
                  <a:alpha val="0"/>
                </a:srgbClr>
              </a:clrTo>
            </a:clrChange>
          </a:blip>
          <a:srcRect b="9167"/>
          <a:stretch/>
        </p:blipFill>
        <p:spPr>
          <a:xfrm>
            <a:off x="11064743" y="709177"/>
            <a:ext cx="707095" cy="621065"/>
          </a:xfrm>
          <a:prstGeom prst="rect">
            <a:avLst/>
          </a:prstGeom>
        </p:spPr>
      </p:pic>
      <p:pic>
        <p:nvPicPr>
          <p:cNvPr id="22" name="Picture 21">
            <a:extLst>
              <a:ext uri="{FF2B5EF4-FFF2-40B4-BE49-F238E27FC236}">
                <a16:creationId xmlns:a16="http://schemas.microsoft.com/office/drawing/2014/main" id="{CB729412-91D3-4745-8116-A56E12BD3D42}"/>
              </a:ext>
            </a:extLst>
          </p:cNvPr>
          <p:cNvPicPr>
            <a:picLocks noChangeAspect="1"/>
          </p:cNvPicPr>
          <p:nvPr/>
        </p:nvPicPr>
        <p:blipFill rotWithShape="1">
          <a:blip r:embed="rId6"/>
          <a:srcRect t="16701" b="12155"/>
          <a:stretch/>
        </p:blipFill>
        <p:spPr>
          <a:xfrm rot="16200000" flipV="1">
            <a:off x="7188828" y="10279850"/>
            <a:ext cx="7751833" cy="2254511"/>
          </a:xfrm>
          <a:prstGeom prst="rect">
            <a:avLst/>
          </a:prstGeom>
        </p:spPr>
      </p:pic>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8">
            <a:clrChange>
              <a:clrFrom>
                <a:srgbClr val="FFFFFF"/>
              </a:clrFrom>
              <a:clrTo>
                <a:srgbClr val="FFFFFF">
                  <a:alpha val="0"/>
                </a:srgbClr>
              </a:clrTo>
            </a:clrChange>
          </a:blip>
          <a:stretch>
            <a:fillRect/>
          </a:stretch>
        </p:blipFill>
        <p:spPr>
          <a:xfrm>
            <a:off x="11061112" y="13798387"/>
            <a:ext cx="831764" cy="730566"/>
          </a:xfrm>
          <a:prstGeom prst="rect">
            <a:avLst/>
          </a:prstGeom>
        </p:spPr>
      </p:pic>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1208552" y="6411836"/>
            <a:ext cx="831764" cy="730566"/>
          </a:xfrm>
          <a:prstGeom prst="rect">
            <a:avLst/>
          </a:prstGeom>
        </p:spPr>
      </p:pic>
      <p:pic>
        <p:nvPicPr>
          <p:cNvPr id="18" name="Picture 17">
            <a:extLst>
              <a:ext uri="{FF2B5EF4-FFF2-40B4-BE49-F238E27FC236}">
                <a16:creationId xmlns:a16="http://schemas.microsoft.com/office/drawing/2014/main" id="{B0E7AE25-8685-4AEF-95DB-69B4E1432891}"/>
              </a:ext>
            </a:extLst>
          </p:cNvPr>
          <p:cNvPicPr>
            <a:picLocks noChangeAspect="1"/>
          </p:cNvPicPr>
          <p:nvPr/>
        </p:nvPicPr>
        <p:blipFill>
          <a:blip r:embed="rId10"/>
          <a:stretch>
            <a:fillRect/>
          </a:stretch>
        </p:blipFill>
        <p:spPr>
          <a:xfrm>
            <a:off x="8871053" y="206715"/>
            <a:ext cx="1270104" cy="1270104"/>
          </a:xfrm>
          <a:prstGeom prst="rect">
            <a:avLst/>
          </a:prstGeom>
        </p:spPr>
      </p:pic>
      <p:sp>
        <p:nvSpPr>
          <p:cNvPr id="2" name="TextBox 1">
            <a:extLst>
              <a:ext uri="{FF2B5EF4-FFF2-40B4-BE49-F238E27FC236}">
                <a16:creationId xmlns:a16="http://schemas.microsoft.com/office/drawing/2014/main" id="{AAB7440F-B189-5DD7-793D-9ED203985104}"/>
              </a:ext>
            </a:extLst>
          </p:cNvPr>
          <p:cNvSpPr txBox="1"/>
          <p:nvPr/>
        </p:nvSpPr>
        <p:spPr>
          <a:xfrm>
            <a:off x="2056324" y="15367405"/>
            <a:ext cx="1926129" cy="749179"/>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rPr>
              <a:t>#FineArt</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rPr>
              <a:t>#TextileDesign</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rPr>
              <a:t>#3DDesign</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rPr>
              <a:t># </a:t>
            </a:r>
            <a:r>
              <a:rPr kumimoji="0" lang="en-GB" sz="1067" b="0" i="0" u="none" strike="noStrike" kern="1200" cap="none" spc="0" normalizeH="0" baseline="0" noProof="0" err="1">
                <a:ln>
                  <a:noFill/>
                </a:ln>
                <a:solidFill>
                  <a:prstClr val="black"/>
                </a:solidFill>
                <a:effectLst/>
                <a:uLnTx/>
                <a:uFillTx/>
                <a:latin typeface="Arial Nova" panose="020B0504020202020204" pitchFamily="34" charset="0"/>
                <a:ea typeface="+mn-ea"/>
                <a:cs typeface="+mn-cs"/>
              </a:rPr>
              <a:t>Hospitality&amp;Catering</a:t>
            </a:r>
            <a:endPar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endParaRPr>
          </a:p>
        </p:txBody>
      </p:sp>
      <p:graphicFrame>
        <p:nvGraphicFramePr>
          <p:cNvPr id="5" name="Table 4">
            <a:extLst>
              <a:ext uri="{FF2B5EF4-FFF2-40B4-BE49-F238E27FC236}">
                <a16:creationId xmlns:a16="http://schemas.microsoft.com/office/drawing/2014/main" id="{1FF26F4B-DFCA-9101-5BDB-C81B339734DC}"/>
              </a:ext>
            </a:extLst>
          </p:cNvPr>
          <p:cNvGraphicFramePr>
            <a:graphicFrameLocks noGrp="1"/>
          </p:cNvGraphicFramePr>
          <p:nvPr/>
        </p:nvGraphicFramePr>
        <p:xfrm>
          <a:off x="549312" y="8128000"/>
          <a:ext cx="9131299" cy="3495675"/>
        </p:xfrm>
        <a:graphic>
          <a:graphicData uri="http://schemas.openxmlformats.org/drawingml/2006/table">
            <a:tbl>
              <a:tblPr>
                <a:tableStyleId>{5C22544A-7EE6-4342-B048-85BDC9FD1C3A}</a:tableStyleId>
              </a:tblPr>
              <a:tblGrid>
                <a:gridCol w="507823">
                  <a:extLst>
                    <a:ext uri="{9D8B030D-6E8A-4147-A177-3AD203B41FA5}">
                      <a16:colId xmlns:a16="http://schemas.microsoft.com/office/drawing/2014/main" val="482741295"/>
                    </a:ext>
                  </a:extLst>
                </a:gridCol>
                <a:gridCol w="3161201">
                  <a:extLst>
                    <a:ext uri="{9D8B030D-6E8A-4147-A177-3AD203B41FA5}">
                      <a16:colId xmlns:a16="http://schemas.microsoft.com/office/drawing/2014/main" val="4023121689"/>
                    </a:ext>
                  </a:extLst>
                </a:gridCol>
                <a:gridCol w="444345">
                  <a:extLst>
                    <a:ext uri="{9D8B030D-6E8A-4147-A177-3AD203B41FA5}">
                      <a16:colId xmlns:a16="http://schemas.microsoft.com/office/drawing/2014/main" val="1461166472"/>
                    </a:ext>
                  </a:extLst>
                </a:gridCol>
                <a:gridCol w="3151679">
                  <a:extLst>
                    <a:ext uri="{9D8B030D-6E8A-4147-A177-3AD203B41FA5}">
                      <a16:colId xmlns:a16="http://schemas.microsoft.com/office/drawing/2014/main" val="987143177"/>
                    </a:ext>
                  </a:extLst>
                </a:gridCol>
                <a:gridCol w="1866251">
                  <a:extLst>
                    <a:ext uri="{9D8B030D-6E8A-4147-A177-3AD203B41FA5}">
                      <a16:colId xmlns:a16="http://schemas.microsoft.com/office/drawing/2014/main" val="2947108607"/>
                    </a:ext>
                  </a:extLst>
                </a:gridCol>
              </a:tblGrid>
              <a:tr h="495300">
                <a:tc>
                  <a:txBody>
                    <a:bodyPr/>
                    <a:lstStyle/>
                    <a:p>
                      <a:pPr algn="l" fontAlgn="b">
                        <a:buNone/>
                      </a:pPr>
                      <a:endParaRPr lang="en-GB" sz="11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l" fontAlgn="b">
                        <a:buNone/>
                      </a:pPr>
                      <a:r>
                        <a:rPr lang="en-GB" sz="2000" u="none" strike="noStrike" dirty="0">
                          <a:effectLst/>
                        </a:rPr>
                        <a:t>Unit1 - revisit and revise</a:t>
                      </a:r>
                      <a:endParaRPr lang="en-GB" sz="20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l" fontAlgn="b">
                        <a:buNone/>
                      </a:pPr>
                      <a:endParaRPr lang="en-GB" sz="20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l" fontAlgn="b">
                        <a:buNone/>
                      </a:pPr>
                      <a:r>
                        <a:rPr lang="en-GB" sz="2000" u="none" strike="noStrike" dirty="0">
                          <a:effectLst/>
                        </a:rPr>
                        <a:t>Unit 2 - revisit and revise</a:t>
                      </a:r>
                      <a:endParaRPr lang="en-GB" sz="20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l" fontAlgn="b">
                        <a:buNone/>
                      </a:pPr>
                      <a:r>
                        <a:rPr lang="en-GB" sz="1400" u="none" strike="noStrike" dirty="0">
                          <a:effectLst/>
                        </a:rPr>
                        <a:t>Mock exams/NEA/Final exams</a:t>
                      </a:r>
                      <a:endParaRPr lang="en-GB" sz="1400" b="0" i="0" u="none" strike="noStrike" dirty="0">
                        <a:solidFill>
                          <a:srgbClr val="000000"/>
                        </a:solidFill>
                        <a:effectLst/>
                        <a:latin typeface="Aptos Narrow" panose="020B0004020202020204" pitchFamily="34" charset="0"/>
                      </a:endParaRPr>
                    </a:p>
                  </a:txBody>
                  <a:tcPr marL="9525" marR="9525" marT="9525" marB="0" anchor="b"/>
                </a:tc>
                <a:extLst>
                  <a:ext uri="{0D108BD9-81ED-4DB2-BD59-A6C34878D82A}">
                    <a16:rowId xmlns:a16="http://schemas.microsoft.com/office/drawing/2014/main" val="660875274"/>
                  </a:ext>
                </a:extLst>
              </a:tr>
              <a:tr h="666750">
                <a:tc>
                  <a:txBody>
                    <a:bodyPr/>
                    <a:lstStyle/>
                    <a:p>
                      <a:pPr algn="r" fontAlgn="b">
                        <a:buNone/>
                      </a:pPr>
                      <a:r>
                        <a:rPr lang="en-GB" sz="2000" u="none" strike="noStrike" dirty="0">
                          <a:effectLst/>
                        </a:rPr>
                        <a:t>1.1</a:t>
                      </a:r>
                      <a:endParaRPr lang="en-GB" sz="20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l" fontAlgn="b">
                        <a:buNone/>
                      </a:pPr>
                      <a:r>
                        <a:rPr lang="en-GB" sz="2000" u="none" strike="noStrike" dirty="0">
                          <a:effectLst/>
                        </a:rPr>
                        <a:t>Hospitality and catering provision</a:t>
                      </a:r>
                      <a:endParaRPr lang="en-GB" sz="20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r" fontAlgn="b">
                        <a:buNone/>
                      </a:pPr>
                      <a:r>
                        <a:rPr lang="en-GB" sz="2000" u="none" strike="noStrike" dirty="0">
                          <a:effectLst/>
                        </a:rPr>
                        <a:t>2.1</a:t>
                      </a:r>
                      <a:endParaRPr lang="en-GB" sz="20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l" fontAlgn="b">
                        <a:buNone/>
                      </a:pPr>
                      <a:r>
                        <a:rPr lang="en-GB" sz="2000" u="none" strike="noStrike" dirty="0">
                          <a:effectLst/>
                        </a:rPr>
                        <a:t>The importance of </a:t>
                      </a:r>
                      <a:r>
                        <a:rPr lang="en-GB" sz="2000" u="none" strike="noStrike">
                          <a:effectLst/>
                        </a:rPr>
                        <a:t>nutrition</a:t>
                      </a:r>
                      <a:endParaRPr lang="en-GB" sz="2000" b="0" i="0" u="none" strike="noStrike">
                        <a:solidFill>
                          <a:srgbClr val="000000"/>
                        </a:solidFill>
                        <a:effectLst/>
                        <a:latin typeface="Aptos Narrow" panose="020B0004020202020204" pitchFamily="34" charset="0"/>
                      </a:endParaRPr>
                    </a:p>
                  </a:txBody>
                  <a:tcPr marL="9525" marR="9525" marT="9525" marB="0" anchor="b"/>
                </a:tc>
                <a:tc>
                  <a:txBody>
                    <a:bodyPr/>
                    <a:lstStyle/>
                    <a:p>
                      <a:pPr algn="l" fontAlgn="b">
                        <a:buNone/>
                      </a:pPr>
                      <a:r>
                        <a:rPr lang="en-GB" sz="2000" u="none" strike="noStrike" dirty="0">
                          <a:effectLst/>
                        </a:rPr>
                        <a:t>Nov - mock exam</a:t>
                      </a:r>
                      <a:endParaRPr lang="en-GB" sz="2000" b="0" i="0" u="none" strike="noStrike" dirty="0">
                        <a:solidFill>
                          <a:srgbClr val="000000"/>
                        </a:solidFill>
                        <a:effectLst/>
                        <a:latin typeface="Aptos Narrow" panose="020B0004020202020204" pitchFamily="34" charset="0"/>
                      </a:endParaRPr>
                    </a:p>
                  </a:txBody>
                  <a:tcPr marL="9525" marR="9525" marT="9525" marB="0" anchor="b"/>
                </a:tc>
                <a:extLst>
                  <a:ext uri="{0D108BD9-81ED-4DB2-BD59-A6C34878D82A}">
                    <a16:rowId xmlns:a16="http://schemas.microsoft.com/office/drawing/2014/main" val="936725709"/>
                  </a:ext>
                </a:extLst>
              </a:tr>
              <a:tr h="666750">
                <a:tc>
                  <a:txBody>
                    <a:bodyPr/>
                    <a:lstStyle/>
                    <a:p>
                      <a:pPr algn="r" fontAlgn="b">
                        <a:buNone/>
                      </a:pPr>
                      <a:r>
                        <a:rPr lang="en-GB" sz="2000" u="none" strike="noStrike" dirty="0">
                          <a:effectLst/>
                        </a:rPr>
                        <a:t>1.2</a:t>
                      </a:r>
                      <a:endParaRPr lang="en-GB" sz="20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l" fontAlgn="b">
                        <a:buNone/>
                      </a:pPr>
                      <a:r>
                        <a:rPr lang="en-GB" sz="2000" u="none" strike="noStrike" dirty="0">
                          <a:effectLst/>
                        </a:rPr>
                        <a:t>How </a:t>
                      </a:r>
                      <a:r>
                        <a:rPr lang="en-GB" sz="2000" u="none" strike="noStrike">
                          <a:effectLst/>
                        </a:rPr>
                        <a:t>hospitality</a:t>
                      </a:r>
                      <a:r>
                        <a:rPr lang="en-GB" sz="2000" u="none" strike="noStrike" dirty="0">
                          <a:effectLst/>
                        </a:rPr>
                        <a:t> and catering providers work</a:t>
                      </a:r>
                      <a:endParaRPr lang="en-GB" sz="20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r" fontAlgn="b">
                        <a:buNone/>
                      </a:pPr>
                      <a:r>
                        <a:rPr lang="en-GB" sz="2000" u="none" strike="noStrike" dirty="0">
                          <a:effectLst/>
                        </a:rPr>
                        <a:t>2.2</a:t>
                      </a:r>
                      <a:endParaRPr lang="en-GB" sz="20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l" fontAlgn="b">
                        <a:buNone/>
                      </a:pPr>
                      <a:r>
                        <a:rPr lang="en-GB" sz="2000" u="none" strike="noStrike" dirty="0">
                          <a:effectLst/>
                        </a:rPr>
                        <a:t>Menu planning</a:t>
                      </a:r>
                      <a:endParaRPr lang="en-GB" sz="20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l" fontAlgn="b">
                        <a:buNone/>
                      </a:pPr>
                      <a:r>
                        <a:rPr lang="en-GB" sz="2000" u="none" strike="noStrike" dirty="0">
                          <a:effectLst/>
                        </a:rPr>
                        <a:t>Dec - NEA</a:t>
                      </a:r>
                      <a:endParaRPr lang="en-GB" sz="2000" b="0" i="0" u="none" strike="noStrike" dirty="0">
                        <a:solidFill>
                          <a:srgbClr val="000000"/>
                        </a:solidFill>
                        <a:effectLst/>
                        <a:latin typeface="Aptos Narrow" panose="020B0004020202020204" pitchFamily="34" charset="0"/>
                      </a:endParaRPr>
                    </a:p>
                  </a:txBody>
                  <a:tcPr marL="9525" marR="9525" marT="9525" marB="0" anchor="b"/>
                </a:tc>
                <a:extLst>
                  <a:ext uri="{0D108BD9-81ED-4DB2-BD59-A6C34878D82A}">
                    <a16:rowId xmlns:a16="http://schemas.microsoft.com/office/drawing/2014/main" val="1006684488"/>
                  </a:ext>
                </a:extLst>
              </a:tr>
              <a:tr h="1000125">
                <a:tc>
                  <a:txBody>
                    <a:bodyPr/>
                    <a:lstStyle/>
                    <a:p>
                      <a:pPr algn="r" fontAlgn="b">
                        <a:buNone/>
                      </a:pPr>
                      <a:r>
                        <a:rPr lang="en-GB" sz="2000" u="none" strike="noStrike" dirty="0">
                          <a:effectLst/>
                        </a:rPr>
                        <a:t>1.3</a:t>
                      </a:r>
                      <a:endParaRPr lang="en-GB" sz="20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l" fontAlgn="b">
                        <a:buNone/>
                      </a:pPr>
                      <a:r>
                        <a:rPr lang="en-GB" sz="2000" u="none" strike="noStrike" dirty="0">
                          <a:effectLst/>
                        </a:rPr>
                        <a:t>Health and safety in </a:t>
                      </a:r>
                      <a:r>
                        <a:rPr lang="en-GB" sz="2000" u="none" strike="noStrike">
                          <a:effectLst/>
                        </a:rPr>
                        <a:t>hospitality</a:t>
                      </a:r>
                      <a:r>
                        <a:rPr lang="en-GB" sz="2000" u="none" strike="noStrike" dirty="0">
                          <a:effectLst/>
                        </a:rPr>
                        <a:t> and catering</a:t>
                      </a:r>
                      <a:endParaRPr lang="en-GB" sz="20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r" fontAlgn="b">
                        <a:buNone/>
                      </a:pPr>
                      <a:r>
                        <a:rPr lang="en-GB" sz="2000" u="none" strike="noStrike" dirty="0">
                          <a:effectLst/>
                        </a:rPr>
                        <a:t>2.3</a:t>
                      </a:r>
                      <a:endParaRPr lang="en-GB" sz="20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l" fontAlgn="b">
                        <a:buNone/>
                      </a:pPr>
                      <a:r>
                        <a:rPr lang="en-GB" sz="2000" u="none" strike="noStrike" dirty="0">
                          <a:effectLst/>
                        </a:rPr>
                        <a:t>The skills and techniques of preparation, cooking and presentation of dishes</a:t>
                      </a:r>
                      <a:endParaRPr lang="en-GB" sz="20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l" fontAlgn="b">
                        <a:buNone/>
                      </a:pPr>
                      <a:r>
                        <a:rPr lang="en-GB" sz="2000" u="none" strike="noStrike" dirty="0">
                          <a:effectLst/>
                        </a:rPr>
                        <a:t>Feb - mock exam</a:t>
                      </a:r>
                      <a:endParaRPr lang="en-GB" sz="2000" b="0" i="0" u="none" strike="noStrike" dirty="0">
                        <a:solidFill>
                          <a:srgbClr val="000000"/>
                        </a:solidFill>
                        <a:effectLst/>
                        <a:latin typeface="Aptos Narrow" panose="020B0004020202020204" pitchFamily="34" charset="0"/>
                      </a:endParaRPr>
                    </a:p>
                  </a:txBody>
                  <a:tcPr marL="9525" marR="9525" marT="9525" marB="0" anchor="b"/>
                </a:tc>
                <a:extLst>
                  <a:ext uri="{0D108BD9-81ED-4DB2-BD59-A6C34878D82A}">
                    <a16:rowId xmlns:a16="http://schemas.microsoft.com/office/drawing/2014/main" val="3992929256"/>
                  </a:ext>
                </a:extLst>
              </a:tr>
              <a:tr h="666750">
                <a:tc>
                  <a:txBody>
                    <a:bodyPr/>
                    <a:lstStyle/>
                    <a:p>
                      <a:pPr algn="r" fontAlgn="b">
                        <a:buNone/>
                      </a:pPr>
                      <a:r>
                        <a:rPr lang="en-GB" sz="2000" u="none" strike="noStrike" dirty="0">
                          <a:effectLst/>
                        </a:rPr>
                        <a:t>1.4</a:t>
                      </a:r>
                      <a:endParaRPr lang="en-GB" sz="20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l" fontAlgn="b">
                        <a:buNone/>
                      </a:pPr>
                      <a:r>
                        <a:rPr lang="en-GB" sz="2000" u="none" strike="noStrike" dirty="0">
                          <a:effectLst/>
                        </a:rPr>
                        <a:t>Food safety in </a:t>
                      </a:r>
                      <a:r>
                        <a:rPr lang="en-GB" sz="2000" u="none" strike="noStrike">
                          <a:effectLst/>
                        </a:rPr>
                        <a:t>hospitality</a:t>
                      </a:r>
                      <a:r>
                        <a:rPr lang="en-GB" sz="2000" u="none" strike="noStrike" dirty="0">
                          <a:effectLst/>
                        </a:rPr>
                        <a:t> and catering</a:t>
                      </a:r>
                      <a:endParaRPr lang="en-GB" sz="20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r" fontAlgn="b">
                        <a:buNone/>
                      </a:pPr>
                      <a:r>
                        <a:rPr lang="en-GB" sz="2000" u="none" strike="noStrike" dirty="0">
                          <a:effectLst/>
                        </a:rPr>
                        <a:t>2.4</a:t>
                      </a:r>
                      <a:endParaRPr lang="en-GB" sz="20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l" fontAlgn="b">
                        <a:buNone/>
                      </a:pPr>
                      <a:r>
                        <a:rPr lang="en-GB" sz="2000" u="none" strike="noStrike" dirty="0">
                          <a:effectLst/>
                        </a:rPr>
                        <a:t>Evaluation and cooking skills</a:t>
                      </a:r>
                      <a:endParaRPr lang="en-GB" sz="2000" b="0" i="0" u="none" strike="noStrike" dirty="0">
                        <a:solidFill>
                          <a:srgbClr val="000000"/>
                        </a:solidFill>
                        <a:effectLst/>
                        <a:latin typeface="Aptos Narrow" panose="020B0004020202020204" pitchFamily="34" charset="0"/>
                      </a:endParaRPr>
                    </a:p>
                  </a:txBody>
                  <a:tcPr marL="9525" marR="9525" marT="9525" marB="0" anchor="b"/>
                </a:tc>
                <a:tc>
                  <a:txBody>
                    <a:bodyPr/>
                    <a:lstStyle/>
                    <a:p>
                      <a:pPr algn="l" fontAlgn="b">
                        <a:buNone/>
                      </a:pPr>
                      <a:r>
                        <a:rPr lang="en-GB" sz="2000" u="none" strike="noStrike" dirty="0">
                          <a:effectLst/>
                        </a:rPr>
                        <a:t>June - final exam</a:t>
                      </a:r>
                      <a:endParaRPr lang="en-GB" sz="2000" b="0" i="0" u="none" strike="noStrike" dirty="0">
                        <a:solidFill>
                          <a:srgbClr val="000000"/>
                        </a:solidFill>
                        <a:effectLst/>
                        <a:latin typeface="Aptos Narrow" panose="020B0004020202020204" pitchFamily="34" charset="0"/>
                      </a:endParaRPr>
                    </a:p>
                  </a:txBody>
                  <a:tcPr marL="9525" marR="9525" marT="9525" marB="0" anchor="b"/>
                </a:tc>
                <a:extLst>
                  <a:ext uri="{0D108BD9-81ED-4DB2-BD59-A6C34878D82A}">
                    <a16:rowId xmlns:a16="http://schemas.microsoft.com/office/drawing/2014/main" val="2672403315"/>
                  </a:ext>
                </a:extLst>
              </a:tr>
            </a:tbl>
          </a:graphicData>
        </a:graphic>
      </p:graphicFrame>
    </p:spTree>
    <p:extLst>
      <p:ext uri="{BB962C8B-B14F-4D97-AF65-F5344CB8AC3E}">
        <p14:creationId xmlns:p14="http://schemas.microsoft.com/office/powerpoint/2010/main" val="285565843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9943BB2C-229E-4D77-A9B2-D3AECDC9BC61}"/>
              </a:ext>
            </a:extLst>
          </p:cNvPr>
          <p:cNvSpPr/>
          <p:nvPr/>
        </p:nvSpPr>
        <p:spPr>
          <a:xfrm>
            <a:off x="408562" y="350201"/>
            <a:ext cx="11342451" cy="14923063"/>
          </a:xfrm>
          <a:prstGeom prst="rect">
            <a:avLst/>
          </a:prstGeom>
          <a:solidFill>
            <a:schemeClr val="bg1">
              <a:lumMod val="85000"/>
            </a:schemeClr>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9F1518F-DB93-4051-9EDA-158A6D2FF6A5}"/>
              </a:ext>
            </a:extLst>
          </p:cNvPr>
          <p:cNvSpPr>
            <a:spLocks noGrp="1"/>
          </p:cNvSpPr>
          <p:nvPr>
            <p:ph idx="1"/>
          </p:nvPr>
        </p:nvSpPr>
        <p:spPr>
          <a:xfrm>
            <a:off x="450717" y="380321"/>
            <a:ext cx="11342451" cy="15166502"/>
          </a:xfrm>
        </p:spPr>
        <p:txBody>
          <a:bodyPr>
            <a:normAutofit/>
          </a:bodyPr>
          <a:lstStyle/>
          <a:p>
            <a:pPr marL="0" indent="0" algn="ctr">
              <a:buNone/>
            </a:pPr>
            <a:endParaRPr lang="en-GB" sz="2000">
              <a:latin typeface="Impact" panose="020B0806030902050204" pitchFamily="34" charset="0"/>
            </a:endParaRPr>
          </a:p>
          <a:p>
            <a:pPr marL="0" indent="0">
              <a:buNone/>
            </a:pPr>
            <a:r>
              <a:rPr lang="en-GB" sz="2400">
                <a:latin typeface="Impact" panose="020B0806030902050204" pitchFamily="34" charset="0"/>
              </a:rPr>
              <a:t>   Hospitality and Catering: Scheme of Learning </a:t>
            </a:r>
          </a:p>
        </p:txBody>
      </p:sp>
      <p:sp>
        <p:nvSpPr>
          <p:cNvPr id="6" name="TextBox 5">
            <a:extLst>
              <a:ext uri="{FF2B5EF4-FFF2-40B4-BE49-F238E27FC236}">
                <a16:creationId xmlns:a16="http://schemas.microsoft.com/office/drawing/2014/main" id="{100D8A88-E9F7-433E-890B-C37DCFEE1EC1}"/>
              </a:ext>
            </a:extLst>
          </p:cNvPr>
          <p:cNvSpPr txBox="1"/>
          <p:nvPr/>
        </p:nvSpPr>
        <p:spPr>
          <a:xfrm>
            <a:off x="-299148" y="15367405"/>
            <a:ext cx="2448964" cy="748795"/>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Navigating ADT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133" b="0" i="0" u="none" strike="noStrike" kern="1200" cap="none" spc="0" normalizeH="0" baseline="0" noProof="0">
                <a:ln>
                  <a:noFill/>
                </a:ln>
                <a:solidFill>
                  <a:prstClr val="black"/>
                </a:solidFill>
                <a:effectLst/>
                <a:uLnTx/>
                <a:uFillTx/>
                <a:latin typeface="Impact" panose="020B0806030902050204" pitchFamily="34" charset="0"/>
                <a:ea typeface="+mn-ea"/>
                <a:cs typeface="+mn-cs"/>
              </a:rPr>
              <a:t>@ Limehurst</a:t>
            </a:r>
          </a:p>
        </p:txBody>
      </p:sp>
      <p:sp>
        <p:nvSpPr>
          <p:cNvPr id="7" name="Rectangle 6">
            <a:extLst>
              <a:ext uri="{FF2B5EF4-FFF2-40B4-BE49-F238E27FC236}">
                <a16:creationId xmlns:a16="http://schemas.microsoft.com/office/drawing/2014/main" id="{AA41224A-05DC-46EA-84B2-15A60C24CE7E}"/>
              </a:ext>
            </a:extLst>
          </p:cNvPr>
          <p:cNvSpPr/>
          <p:nvPr/>
        </p:nvSpPr>
        <p:spPr>
          <a:xfrm>
            <a:off x="10395093" y="15589014"/>
            <a:ext cx="1620957" cy="461665"/>
          </a:xfrm>
          <a:prstGeom prst="rect">
            <a:avLst/>
          </a:prstGeom>
        </p:spPr>
        <p:txBody>
          <a:bodyPr wrap="non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black"/>
                </a:solidFill>
                <a:effectLst/>
                <a:uLnTx/>
                <a:uFillTx/>
                <a:latin typeface="Impact" panose="020B0806030902050204" pitchFamily="34" charset="0"/>
                <a:ea typeface="+mn-ea"/>
                <a:cs typeface="+mn-cs"/>
              </a:rPr>
              <a:t>#ADTforlife</a:t>
            </a:r>
          </a:p>
        </p:txBody>
      </p:sp>
      <p:pic>
        <p:nvPicPr>
          <p:cNvPr id="8" name="Picture 7">
            <a:extLst>
              <a:ext uri="{FF2B5EF4-FFF2-40B4-BE49-F238E27FC236}">
                <a16:creationId xmlns:a16="http://schemas.microsoft.com/office/drawing/2014/main" id="{5A75F2A6-0F20-4F98-98E7-58770DFFC8DE}"/>
              </a:ext>
            </a:extLst>
          </p:cNvPr>
          <p:cNvPicPr>
            <a:picLocks noChangeAspect="1"/>
          </p:cNvPicPr>
          <p:nvPr/>
        </p:nvPicPr>
        <p:blipFill>
          <a:blip r:embed="rId2"/>
          <a:stretch>
            <a:fillRect/>
          </a:stretch>
        </p:blipFill>
        <p:spPr>
          <a:xfrm rot="10800000">
            <a:off x="8706184" y="15604736"/>
            <a:ext cx="365583" cy="354332"/>
          </a:xfrm>
          <a:prstGeom prst="rect">
            <a:avLst/>
          </a:prstGeom>
        </p:spPr>
      </p:pic>
      <p:pic>
        <p:nvPicPr>
          <p:cNvPr id="9" name="Picture 8">
            <a:extLst>
              <a:ext uri="{FF2B5EF4-FFF2-40B4-BE49-F238E27FC236}">
                <a16:creationId xmlns:a16="http://schemas.microsoft.com/office/drawing/2014/main" id="{A9F3E7B8-614F-47D9-8271-C87426093188}"/>
              </a:ext>
            </a:extLst>
          </p:cNvPr>
          <p:cNvPicPr>
            <a:picLocks noChangeAspect="1"/>
          </p:cNvPicPr>
          <p:nvPr/>
        </p:nvPicPr>
        <p:blipFill>
          <a:blip r:embed="rId3"/>
          <a:stretch>
            <a:fillRect/>
          </a:stretch>
        </p:blipFill>
        <p:spPr>
          <a:xfrm>
            <a:off x="9090364" y="15627389"/>
            <a:ext cx="375123" cy="378124"/>
          </a:xfrm>
          <a:prstGeom prst="rect">
            <a:avLst/>
          </a:prstGeom>
        </p:spPr>
      </p:pic>
      <p:pic>
        <p:nvPicPr>
          <p:cNvPr id="10" name="Picture 9">
            <a:extLst>
              <a:ext uri="{FF2B5EF4-FFF2-40B4-BE49-F238E27FC236}">
                <a16:creationId xmlns:a16="http://schemas.microsoft.com/office/drawing/2014/main" id="{C287A4BB-8B37-4EA4-97E6-22E582B91260}"/>
              </a:ext>
            </a:extLst>
          </p:cNvPr>
          <p:cNvPicPr>
            <a:picLocks noChangeAspect="1"/>
          </p:cNvPicPr>
          <p:nvPr/>
        </p:nvPicPr>
        <p:blipFill>
          <a:blip r:embed="rId4"/>
          <a:stretch>
            <a:fillRect/>
          </a:stretch>
        </p:blipFill>
        <p:spPr>
          <a:xfrm>
            <a:off x="9530168" y="15631626"/>
            <a:ext cx="421857" cy="376005"/>
          </a:xfrm>
          <a:prstGeom prst="rect">
            <a:avLst/>
          </a:prstGeom>
        </p:spPr>
      </p:pic>
      <p:pic>
        <p:nvPicPr>
          <p:cNvPr id="11" name="Picture 10">
            <a:extLst>
              <a:ext uri="{FF2B5EF4-FFF2-40B4-BE49-F238E27FC236}">
                <a16:creationId xmlns:a16="http://schemas.microsoft.com/office/drawing/2014/main" id="{ACF4F398-979E-4E59-A612-1BA555D01AF3}"/>
              </a:ext>
            </a:extLst>
          </p:cNvPr>
          <p:cNvPicPr>
            <a:picLocks noChangeAspect="1"/>
          </p:cNvPicPr>
          <p:nvPr/>
        </p:nvPicPr>
        <p:blipFill>
          <a:blip r:embed="rId5"/>
          <a:stretch>
            <a:fillRect/>
          </a:stretch>
        </p:blipFill>
        <p:spPr>
          <a:xfrm>
            <a:off x="10016706" y="15630784"/>
            <a:ext cx="378124" cy="378124"/>
          </a:xfrm>
          <a:prstGeom prst="rect">
            <a:avLst/>
          </a:prstGeom>
        </p:spPr>
      </p:pic>
      <p:pic>
        <p:nvPicPr>
          <p:cNvPr id="25" name="Picture 24">
            <a:extLst>
              <a:ext uri="{FF2B5EF4-FFF2-40B4-BE49-F238E27FC236}">
                <a16:creationId xmlns:a16="http://schemas.microsoft.com/office/drawing/2014/main" id="{255E774D-1141-474E-A33D-74CAEFACFE11}"/>
              </a:ext>
            </a:extLst>
          </p:cNvPr>
          <p:cNvPicPr>
            <a:picLocks noChangeAspect="1"/>
          </p:cNvPicPr>
          <p:nvPr/>
        </p:nvPicPr>
        <p:blipFill rotWithShape="1">
          <a:blip r:embed="rId6"/>
          <a:srcRect t="16701" b="12155"/>
          <a:stretch/>
        </p:blipFill>
        <p:spPr>
          <a:xfrm rot="5400000">
            <a:off x="7304876" y="2664952"/>
            <a:ext cx="7519735" cy="2254512"/>
          </a:xfrm>
          <a:prstGeom prst="rect">
            <a:avLst/>
          </a:prstGeom>
        </p:spPr>
      </p:pic>
      <p:pic>
        <p:nvPicPr>
          <p:cNvPr id="15" name="Picture 14">
            <a:extLst>
              <a:ext uri="{FF2B5EF4-FFF2-40B4-BE49-F238E27FC236}">
                <a16:creationId xmlns:a16="http://schemas.microsoft.com/office/drawing/2014/main" id="{2E71F3AB-FD64-4230-834F-1261C3329372}"/>
              </a:ext>
            </a:extLst>
          </p:cNvPr>
          <p:cNvPicPr>
            <a:picLocks noChangeAspect="1"/>
          </p:cNvPicPr>
          <p:nvPr/>
        </p:nvPicPr>
        <p:blipFill rotWithShape="1">
          <a:blip r:embed="rId7">
            <a:clrChange>
              <a:clrFrom>
                <a:srgbClr val="FFFFFF"/>
              </a:clrFrom>
              <a:clrTo>
                <a:srgbClr val="FFFFFF">
                  <a:alpha val="0"/>
                </a:srgbClr>
              </a:clrTo>
            </a:clrChange>
          </a:blip>
          <a:srcRect b="9167"/>
          <a:stretch/>
        </p:blipFill>
        <p:spPr>
          <a:xfrm>
            <a:off x="11064743" y="709177"/>
            <a:ext cx="707095" cy="621065"/>
          </a:xfrm>
          <a:prstGeom prst="rect">
            <a:avLst/>
          </a:prstGeom>
        </p:spPr>
      </p:pic>
      <p:pic>
        <p:nvPicPr>
          <p:cNvPr id="22" name="Picture 21">
            <a:extLst>
              <a:ext uri="{FF2B5EF4-FFF2-40B4-BE49-F238E27FC236}">
                <a16:creationId xmlns:a16="http://schemas.microsoft.com/office/drawing/2014/main" id="{CB729412-91D3-4745-8116-A56E12BD3D42}"/>
              </a:ext>
            </a:extLst>
          </p:cNvPr>
          <p:cNvPicPr>
            <a:picLocks noChangeAspect="1"/>
          </p:cNvPicPr>
          <p:nvPr/>
        </p:nvPicPr>
        <p:blipFill rotWithShape="1">
          <a:blip r:embed="rId6"/>
          <a:srcRect t="16701" b="12155"/>
          <a:stretch/>
        </p:blipFill>
        <p:spPr>
          <a:xfrm rot="16200000" flipV="1">
            <a:off x="7188828" y="10279850"/>
            <a:ext cx="7751833" cy="2254511"/>
          </a:xfrm>
          <a:prstGeom prst="rect">
            <a:avLst/>
          </a:prstGeom>
        </p:spPr>
      </p:pic>
      <p:pic>
        <p:nvPicPr>
          <p:cNvPr id="16" name="Picture 15">
            <a:extLst>
              <a:ext uri="{FF2B5EF4-FFF2-40B4-BE49-F238E27FC236}">
                <a16:creationId xmlns:a16="http://schemas.microsoft.com/office/drawing/2014/main" id="{C3858305-F0ED-4B5C-B8CD-3957358D2CD5}"/>
              </a:ext>
            </a:extLst>
          </p:cNvPr>
          <p:cNvPicPr>
            <a:picLocks noChangeAspect="1"/>
          </p:cNvPicPr>
          <p:nvPr/>
        </p:nvPicPr>
        <p:blipFill>
          <a:blip r:embed="rId8">
            <a:clrChange>
              <a:clrFrom>
                <a:srgbClr val="FFFFFF"/>
              </a:clrFrom>
              <a:clrTo>
                <a:srgbClr val="FFFFFF">
                  <a:alpha val="0"/>
                </a:srgbClr>
              </a:clrTo>
            </a:clrChange>
          </a:blip>
          <a:stretch>
            <a:fillRect/>
          </a:stretch>
        </p:blipFill>
        <p:spPr>
          <a:xfrm>
            <a:off x="11061112" y="13798387"/>
            <a:ext cx="831764" cy="730566"/>
          </a:xfrm>
          <a:prstGeom prst="rect">
            <a:avLst/>
          </a:prstGeom>
        </p:spPr>
      </p:pic>
      <p:pic>
        <p:nvPicPr>
          <p:cNvPr id="13" name="Picture 12">
            <a:extLst>
              <a:ext uri="{FF2B5EF4-FFF2-40B4-BE49-F238E27FC236}">
                <a16:creationId xmlns:a16="http://schemas.microsoft.com/office/drawing/2014/main" id="{79E8FBEF-6CD0-4701-9B4D-72596B9EA5BE}"/>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1160820" y="6626632"/>
            <a:ext cx="831764" cy="730566"/>
          </a:xfrm>
          <a:prstGeom prst="rect">
            <a:avLst/>
          </a:prstGeom>
        </p:spPr>
      </p:pic>
      <p:pic>
        <p:nvPicPr>
          <p:cNvPr id="2" name="Picture 1">
            <a:extLst>
              <a:ext uri="{FF2B5EF4-FFF2-40B4-BE49-F238E27FC236}">
                <a16:creationId xmlns:a16="http://schemas.microsoft.com/office/drawing/2014/main" id="{049FE1E5-5FC8-4547-AD0E-E6F54F0247D8}"/>
              </a:ext>
            </a:extLst>
          </p:cNvPr>
          <p:cNvPicPr>
            <a:picLocks noChangeAspect="1"/>
          </p:cNvPicPr>
          <p:nvPr/>
        </p:nvPicPr>
        <p:blipFill>
          <a:blip r:embed="rId10"/>
          <a:stretch>
            <a:fillRect/>
          </a:stretch>
        </p:blipFill>
        <p:spPr>
          <a:xfrm>
            <a:off x="8293194" y="709177"/>
            <a:ext cx="1444877" cy="1444877"/>
          </a:xfrm>
          <a:prstGeom prst="rect">
            <a:avLst/>
          </a:prstGeom>
        </p:spPr>
      </p:pic>
      <p:sp>
        <p:nvSpPr>
          <p:cNvPr id="4" name="TextBox 3">
            <a:extLst>
              <a:ext uri="{FF2B5EF4-FFF2-40B4-BE49-F238E27FC236}">
                <a16:creationId xmlns:a16="http://schemas.microsoft.com/office/drawing/2014/main" id="{656825A3-39D7-3AC6-09A6-6143C15813BC}"/>
              </a:ext>
            </a:extLst>
          </p:cNvPr>
          <p:cNvSpPr txBox="1"/>
          <p:nvPr/>
        </p:nvSpPr>
        <p:spPr>
          <a:xfrm>
            <a:off x="2056324" y="15367405"/>
            <a:ext cx="1926129" cy="749179"/>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rPr>
              <a:t>#FineArt</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rPr>
              <a:t>#TextileDesign</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rPr>
              <a:t>#3DDesign</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rPr>
              <a:t># </a:t>
            </a:r>
            <a:r>
              <a:rPr kumimoji="0" lang="en-GB" sz="1067" b="0" i="0" u="none" strike="noStrike" kern="1200" cap="none" spc="0" normalizeH="0" baseline="0" noProof="0" err="1">
                <a:ln>
                  <a:noFill/>
                </a:ln>
                <a:solidFill>
                  <a:prstClr val="black"/>
                </a:solidFill>
                <a:effectLst/>
                <a:uLnTx/>
                <a:uFillTx/>
                <a:latin typeface="Arial Nova" panose="020B0504020202020204" pitchFamily="34" charset="0"/>
                <a:ea typeface="+mn-ea"/>
                <a:cs typeface="+mn-cs"/>
              </a:rPr>
              <a:t>Hospitality&amp;Catering</a:t>
            </a:r>
            <a:endParaRPr kumimoji="0" lang="en-GB" sz="1067" b="0" i="0" u="none" strike="noStrike" kern="1200" cap="none" spc="0" normalizeH="0" baseline="0" noProof="0">
              <a:ln>
                <a:noFill/>
              </a:ln>
              <a:solidFill>
                <a:prstClr val="black"/>
              </a:solidFill>
              <a:effectLst/>
              <a:uLnTx/>
              <a:uFillTx/>
              <a:latin typeface="Arial Nova" panose="020B0504020202020204" pitchFamily="34" charset="0"/>
              <a:ea typeface="+mn-ea"/>
              <a:cs typeface="+mn-cs"/>
            </a:endParaRPr>
          </a:p>
        </p:txBody>
      </p:sp>
      <p:pic>
        <p:nvPicPr>
          <p:cNvPr id="5" name="Picture 4">
            <a:extLst>
              <a:ext uri="{FF2B5EF4-FFF2-40B4-BE49-F238E27FC236}">
                <a16:creationId xmlns:a16="http://schemas.microsoft.com/office/drawing/2014/main" id="{EB01AC9B-2058-4089-BFB3-BCB43397D9C4}"/>
              </a:ext>
            </a:extLst>
          </p:cNvPr>
          <p:cNvPicPr>
            <a:picLocks noChangeAspect="1"/>
          </p:cNvPicPr>
          <p:nvPr/>
        </p:nvPicPr>
        <p:blipFill rotWithShape="1">
          <a:blip r:embed="rId11"/>
          <a:srcRect l="52796" t="24237" r="22363" b="17291"/>
          <a:stretch/>
        </p:blipFill>
        <p:spPr>
          <a:xfrm>
            <a:off x="199416" y="2342096"/>
            <a:ext cx="9465945" cy="10419960"/>
          </a:xfrm>
          <a:prstGeom prst="rect">
            <a:avLst/>
          </a:prstGeom>
        </p:spPr>
      </p:pic>
    </p:spTree>
    <p:extLst>
      <p:ext uri="{BB962C8B-B14F-4D97-AF65-F5344CB8AC3E}">
        <p14:creationId xmlns:p14="http://schemas.microsoft.com/office/powerpoint/2010/main" val="265254791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a65465b5b6ff4b029f9b083d60475c6f xmlns="8febaf8d-43f1-4fc0-a0c8-aa354dab6989">
      <Terms xmlns="http://schemas.microsoft.com/office/infopath/2007/PartnerControls"/>
    </a65465b5b6ff4b029f9b083d60475c6f>
    <lcf76f155ced4ddcb4097134ff3c332f xmlns="33f2982a-281e-4648-947e-697829d2425b">
      <Terms xmlns="http://schemas.microsoft.com/office/infopath/2007/PartnerControls"/>
    </lcf76f155ced4ddcb4097134ff3c332f>
    <PersonalIdentificationData xmlns="8febaf8d-43f1-4fc0-a0c8-aa354dab6989" xsi:nil="true"/>
    <TaxCatchAll xmlns="8febaf8d-43f1-4fc0-a0c8-aa354dab6989"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2332D83141939343AEC52DABCE6A24E4" ma:contentTypeVersion="19" ma:contentTypeDescription="Create a new document." ma:contentTypeScope="" ma:versionID="bff27302d20740189433c9948234b1f6">
  <xsd:schema xmlns:xsd="http://www.w3.org/2001/XMLSchema" xmlns:xs="http://www.w3.org/2001/XMLSchema" xmlns:p="http://schemas.microsoft.com/office/2006/metadata/properties" xmlns:ns2="8febaf8d-43f1-4fc0-a0c8-aa354dab6989" xmlns:ns3="33f2982a-281e-4648-947e-697829d2425b" targetNamespace="http://schemas.microsoft.com/office/2006/metadata/properties" ma:root="true" ma:fieldsID="92d3db6f8e83f2483eb3ca62c60c020a" ns2:_="" ns3:_="">
    <xsd:import namespace="8febaf8d-43f1-4fc0-a0c8-aa354dab6989"/>
    <xsd:import namespace="33f2982a-281e-4648-947e-697829d2425b"/>
    <xsd:element name="properties">
      <xsd:complexType>
        <xsd:sequence>
          <xsd:element name="documentManagement">
            <xsd:complexType>
              <xsd:all>
                <xsd:element ref="ns2:a65465b5b6ff4b029f9b083d60475c6f" minOccurs="0"/>
                <xsd:element ref="ns2:TaxCatchAll" minOccurs="0"/>
                <xsd:element ref="ns2:PersonalIdentificationData" minOccurs="0"/>
                <xsd:element ref="ns3:MediaServiceMetadata" minOccurs="0"/>
                <xsd:element ref="ns3:MediaServiceFastMetadata" minOccurs="0"/>
                <xsd:element ref="ns3:MediaServiceAutoKeyPoints" minOccurs="0"/>
                <xsd:element ref="ns3:MediaServiceKeyPoints" minOccurs="0"/>
                <xsd:element ref="ns3:MediaServiceGenerationTime" minOccurs="0"/>
                <xsd:element ref="ns3:MediaServiceEventHashCode" minOccurs="0"/>
                <xsd:element ref="ns3:MediaServiceDateTaken" minOccurs="0"/>
                <xsd:element ref="ns3:MediaServiceOCR" minOccurs="0"/>
                <xsd:element ref="ns3:MediaServiceLocation" minOccurs="0"/>
                <xsd:element ref="ns2:SharedWithUsers" minOccurs="0"/>
                <xsd:element ref="ns2:SharedWithDetails" minOccurs="0"/>
                <xsd:element ref="ns3:MediaLengthInSeconds" minOccurs="0"/>
                <xsd:element ref="ns3:lcf76f155ced4ddcb4097134ff3c332f"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febaf8d-43f1-4fc0-a0c8-aa354dab6989" elementFormDefault="qualified">
    <xsd:import namespace="http://schemas.microsoft.com/office/2006/documentManagement/types"/>
    <xsd:import namespace="http://schemas.microsoft.com/office/infopath/2007/PartnerControls"/>
    <xsd:element name="a65465b5b6ff4b029f9b083d60475c6f" ma:index="9" nillable="true" ma:taxonomy="true" ma:internalName="a65465b5b6ff4b029f9b083d60475c6f" ma:taxonomyFieldName="Staff_x0020_Category" ma:displayName="Staff Category" ma:default="" ma:fieldId="{a65465b5-b6ff-4b02-9f9b-083d60475c6f}" ma:sspId="81d85668-ed0c-4e0c-8817-83096a40603c" ma:termSetId="70e7f23a-84aa-4aac-bd4e-49d330a4a381" ma:anchorId="00000000-0000-0000-0000-000000000000" ma:open="false" ma:isKeyword="false">
      <xsd:complexType>
        <xsd:sequence>
          <xsd:element ref="pc:Terms" minOccurs="0" maxOccurs="1"/>
        </xsd:sequence>
      </xsd:complexType>
    </xsd:element>
    <xsd:element name="TaxCatchAll" ma:index="10" nillable="true" ma:displayName="Taxonomy Catch All Column" ma:hidden="true" ma:list="{078b261e-ccfe-49cb-9106-11872d58174d}" ma:internalName="TaxCatchAll" ma:showField="CatchAllData" ma:web="8febaf8d-43f1-4fc0-a0c8-aa354dab6989">
      <xsd:complexType>
        <xsd:complexContent>
          <xsd:extension base="dms:MultiChoiceLookup">
            <xsd:sequence>
              <xsd:element name="Value" type="dms:Lookup" maxOccurs="unbounded" minOccurs="0" nillable="true"/>
            </xsd:sequence>
          </xsd:extension>
        </xsd:complexContent>
      </xsd:complexType>
    </xsd:element>
    <xsd:element name="PersonalIdentificationData" ma:index="11" nillable="true" ma:displayName="Personal Identification Data" ma:default="" ma:internalName="PersonalIdentificationData">
      <xsd:simpleType>
        <xsd:restriction base="dms:Choice">
          <xsd:enumeration value="No"/>
          <xsd:enumeration value="Yes"/>
        </xsd:restriction>
      </xsd:simple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3f2982a-281e-4648-947e-697829d2425b" elementFormDefault="qualified">
    <xsd:import namespace="http://schemas.microsoft.com/office/2006/documentManagement/types"/>
    <xsd:import namespace="http://schemas.microsoft.com/office/infopath/2007/PartnerControls"/>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MediaLengthInSeconds" ma:index="23" nillable="true" ma:displayName="Length (seconds)" ma:internalName="MediaLengthInSeconds" ma:readOnly="true">
      <xsd:simpleType>
        <xsd:restriction base="dms:Unknown"/>
      </xsd:simpleType>
    </xsd:element>
    <xsd:element name="lcf76f155ced4ddcb4097134ff3c332f" ma:index="25" nillable="true" ma:taxonomy="true" ma:internalName="lcf76f155ced4ddcb4097134ff3c332f" ma:taxonomyFieldName="MediaServiceImageTags" ma:displayName="Image Tags" ma:readOnly="false" ma:fieldId="{5cf76f15-5ced-4ddc-b409-7134ff3c332f}" ma:taxonomyMulti="true" ma:sspId="81d85668-ed0c-4e0c-8817-83096a40603c" ma:termSetId="09814cd3-568e-fe90-9814-8d621ff8fb84" ma:anchorId="fba54fb3-c3e1-fe81-a776-ca4b69148c4d" ma:open="tru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6A69685-1DC7-4074-B2A9-64E182F5CE26}">
  <ds:schemaRefs>
    <ds:schemaRef ds:uri="33f2982a-281e-4648-947e-697829d2425b"/>
    <ds:schemaRef ds:uri="http://www.w3.org/XML/1998/namespace"/>
    <ds:schemaRef ds:uri="http://schemas.microsoft.com/office/2006/metadata/properties"/>
    <ds:schemaRef ds:uri="http://purl.org/dc/terms/"/>
    <ds:schemaRef ds:uri="http://schemas.microsoft.com/office/2006/documentManagement/types"/>
    <ds:schemaRef ds:uri="8febaf8d-43f1-4fc0-a0c8-aa354dab6989"/>
    <ds:schemaRef ds:uri="http://schemas.microsoft.com/office/infopath/2007/PartnerControls"/>
    <ds:schemaRef ds:uri="http://schemas.openxmlformats.org/package/2006/metadata/core-properties"/>
    <ds:schemaRef ds:uri="http://purl.org/dc/dcmitype/"/>
    <ds:schemaRef ds:uri="http://purl.org/dc/elements/1.1/"/>
  </ds:schemaRefs>
</ds:datastoreItem>
</file>

<file path=customXml/itemProps2.xml><?xml version="1.0" encoding="utf-8"?>
<ds:datastoreItem xmlns:ds="http://schemas.openxmlformats.org/officeDocument/2006/customXml" ds:itemID="{D0871D25-F858-4F6F-883D-BF7E3A1F9BCE}">
  <ds:schemaRefs>
    <ds:schemaRef ds:uri="33f2982a-281e-4648-947e-697829d2425b"/>
    <ds:schemaRef ds:uri="8febaf8d-43f1-4fc0-a0c8-aa354dab6989"/>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949D5E24-546D-496E-AF3F-E5A65A7BBF0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21194</Words>
  <Application>Microsoft Office PowerPoint</Application>
  <PresentationFormat>Custom</PresentationFormat>
  <Paragraphs>3013</Paragraphs>
  <Slides>53</Slides>
  <Notes>42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53</vt:i4>
      </vt:variant>
    </vt:vector>
  </HeadingPairs>
  <TitlesOfParts>
    <vt:vector size="62" baseType="lpstr">
      <vt:lpstr>Aptos Narrow</vt:lpstr>
      <vt:lpstr>Arial</vt:lpstr>
      <vt:lpstr>Arial Nova</vt:lpstr>
      <vt:lpstr>Calibri</vt:lpstr>
      <vt:lpstr>Calibri Light</vt:lpstr>
      <vt:lpstr>Courier New</vt:lpstr>
      <vt:lpstr>Impact</vt:lpstr>
      <vt:lpstr>Montserrat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 McGillan</dc:creator>
  <cp:lastModifiedBy>O Phillips</cp:lastModifiedBy>
  <cp:revision>266</cp:revision>
  <cp:lastPrinted>2022-09-28T15:35:18Z</cp:lastPrinted>
  <dcterms:created xsi:type="dcterms:W3CDTF">2019-08-28T15:25:52Z</dcterms:created>
  <dcterms:modified xsi:type="dcterms:W3CDTF">2025-09-15T07:01:04Z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0x0101002332D83141939343AEC52DABCE6A24E4</vt:lpwstr>
  </property>
  <property fmtid="{D5CDD505-2E9C-101B-9397-08002B2CF9AE}" pid="3" name="Staff Category">
    <vt:lpwstr/>
  </property>
  <property fmtid="{D5CDD505-2E9C-101B-9397-08002B2CF9AE}" pid="4" name="MediaServiceImageTags">
    <vt:lpwstr/>
  </property>
</Properties>
</file>