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63" autoAdjust="0"/>
    <p:restoredTop sz="94660"/>
  </p:normalViewPr>
  <p:slideViewPr>
    <p:cSldViewPr snapToGrid="0">
      <p:cViewPr varScale="1">
        <p:scale>
          <a:sx n="61" d="100"/>
          <a:sy n="61" d="100"/>
        </p:scale>
        <p:origin x="72" y="3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83938AB-ECA4-42B8-9933-ADA62D501182}" type="datetimeFigureOut">
              <a:rPr lang="en-GB" smtClean="0"/>
              <a:t>03/07/2018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64C4C8-3C0F-43A8-A60C-547F02F58765}" type="slidenum">
              <a:rPr lang="en-GB" smtClean="0"/>
              <a:t>‹#›</a:t>
            </a:fld>
            <a:endParaRPr lang="en-GB"/>
          </a:p>
        </p:txBody>
      </p:sp>
    </p:spTree>
    <p:extLst>
      <p:ext uri="{BB962C8B-B14F-4D97-AF65-F5344CB8AC3E}">
        <p14:creationId xmlns:p14="http://schemas.microsoft.com/office/powerpoint/2010/main" val="4095413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83938AB-ECA4-42B8-9933-ADA62D501182}" type="datetimeFigureOut">
              <a:rPr lang="en-GB" smtClean="0"/>
              <a:t>03/07/2018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64C4C8-3C0F-43A8-A60C-547F02F58765}" type="slidenum">
              <a:rPr lang="en-GB" smtClean="0"/>
              <a:t>‹#›</a:t>
            </a:fld>
            <a:endParaRPr lang="en-GB"/>
          </a:p>
        </p:txBody>
      </p:sp>
    </p:spTree>
    <p:extLst>
      <p:ext uri="{BB962C8B-B14F-4D97-AF65-F5344CB8AC3E}">
        <p14:creationId xmlns:p14="http://schemas.microsoft.com/office/powerpoint/2010/main" val="7037378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83938AB-ECA4-42B8-9933-ADA62D501182}" type="datetimeFigureOut">
              <a:rPr lang="en-GB" smtClean="0"/>
              <a:t>03/07/2018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64C4C8-3C0F-43A8-A60C-547F02F58765}" type="slidenum">
              <a:rPr lang="en-GB" smtClean="0"/>
              <a:t>‹#›</a:t>
            </a:fld>
            <a:endParaRPr lang="en-GB"/>
          </a:p>
        </p:txBody>
      </p:sp>
    </p:spTree>
    <p:extLst>
      <p:ext uri="{BB962C8B-B14F-4D97-AF65-F5344CB8AC3E}">
        <p14:creationId xmlns:p14="http://schemas.microsoft.com/office/powerpoint/2010/main" val="2898851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83938AB-ECA4-42B8-9933-ADA62D501182}" type="datetimeFigureOut">
              <a:rPr lang="en-GB" smtClean="0"/>
              <a:t>03/07/2018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64C4C8-3C0F-43A8-A60C-547F02F58765}" type="slidenum">
              <a:rPr lang="en-GB" smtClean="0"/>
              <a:t>‹#›</a:t>
            </a:fld>
            <a:endParaRPr lang="en-GB"/>
          </a:p>
        </p:txBody>
      </p:sp>
    </p:spTree>
    <p:extLst>
      <p:ext uri="{BB962C8B-B14F-4D97-AF65-F5344CB8AC3E}">
        <p14:creationId xmlns:p14="http://schemas.microsoft.com/office/powerpoint/2010/main" val="27480813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83938AB-ECA4-42B8-9933-ADA62D501182}" type="datetimeFigureOut">
              <a:rPr lang="en-GB" smtClean="0"/>
              <a:t>03/07/2018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464C4C8-3C0F-43A8-A60C-547F02F58765}" type="slidenum">
              <a:rPr lang="en-GB" smtClean="0"/>
              <a:t>‹#›</a:t>
            </a:fld>
            <a:endParaRPr lang="en-GB"/>
          </a:p>
        </p:txBody>
      </p:sp>
    </p:spTree>
    <p:extLst>
      <p:ext uri="{BB962C8B-B14F-4D97-AF65-F5344CB8AC3E}">
        <p14:creationId xmlns:p14="http://schemas.microsoft.com/office/powerpoint/2010/main" val="7838740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83938AB-ECA4-42B8-9933-ADA62D501182}" type="datetimeFigureOut">
              <a:rPr lang="en-GB" smtClean="0"/>
              <a:t>03/07/2018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464C4C8-3C0F-43A8-A60C-547F02F58765}" type="slidenum">
              <a:rPr lang="en-GB" smtClean="0"/>
              <a:t>‹#›</a:t>
            </a:fld>
            <a:endParaRPr lang="en-GB"/>
          </a:p>
        </p:txBody>
      </p:sp>
    </p:spTree>
    <p:extLst>
      <p:ext uri="{BB962C8B-B14F-4D97-AF65-F5344CB8AC3E}">
        <p14:creationId xmlns:p14="http://schemas.microsoft.com/office/powerpoint/2010/main" val="32077111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3938AB-ECA4-42B8-9933-ADA62D501182}" type="datetimeFigureOut">
              <a:rPr lang="en-GB" smtClean="0"/>
              <a:t>03/07/2018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464C4C8-3C0F-43A8-A60C-547F02F58765}" type="slidenum">
              <a:rPr lang="en-GB" smtClean="0"/>
              <a:t>‹#›</a:t>
            </a:fld>
            <a:endParaRPr lang="en-GB"/>
          </a:p>
        </p:txBody>
      </p:sp>
    </p:spTree>
    <p:extLst>
      <p:ext uri="{BB962C8B-B14F-4D97-AF65-F5344CB8AC3E}">
        <p14:creationId xmlns:p14="http://schemas.microsoft.com/office/powerpoint/2010/main" val="2140742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83938AB-ECA4-42B8-9933-ADA62D501182}" type="datetimeFigureOut">
              <a:rPr lang="en-GB" smtClean="0"/>
              <a:t>03/07/2018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64C4C8-3C0F-43A8-A60C-547F02F58765}" type="slidenum">
              <a:rPr lang="en-GB" smtClean="0"/>
              <a:t>‹#›</a:t>
            </a:fld>
            <a:endParaRPr lang="en-GB"/>
          </a:p>
        </p:txBody>
      </p:sp>
    </p:spTree>
    <p:extLst>
      <p:ext uri="{BB962C8B-B14F-4D97-AF65-F5344CB8AC3E}">
        <p14:creationId xmlns:p14="http://schemas.microsoft.com/office/powerpoint/2010/main" val="4004151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83938AB-ECA4-42B8-9933-ADA62D501182}" type="datetimeFigureOut">
              <a:rPr lang="en-GB" smtClean="0"/>
              <a:t>03/07/2018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64C4C8-3C0F-43A8-A60C-547F02F58765}" type="slidenum">
              <a:rPr lang="en-GB" smtClean="0"/>
              <a:t>‹#›</a:t>
            </a:fld>
            <a:endParaRPr lang="en-GB"/>
          </a:p>
        </p:txBody>
      </p:sp>
    </p:spTree>
    <p:extLst>
      <p:ext uri="{BB962C8B-B14F-4D97-AF65-F5344CB8AC3E}">
        <p14:creationId xmlns:p14="http://schemas.microsoft.com/office/powerpoint/2010/main" val="3179566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83938AB-ECA4-42B8-9933-ADA62D501182}" type="datetimeFigureOut">
              <a:rPr lang="en-GB" smtClean="0"/>
              <a:t>03/07/2018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64C4C8-3C0F-43A8-A60C-547F02F58765}" type="slidenum">
              <a:rPr lang="en-GB" smtClean="0"/>
              <a:t>‹#›</a:t>
            </a:fld>
            <a:endParaRPr lang="en-GB"/>
          </a:p>
        </p:txBody>
      </p:sp>
    </p:spTree>
    <p:extLst>
      <p:ext uri="{BB962C8B-B14F-4D97-AF65-F5344CB8AC3E}">
        <p14:creationId xmlns:p14="http://schemas.microsoft.com/office/powerpoint/2010/main" val="3986836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83938AB-ECA4-42B8-9933-ADA62D501182}" type="datetimeFigureOut">
              <a:rPr lang="en-GB" smtClean="0"/>
              <a:t>03/07/2018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64C4C8-3C0F-43A8-A60C-547F02F58765}" type="slidenum">
              <a:rPr lang="en-GB" smtClean="0"/>
              <a:t>‹#›</a:t>
            </a:fld>
            <a:endParaRPr lang="en-GB"/>
          </a:p>
        </p:txBody>
      </p:sp>
    </p:spTree>
    <p:extLst>
      <p:ext uri="{BB962C8B-B14F-4D97-AF65-F5344CB8AC3E}">
        <p14:creationId xmlns:p14="http://schemas.microsoft.com/office/powerpoint/2010/main" val="1143713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3938AB-ECA4-42B8-9933-ADA62D501182}" type="datetimeFigureOut">
              <a:rPr lang="en-GB" smtClean="0"/>
              <a:t>03/07/2018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64C4C8-3C0F-43A8-A60C-547F02F58765}" type="slidenum">
              <a:rPr lang="en-GB" smtClean="0"/>
              <a:t>‹#›</a:t>
            </a:fld>
            <a:endParaRPr lang="en-GB"/>
          </a:p>
        </p:txBody>
      </p:sp>
    </p:spTree>
    <p:extLst>
      <p:ext uri="{BB962C8B-B14F-4D97-AF65-F5344CB8AC3E}">
        <p14:creationId xmlns:p14="http://schemas.microsoft.com/office/powerpoint/2010/main" val="33287846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u="sng" dirty="0" smtClean="0"/>
              <a:t>ADT Marking Criteria and Grade Descriptors </a:t>
            </a:r>
            <a:endParaRPr lang="en-GB" b="1" u="sng" dirty="0"/>
          </a:p>
        </p:txBody>
      </p:sp>
      <p:sp>
        <p:nvSpPr>
          <p:cNvPr id="3" name="Subtitle 2"/>
          <p:cNvSpPr>
            <a:spLocks noGrp="1"/>
          </p:cNvSpPr>
          <p:nvPr>
            <p:ph type="subTitle" idx="1"/>
          </p:nvPr>
        </p:nvSpPr>
        <p:spPr/>
        <p:txBody>
          <a:bodyPr>
            <a:normAutofit/>
          </a:bodyPr>
          <a:lstStyle/>
          <a:p>
            <a:r>
              <a:rPr lang="en-GB" sz="4800" dirty="0" smtClean="0"/>
              <a:t>KS3/4</a:t>
            </a:r>
            <a:endParaRPr lang="en-GB" sz="4800" dirty="0"/>
          </a:p>
        </p:txBody>
      </p:sp>
    </p:spTree>
    <p:extLst>
      <p:ext uri="{BB962C8B-B14F-4D97-AF65-F5344CB8AC3E}">
        <p14:creationId xmlns:p14="http://schemas.microsoft.com/office/powerpoint/2010/main" val="1954396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2AB6936C-C30B-46A7-91D9-3F9C1E09D00B}"/>
              </a:ext>
            </a:extLst>
          </p:cNvPr>
          <p:cNvGraphicFramePr>
            <a:graphicFrameLocks noGrp="1"/>
          </p:cNvGraphicFramePr>
          <p:nvPr>
            <p:extLst>
              <p:ext uri="{D42A27DB-BD31-4B8C-83A1-F6EECF244321}">
                <p14:modId xmlns:p14="http://schemas.microsoft.com/office/powerpoint/2010/main" val="2544649948"/>
              </p:ext>
            </p:extLst>
          </p:nvPr>
        </p:nvGraphicFramePr>
        <p:xfrm>
          <a:off x="0" y="3"/>
          <a:ext cx="12191999" cy="6866571"/>
        </p:xfrm>
        <a:graphic>
          <a:graphicData uri="http://schemas.openxmlformats.org/drawingml/2006/table">
            <a:tbl>
              <a:tblPr firstRow="1" bandRow="1">
                <a:tableStyleId>{5940675A-B579-460E-94D1-54222C63F5DA}</a:tableStyleId>
              </a:tblPr>
              <a:tblGrid>
                <a:gridCol w="650870">
                  <a:extLst>
                    <a:ext uri="{9D8B030D-6E8A-4147-A177-3AD203B41FA5}">
                      <a16:colId xmlns:a16="http://schemas.microsoft.com/office/drawing/2014/main" val="3044895085"/>
                    </a:ext>
                  </a:extLst>
                </a:gridCol>
                <a:gridCol w="582356">
                  <a:extLst>
                    <a:ext uri="{9D8B030D-6E8A-4147-A177-3AD203B41FA5}">
                      <a16:colId xmlns:a16="http://schemas.microsoft.com/office/drawing/2014/main" val="3221411404"/>
                    </a:ext>
                  </a:extLst>
                </a:gridCol>
                <a:gridCol w="535416">
                  <a:extLst>
                    <a:ext uri="{9D8B030D-6E8A-4147-A177-3AD203B41FA5}">
                      <a16:colId xmlns:a16="http://schemas.microsoft.com/office/drawing/2014/main" val="794302176"/>
                    </a:ext>
                  </a:extLst>
                </a:gridCol>
                <a:gridCol w="1499213">
                  <a:extLst>
                    <a:ext uri="{9D8B030D-6E8A-4147-A177-3AD203B41FA5}">
                      <a16:colId xmlns:a16="http://schemas.microsoft.com/office/drawing/2014/main" val="3968618920"/>
                    </a:ext>
                  </a:extLst>
                </a:gridCol>
                <a:gridCol w="2113613">
                  <a:extLst>
                    <a:ext uri="{9D8B030D-6E8A-4147-A177-3AD203B41FA5}">
                      <a16:colId xmlns:a16="http://schemas.microsoft.com/office/drawing/2014/main" val="1959998804"/>
                    </a:ext>
                  </a:extLst>
                </a:gridCol>
                <a:gridCol w="3117953">
                  <a:extLst>
                    <a:ext uri="{9D8B030D-6E8A-4147-A177-3AD203B41FA5}">
                      <a16:colId xmlns:a16="http://schemas.microsoft.com/office/drawing/2014/main" val="3334630512"/>
                    </a:ext>
                  </a:extLst>
                </a:gridCol>
                <a:gridCol w="1948721">
                  <a:extLst>
                    <a:ext uri="{9D8B030D-6E8A-4147-A177-3AD203B41FA5}">
                      <a16:colId xmlns:a16="http://schemas.microsoft.com/office/drawing/2014/main" val="2579820939"/>
                    </a:ext>
                  </a:extLst>
                </a:gridCol>
                <a:gridCol w="1743857">
                  <a:extLst>
                    <a:ext uri="{9D8B030D-6E8A-4147-A177-3AD203B41FA5}">
                      <a16:colId xmlns:a16="http://schemas.microsoft.com/office/drawing/2014/main" val="934017759"/>
                    </a:ext>
                  </a:extLst>
                </a:gridCol>
              </a:tblGrid>
              <a:tr h="219304">
                <a:tc gridSpan="3">
                  <a:txBody>
                    <a:bodyPr/>
                    <a:lstStyle/>
                    <a:p>
                      <a:pPr algn="ctr" fontAlgn="ctr"/>
                      <a:r>
                        <a:rPr lang="en-GB" sz="1400" b="1" i="0" u="none" strike="noStrike" dirty="0">
                          <a:solidFill>
                            <a:srgbClr val="000000"/>
                          </a:solidFill>
                          <a:effectLst/>
                          <a:latin typeface="+mn-lt"/>
                        </a:rPr>
                        <a:t>Year Group</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9CCFF"/>
                    </a:solidFill>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9CCFF"/>
                    </a:solidFill>
                  </a:tcPr>
                </a:tc>
                <a:tc gridSpan="5">
                  <a:txBody>
                    <a:bodyPr/>
                    <a:lstStyle/>
                    <a:p>
                      <a:pPr algn="ctr" fontAlgn="ctr"/>
                      <a:r>
                        <a:rPr lang="en-GB" sz="1400" b="1" u="none" strike="noStrike" dirty="0" smtClean="0">
                          <a:effectLst/>
                          <a:latin typeface="+mn-lt"/>
                        </a:rPr>
                        <a:t>Food and Nutrition KS3 </a:t>
                      </a:r>
                      <a:r>
                        <a:rPr lang="en-GB" sz="1400" b="1" u="none" strike="noStrike" dirty="0">
                          <a:effectLst/>
                          <a:latin typeface="+mn-lt"/>
                        </a:rPr>
                        <a:t>Descriptors</a:t>
                      </a:r>
                      <a:r>
                        <a:rPr lang="en-GB" sz="1400" b="1" u="none" strike="noStrike" baseline="0" dirty="0">
                          <a:effectLst/>
                          <a:latin typeface="+mn-lt"/>
                        </a:rPr>
                        <a:t>: </a:t>
                      </a:r>
                      <a:r>
                        <a:rPr lang="en-GB" sz="1400" b="1" u="sng" strike="noStrike" baseline="0" dirty="0">
                          <a:effectLst/>
                          <a:latin typeface="+mn-lt"/>
                        </a:rPr>
                        <a:t>For Students</a:t>
                      </a:r>
                      <a:endParaRPr lang="en-GB" sz="1400" b="1" u="sng" strike="noStrike" dirty="0">
                        <a:effectLst/>
                        <a:latin typeface="+mn-lt"/>
                      </a:endParaRPr>
                    </a:p>
                  </a:txBody>
                  <a:tcPr marL="9525" marR="9525" marT="9525" marB="0" anchor="ctr">
                    <a:lnL w="12700" cap="flat" cmpd="sng" algn="ctr">
                      <a:solidFill>
                        <a:schemeClr val="tx1"/>
                      </a:solidFill>
                      <a:prstDash val="solid"/>
                      <a:round/>
                      <a:headEnd type="none" w="med" len="med"/>
                      <a:tailEnd type="none" w="med" len="med"/>
                    </a:lnL>
                    <a:solidFill>
                      <a:schemeClr val="bg1">
                        <a:lumMod val="50000"/>
                      </a:schemeClr>
                    </a:solidFill>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solidFill>
                      <a:srgbClr val="99CCFF"/>
                    </a:solidFill>
                  </a:tcPr>
                </a:tc>
                <a:tc hMerge="1">
                  <a:txBody>
                    <a:bodyPr/>
                    <a:lstStyle/>
                    <a:p>
                      <a:endParaRPr lang="en-GB"/>
                    </a:p>
                  </a:txBody>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solidFill>
                      <a:srgbClr val="99CCFF"/>
                    </a:solidFill>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solidFill>
                      <a:srgbClr val="99CCFF"/>
                    </a:solidFill>
                  </a:tcPr>
                </a:tc>
                <a:extLst>
                  <a:ext uri="{0D108BD9-81ED-4DB2-BD59-A6C34878D82A}">
                    <a16:rowId xmlns:a16="http://schemas.microsoft.com/office/drawing/2014/main" val="2203365165"/>
                  </a:ext>
                </a:extLst>
              </a:tr>
              <a:tr h="369256">
                <a:tc>
                  <a:txBody>
                    <a:bodyPr/>
                    <a:lstStyle/>
                    <a:p>
                      <a:pPr algn="ctr" fontAlgn="ctr"/>
                      <a:r>
                        <a:rPr lang="en-GB" sz="1200" b="1" i="0" u="none" strike="noStrike" dirty="0">
                          <a:solidFill>
                            <a:srgbClr val="000000"/>
                          </a:solidFill>
                          <a:effectLst/>
                          <a:latin typeface="+mn-lt"/>
                        </a:rPr>
                        <a:t>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65000"/>
                      </a:schemeClr>
                    </a:solidFill>
                  </a:tcPr>
                </a:tc>
                <a:tc>
                  <a:txBody>
                    <a:bodyPr/>
                    <a:lstStyle/>
                    <a:p>
                      <a:pPr algn="ctr" fontAlgn="ctr"/>
                      <a:r>
                        <a:rPr lang="en-GB" sz="1200" b="1" i="0" u="none" strike="noStrike" dirty="0">
                          <a:solidFill>
                            <a:srgbClr val="000000"/>
                          </a:solidFill>
                          <a:effectLst/>
                          <a:latin typeface="+mn-lt"/>
                        </a:rPr>
                        <a:t>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65000"/>
                      </a:schemeClr>
                    </a:solidFill>
                  </a:tcPr>
                </a:tc>
                <a:tc>
                  <a:txBody>
                    <a:bodyPr/>
                    <a:lstStyle/>
                    <a:p>
                      <a:pPr algn="ctr" fontAlgn="ctr"/>
                      <a:r>
                        <a:rPr lang="en-GB" sz="1200" b="1" i="0" u="none" strike="noStrike" dirty="0">
                          <a:solidFill>
                            <a:srgbClr val="000000"/>
                          </a:solidFill>
                          <a:effectLst/>
                          <a:latin typeface="+mn-lt"/>
                        </a:rPr>
                        <a:t>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65000"/>
                      </a:schemeClr>
                    </a:solidFill>
                  </a:tcPr>
                </a:tc>
                <a:tc>
                  <a:txBody>
                    <a:bodyPr/>
                    <a:lstStyle/>
                    <a:p>
                      <a:pPr algn="ctr" fontAlgn="ctr"/>
                      <a:r>
                        <a:rPr lang="en-GB" sz="1200" b="1" u="none" strike="noStrike" dirty="0">
                          <a:effectLst/>
                          <a:latin typeface="+mn-lt"/>
                        </a:rPr>
                        <a:t>FOOD, NUTRITION &amp; HEALTH</a:t>
                      </a:r>
                    </a:p>
                  </a:txBody>
                  <a:tcPr marL="9525" marR="9525" marT="9525" marB="0" anchor="ctr">
                    <a:lnL w="12700" cap="flat" cmpd="sng" algn="ctr">
                      <a:solidFill>
                        <a:schemeClr val="tx1"/>
                      </a:solidFill>
                      <a:prstDash val="solid"/>
                      <a:round/>
                      <a:headEnd type="none" w="med" len="med"/>
                      <a:tailEnd type="none" w="med" len="med"/>
                    </a:lnL>
                    <a:solidFill>
                      <a:schemeClr val="bg1">
                        <a:lumMod val="65000"/>
                      </a:schemeClr>
                    </a:solidFill>
                  </a:tcPr>
                </a:tc>
                <a:tc>
                  <a:txBody>
                    <a:bodyPr/>
                    <a:lstStyle/>
                    <a:p>
                      <a:pPr algn="ctr" fontAlgn="ctr"/>
                      <a:r>
                        <a:rPr lang="en-GB" sz="1200" b="1" kern="1200" dirty="0">
                          <a:solidFill>
                            <a:schemeClr val="tx1"/>
                          </a:solidFill>
                          <a:effectLst/>
                          <a:latin typeface="+mn-lt"/>
                          <a:ea typeface="+mn-ea"/>
                          <a:cs typeface="+mn-cs"/>
                        </a:rPr>
                        <a:t>FOOD CHOICE </a:t>
                      </a:r>
                      <a:endParaRPr lang="en-GB" sz="1200" b="1" i="0" u="none" strike="noStrike" dirty="0">
                        <a:solidFill>
                          <a:srgbClr val="000000"/>
                        </a:solidFill>
                        <a:effectLst/>
                        <a:latin typeface="+mn-lt"/>
                      </a:endParaRPr>
                    </a:p>
                  </a:txBody>
                  <a:tcPr marL="9525" marR="9525" marT="9525" marB="0" anchor="ctr">
                    <a:solidFill>
                      <a:schemeClr val="bg1">
                        <a:lumMod val="65000"/>
                      </a:schemeClr>
                    </a:solidFill>
                  </a:tcPr>
                </a:tc>
                <a:tc>
                  <a:txBody>
                    <a:bodyPr/>
                    <a:lstStyle/>
                    <a:p>
                      <a:pPr algn="ctr" fontAlgn="ctr"/>
                      <a:r>
                        <a:rPr lang="en-GB" sz="1200" b="1" i="0" u="none" strike="noStrike" dirty="0">
                          <a:solidFill>
                            <a:srgbClr val="000000"/>
                          </a:solidFill>
                          <a:effectLst/>
                          <a:latin typeface="+mn-lt"/>
                        </a:rPr>
                        <a:t>FOOD PROVENANCE</a:t>
                      </a:r>
                    </a:p>
                  </a:txBody>
                  <a:tcPr marL="9525" marR="9525" marT="9525" marB="0" anchor="ctr">
                    <a:solidFill>
                      <a:schemeClr val="bg1">
                        <a:lumMod val="65000"/>
                      </a:schemeClr>
                    </a:solidFill>
                  </a:tcPr>
                </a:tc>
                <a:tc>
                  <a:txBody>
                    <a:bodyPr/>
                    <a:lstStyle/>
                    <a:p>
                      <a:pPr algn="ctr" fontAlgn="ctr"/>
                      <a:r>
                        <a:rPr lang="en-GB" sz="1200" b="1" i="0" u="none" strike="noStrike" dirty="0">
                          <a:solidFill>
                            <a:srgbClr val="000000"/>
                          </a:solidFill>
                          <a:effectLst/>
                          <a:latin typeface="+mn-lt"/>
                        </a:rPr>
                        <a:t>FOOD SCIENCE &amp; PREPARATION</a:t>
                      </a:r>
                    </a:p>
                  </a:txBody>
                  <a:tcPr marL="9525" marR="9525" marT="9525" marB="0" anchor="ctr">
                    <a:solidFill>
                      <a:schemeClr val="bg1">
                        <a:lumMod val="65000"/>
                      </a:schemeClr>
                    </a:solidFill>
                  </a:tcPr>
                </a:tc>
                <a:tc>
                  <a:txBody>
                    <a:bodyPr/>
                    <a:lstStyle/>
                    <a:p>
                      <a:pPr algn="ctr" fontAlgn="ctr"/>
                      <a:r>
                        <a:rPr lang="en-GB" sz="1200" b="1" i="0" u="none" strike="noStrike" dirty="0">
                          <a:solidFill>
                            <a:srgbClr val="000000"/>
                          </a:solidFill>
                          <a:effectLst/>
                          <a:latin typeface="+mn-lt"/>
                        </a:rPr>
                        <a:t>FOOD SAFETY</a:t>
                      </a:r>
                    </a:p>
                  </a:txBody>
                  <a:tcPr marL="9525" marR="9525" marT="9525" marB="0" anchor="ctr">
                    <a:solidFill>
                      <a:schemeClr val="bg1">
                        <a:lumMod val="65000"/>
                      </a:schemeClr>
                    </a:solidFill>
                  </a:tcPr>
                </a:tc>
                <a:extLst>
                  <a:ext uri="{0D108BD9-81ED-4DB2-BD59-A6C34878D82A}">
                    <a16:rowId xmlns:a16="http://schemas.microsoft.com/office/drawing/2014/main" val="2605070854"/>
                  </a:ext>
                </a:extLst>
              </a:tr>
              <a:tr h="249295">
                <a:tc>
                  <a:txBody>
                    <a:bodyPr/>
                    <a:lstStyle/>
                    <a:p>
                      <a:pPr algn="ctr" fontAlgn="ctr"/>
                      <a:r>
                        <a:rPr lang="en-GB" sz="800" u="none" strike="noStrike" dirty="0" smtClean="0">
                          <a:effectLst/>
                          <a:latin typeface="+mn-lt"/>
                        </a:rPr>
                        <a:t>Foundation </a:t>
                      </a:r>
                      <a:endParaRPr lang="en-GB" sz="800" u="none" strike="noStrike" dirty="0">
                        <a:effectLst/>
                        <a:latin typeface="+mn-lt"/>
                      </a:endParaRPr>
                    </a:p>
                    <a:p>
                      <a:pPr algn="ctr" fontAlgn="ctr"/>
                      <a:r>
                        <a:rPr lang="en-GB" sz="800" u="none" strike="noStrike" dirty="0">
                          <a:effectLst/>
                          <a:latin typeface="+mn-lt"/>
                        </a:rPr>
                        <a:t>Grade </a:t>
                      </a:r>
                      <a:r>
                        <a:rPr lang="en-GB" sz="800" u="none" strike="noStrike" dirty="0" smtClean="0">
                          <a:effectLst/>
                          <a:latin typeface="+mn-lt"/>
                        </a:rPr>
                        <a:t>2</a:t>
                      </a:r>
                      <a:endParaRPr lang="en-GB" sz="800" b="1" i="0" u="none" strike="noStrike" dirty="0">
                        <a:solidFill>
                          <a:srgbClr val="FF0000"/>
                        </a:solidFill>
                        <a:effectLst/>
                        <a:latin typeface="+mn-lt"/>
                      </a:endParaRPr>
                    </a:p>
                  </a:txBody>
                  <a:tcPr marL="9525" marR="9525" marT="9525" marB="0">
                    <a:lnT w="12700" cap="flat" cmpd="sng" algn="ctr">
                      <a:solidFill>
                        <a:schemeClr val="tx1"/>
                      </a:solidFill>
                      <a:prstDash val="solid"/>
                      <a:round/>
                      <a:headEnd type="none" w="med" len="med"/>
                      <a:tailEnd type="none" w="med" len="med"/>
                    </a:lnT>
                    <a:solidFill>
                      <a:srgbClr val="00B0F0"/>
                    </a:solidFill>
                  </a:tcPr>
                </a:tc>
                <a:tc>
                  <a:txBody>
                    <a:bodyPr/>
                    <a:lstStyle/>
                    <a:p>
                      <a:pPr algn="ctr" fontAlgn="ctr"/>
                      <a:r>
                        <a:rPr lang="en-GB" sz="800" u="none" strike="noStrike" dirty="0">
                          <a:effectLst/>
                          <a:latin typeface="+mn-lt"/>
                        </a:rPr>
                        <a:t>Foundation</a:t>
                      </a:r>
                    </a:p>
                    <a:p>
                      <a:pPr algn="ctr" fontAlgn="ctr"/>
                      <a:r>
                        <a:rPr lang="en-GB" sz="800" u="none" strike="noStrike" dirty="0">
                          <a:effectLst/>
                          <a:latin typeface="+mn-lt"/>
                        </a:rPr>
                        <a:t>Grade 1</a:t>
                      </a:r>
                      <a:endParaRPr lang="en-GB" sz="800" b="1" i="0" u="none" strike="noStrike" dirty="0">
                        <a:solidFill>
                          <a:srgbClr val="7030A0"/>
                        </a:solidFill>
                        <a:effectLst/>
                        <a:latin typeface="+mn-lt"/>
                      </a:endParaRPr>
                    </a:p>
                  </a:txBody>
                  <a:tcPr marL="9525" marR="9525" marT="9525" marB="0">
                    <a:lnT w="12700" cap="flat" cmpd="sng" algn="ctr">
                      <a:solidFill>
                        <a:schemeClr val="tx1"/>
                      </a:solidFill>
                      <a:prstDash val="solid"/>
                      <a:round/>
                      <a:headEnd type="none" w="med" len="med"/>
                      <a:tailEnd type="none" w="med" len="med"/>
                    </a:lnT>
                    <a:solidFill>
                      <a:srgbClr val="CC66FF"/>
                    </a:solidFill>
                  </a:tcPr>
                </a:tc>
                <a:tc>
                  <a:txBody>
                    <a:bodyPr/>
                    <a:lstStyle/>
                    <a:p>
                      <a:pPr algn="ctr" fontAlgn="ctr"/>
                      <a:r>
                        <a:rPr lang="en-GB" sz="800" u="none" strike="noStrike" dirty="0">
                          <a:effectLst/>
                          <a:latin typeface="+mn-lt"/>
                        </a:rPr>
                        <a:t>Limited</a:t>
                      </a:r>
                      <a:endParaRPr lang="en-GB" sz="800" b="1" i="0" u="none" strike="noStrike" dirty="0">
                        <a:solidFill>
                          <a:srgbClr val="000000"/>
                        </a:solidFill>
                        <a:effectLst/>
                        <a:latin typeface="+mn-lt"/>
                      </a:endParaRPr>
                    </a:p>
                    <a:p>
                      <a:pPr algn="ctr" fontAlgn="ctr"/>
                      <a:r>
                        <a:rPr lang="en-GB" sz="800" b="0" i="0" u="none" strike="noStrike" dirty="0">
                          <a:solidFill>
                            <a:srgbClr val="000000"/>
                          </a:solidFill>
                          <a:effectLst/>
                          <a:latin typeface="+mn-lt"/>
                        </a:rPr>
                        <a:t>WT1</a:t>
                      </a:r>
                      <a:endParaRPr lang="en-GB" sz="800" b="0" u="none" strike="noStrike" dirty="0">
                        <a:effectLst/>
                        <a:latin typeface="+mn-lt"/>
                      </a:endParaRPr>
                    </a:p>
                  </a:txBody>
                  <a:tcPr marL="9525" marR="9525" marT="9525" marB="0">
                    <a:lnT w="12700" cap="flat" cmpd="sng" algn="ctr">
                      <a:solidFill>
                        <a:schemeClr val="tx1"/>
                      </a:solidFill>
                      <a:prstDash val="solid"/>
                      <a:round/>
                      <a:headEnd type="none" w="med" len="med"/>
                      <a:tailEnd type="none" w="med" len="med"/>
                    </a:lnT>
                    <a:solidFill>
                      <a:srgbClr val="FF7C80"/>
                    </a:solidFill>
                  </a:tcPr>
                </a:tc>
                <a:tc>
                  <a:txBody>
                    <a:bodyPr/>
                    <a:lstStyle/>
                    <a:p>
                      <a:pPr marL="0" marR="0" lvl="0" indent="0" algn="l"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lang="en-GB" sz="800" kern="1200" dirty="0">
                          <a:solidFill>
                            <a:schemeClr val="dk1"/>
                          </a:solidFill>
                          <a:effectLst/>
                          <a:latin typeface="+mn-lt"/>
                          <a:ea typeface="+mn-ea"/>
                          <a:cs typeface="+mn-cs"/>
                        </a:rPr>
                        <a:t>I can find information about nutrition and health with </a:t>
                      </a:r>
                      <a:r>
                        <a:rPr lang="en-GB" sz="800" kern="1200" dirty="0" smtClean="0">
                          <a:solidFill>
                            <a:schemeClr val="dk1"/>
                          </a:solidFill>
                          <a:effectLst/>
                          <a:latin typeface="+mn-lt"/>
                          <a:ea typeface="+mn-ea"/>
                          <a:cs typeface="+mn-cs"/>
                        </a:rPr>
                        <a:t>help</a:t>
                      </a:r>
                      <a:endParaRPr lang="en-GB" sz="800" kern="1200" dirty="0">
                        <a:solidFill>
                          <a:schemeClr val="dk1"/>
                        </a:solidFill>
                        <a:effectLst/>
                        <a:latin typeface="+mn-lt"/>
                        <a:ea typeface="+mn-ea"/>
                        <a:cs typeface="+mn-cs"/>
                      </a:endParaRP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know that some people eat different types of food. </a:t>
                      </a:r>
                    </a:p>
                  </a:txBody>
                  <a:tcPr marL="9525" marR="9525" marT="9525" marB="0">
                    <a:solidFill>
                      <a:schemeClr val="bg1">
                        <a:lumMod val="85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lang="en-GB" sz="800" kern="1200" dirty="0">
                          <a:solidFill>
                            <a:schemeClr val="tx1"/>
                          </a:solidFill>
                          <a:effectLst/>
                          <a:latin typeface="+mn-lt"/>
                          <a:ea typeface="+mn-ea"/>
                          <a:cs typeface="+mn-cs"/>
                        </a:rPr>
                        <a:t>I understand that food comes from animal and plant sources. </a:t>
                      </a: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 I can select equipment with help</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 I can cut my ingredients with </a:t>
                      </a:r>
                      <a:r>
                        <a:rPr lang="en-GB" sz="800" kern="1200" dirty="0" smtClean="0">
                          <a:solidFill>
                            <a:schemeClr val="tx1"/>
                          </a:solidFill>
                          <a:effectLst/>
                          <a:latin typeface="+mn-lt"/>
                          <a:ea typeface="+mn-ea"/>
                          <a:cs typeface="+mn-cs"/>
                        </a:rPr>
                        <a:t>help</a:t>
                      </a:r>
                      <a:endParaRPr lang="en-GB" sz="800" kern="1200" dirty="0">
                        <a:solidFill>
                          <a:schemeClr val="tx1"/>
                        </a:solidFill>
                        <a:effectLst/>
                        <a:latin typeface="+mn-lt"/>
                        <a:ea typeface="+mn-ea"/>
                        <a:cs typeface="+mn-cs"/>
                      </a:endParaRP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 I can get myself ready to cook </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 I can work safely with help </a:t>
                      </a:r>
                    </a:p>
                  </a:txBody>
                  <a:tcPr marL="9525" marR="9525" marT="9525" marB="0">
                    <a:solidFill>
                      <a:schemeClr val="bg1">
                        <a:lumMod val="85000"/>
                      </a:schemeClr>
                    </a:solidFill>
                  </a:tcPr>
                </a:tc>
                <a:extLst>
                  <a:ext uri="{0D108BD9-81ED-4DB2-BD59-A6C34878D82A}">
                    <a16:rowId xmlns:a16="http://schemas.microsoft.com/office/drawing/2014/main" val="4156991023"/>
                  </a:ext>
                </a:extLst>
              </a:tr>
              <a:tr h="489217">
                <a:tc>
                  <a:txBody>
                    <a:bodyPr/>
                    <a:lstStyle/>
                    <a:p>
                      <a:pPr algn="ctr" fontAlgn="ctr"/>
                      <a:r>
                        <a:rPr lang="en-GB" sz="800" u="none" strike="noStrike" dirty="0">
                          <a:effectLst/>
                          <a:latin typeface="+mn-lt"/>
                        </a:rPr>
                        <a:t>Developing</a:t>
                      </a:r>
                    </a:p>
                    <a:p>
                      <a:pPr algn="ctr" fontAlgn="ctr"/>
                      <a:r>
                        <a:rPr lang="en-GB" sz="800" u="none" strike="noStrike" dirty="0">
                          <a:effectLst/>
                          <a:latin typeface="+mn-lt"/>
                        </a:rPr>
                        <a:t>Grade 3  </a:t>
                      </a:r>
                    </a:p>
                    <a:p>
                      <a:pPr algn="ctr" fontAlgn="ctr"/>
                      <a:r>
                        <a:rPr lang="en-GB" sz="800" b="1" i="0" u="sng" strike="noStrike" dirty="0">
                          <a:solidFill>
                            <a:schemeClr val="tx1"/>
                          </a:solidFill>
                          <a:effectLst/>
                          <a:latin typeface="+mn-lt"/>
                        </a:rPr>
                        <a:t>BRONZE</a:t>
                      </a:r>
                    </a:p>
                  </a:txBody>
                  <a:tcPr marL="9525" marR="9525" marT="9525" marB="0">
                    <a:solidFill>
                      <a:srgbClr val="CC9900"/>
                    </a:solidFill>
                  </a:tcPr>
                </a:tc>
                <a:tc>
                  <a:txBody>
                    <a:bodyPr/>
                    <a:lstStyle/>
                    <a:p>
                      <a:pPr algn="ctr" fontAlgn="ctr"/>
                      <a:r>
                        <a:rPr lang="en-GB" sz="800" u="none" strike="noStrike" dirty="0">
                          <a:effectLst/>
                          <a:latin typeface="+mn-lt"/>
                        </a:rPr>
                        <a:t>Foundation </a:t>
                      </a:r>
                    </a:p>
                    <a:p>
                      <a:pPr algn="ctr" fontAlgn="ctr"/>
                      <a:r>
                        <a:rPr lang="en-GB" sz="800" u="none" strike="noStrike" dirty="0">
                          <a:effectLst/>
                          <a:latin typeface="+mn-lt"/>
                        </a:rPr>
                        <a:t>Grade 2</a:t>
                      </a:r>
                      <a:endParaRPr lang="en-GB" sz="800" b="1" i="0" u="none" strike="noStrike" dirty="0">
                        <a:solidFill>
                          <a:srgbClr val="FF0000"/>
                        </a:solidFill>
                        <a:effectLst/>
                        <a:latin typeface="+mn-lt"/>
                      </a:endParaRPr>
                    </a:p>
                  </a:txBody>
                  <a:tcPr marL="9525" marR="9525" marT="9525" marB="0">
                    <a:solidFill>
                      <a:srgbClr val="00B0F0"/>
                    </a:solidFill>
                  </a:tcPr>
                </a:tc>
                <a:tc>
                  <a:txBody>
                    <a:bodyPr/>
                    <a:lstStyle/>
                    <a:p>
                      <a:pPr algn="ctr" fontAlgn="ctr"/>
                      <a:r>
                        <a:rPr lang="en-GB" sz="800" u="none" strike="noStrike" dirty="0">
                          <a:effectLst/>
                          <a:latin typeface="+mn-lt"/>
                        </a:rPr>
                        <a:t>Foundation</a:t>
                      </a:r>
                    </a:p>
                    <a:p>
                      <a:pPr algn="ctr" fontAlgn="ctr"/>
                      <a:r>
                        <a:rPr lang="en-GB" sz="800" u="none" strike="noStrike" dirty="0">
                          <a:effectLst/>
                          <a:latin typeface="+mn-lt"/>
                        </a:rPr>
                        <a:t>Grade 1</a:t>
                      </a:r>
                      <a:endParaRPr lang="en-GB" sz="800" b="1" i="0" u="none" strike="noStrike" dirty="0">
                        <a:solidFill>
                          <a:srgbClr val="7030A0"/>
                        </a:solidFill>
                        <a:effectLst/>
                        <a:latin typeface="+mn-lt"/>
                      </a:endParaRPr>
                    </a:p>
                  </a:txBody>
                  <a:tcPr marL="9525" marR="9525" marT="9525" marB="0">
                    <a:solidFill>
                      <a:srgbClr val="CC66FF"/>
                    </a:solidFill>
                  </a:tcPr>
                </a:tc>
                <a:tc>
                  <a:txBody>
                    <a:bodyPr/>
                    <a:lstStyle/>
                    <a:p>
                      <a:pPr mar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I can name two nutrients on the Eatwell guide</a:t>
                      </a:r>
                    </a:p>
                    <a:p>
                      <a:pPr mar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I can recognise some special dietary requirements</a:t>
                      </a:r>
                      <a:r>
                        <a:rPr lang="en-GB" sz="800" kern="1200" dirty="0" smtClean="0">
                          <a:solidFill>
                            <a:schemeClr val="dk1"/>
                          </a:solidFill>
                          <a:effectLst/>
                          <a:latin typeface="+mn-lt"/>
                          <a:ea typeface="+mn-ea"/>
                          <a:cs typeface="+mn-cs"/>
                        </a:rPr>
                        <a:t>.</a:t>
                      </a:r>
                      <a:endParaRPr lang="en-GB" sz="800" kern="1200" dirty="0">
                        <a:solidFill>
                          <a:schemeClr val="dk1"/>
                        </a:solidFill>
                        <a:effectLst/>
                        <a:latin typeface="+mn-lt"/>
                        <a:ea typeface="+mn-ea"/>
                        <a:cs typeface="+mn-cs"/>
                      </a:endParaRP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know that some different cultures eat different foods and have different dishes/recipes</a:t>
                      </a:r>
                      <a:r>
                        <a:rPr lang="en-GB" sz="800" kern="1200" dirty="0" smtClean="0">
                          <a:solidFill>
                            <a:schemeClr val="tx1"/>
                          </a:solidFill>
                          <a:effectLst/>
                          <a:latin typeface="+mn-lt"/>
                          <a:ea typeface="+mn-ea"/>
                          <a:cs typeface="+mn-cs"/>
                        </a:rPr>
                        <a:t>.</a:t>
                      </a:r>
                      <a:endParaRPr lang="en-GB" sz="800" kern="1200" dirty="0">
                        <a:solidFill>
                          <a:schemeClr val="tx1"/>
                        </a:solidFill>
                        <a:effectLst/>
                        <a:latin typeface="+mn-lt"/>
                        <a:ea typeface="+mn-ea"/>
                        <a:cs typeface="+mn-cs"/>
                      </a:endParaRP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understand and can explain where basic foods come from .  </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know where and how some foods are grown. </a:t>
                      </a: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 I can explain what I am going to do</a:t>
                      </a:r>
                    </a:p>
                    <a:p>
                      <a:pPr marL="0" indent="0" algn="l">
                        <a:lnSpc>
                          <a:spcPct val="100000"/>
                        </a:lnSpc>
                        <a:buFont typeface="Arial" panose="020B0604020202020204" pitchFamily="34" charset="0"/>
                        <a:buNone/>
                      </a:pPr>
                      <a:r>
                        <a:rPr lang="en-GB" sz="800" kern="1200" dirty="0" smtClean="0">
                          <a:solidFill>
                            <a:schemeClr val="tx1"/>
                          </a:solidFill>
                          <a:effectLst/>
                          <a:latin typeface="+mn-lt"/>
                          <a:ea typeface="+mn-ea"/>
                          <a:cs typeface="+mn-cs"/>
                        </a:rPr>
                        <a:t>I </a:t>
                      </a:r>
                      <a:r>
                        <a:rPr lang="en-GB" sz="800" kern="1200" dirty="0">
                          <a:solidFill>
                            <a:schemeClr val="tx1"/>
                          </a:solidFill>
                          <a:effectLst/>
                          <a:latin typeface="+mn-lt"/>
                          <a:ea typeface="+mn-ea"/>
                          <a:cs typeface="+mn-cs"/>
                        </a:rPr>
                        <a:t>can name and select equipment with help</a:t>
                      </a:r>
                    </a:p>
                    <a:p>
                      <a:pPr marL="0" indent="0" algn="l">
                        <a:lnSpc>
                          <a:spcPct val="100000"/>
                        </a:lnSpc>
                        <a:buFont typeface="Arial" panose="020B0604020202020204" pitchFamily="34" charset="0"/>
                        <a:buNone/>
                      </a:pPr>
                      <a:r>
                        <a:rPr lang="en-GB" sz="800" kern="1200" dirty="0" smtClean="0">
                          <a:solidFill>
                            <a:schemeClr val="tx1"/>
                          </a:solidFill>
                          <a:effectLst/>
                          <a:latin typeface="+mn-lt"/>
                          <a:ea typeface="+mn-ea"/>
                          <a:cs typeface="+mn-cs"/>
                        </a:rPr>
                        <a:t>I </a:t>
                      </a:r>
                      <a:r>
                        <a:rPr lang="en-GB" sz="800" kern="1200" dirty="0">
                          <a:solidFill>
                            <a:schemeClr val="tx1"/>
                          </a:solidFill>
                          <a:effectLst/>
                          <a:latin typeface="+mn-lt"/>
                          <a:ea typeface="+mn-ea"/>
                          <a:cs typeface="+mn-cs"/>
                        </a:rPr>
                        <a:t>can use the bridge and the claw hold</a:t>
                      </a: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can work safely on my own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kern="1200" dirty="0">
                          <a:solidFill>
                            <a:schemeClr val="tx1"/>
                          </a:solidFill>
                          <a:effectLst/>
                          <a:latin typeface="+mn-lt"/>
                          <a:ea typeface="+mn-ea"/>
                          <a:cs typeface="+mn-cs"/>
                        </a:rPr>
                        <a:t>• I can explain the words ‘hygiene’ and ‘food safety</a:t>
                      </a:r>
                      <a:r>
                        <a:rPr lang="en-GB" sz="800" kern="1200" dirty="0" smtClean="0">
                          <a:solidFill>
                            <a:schemeClr val="tx1"/>
                          </a:solidFill>
                          <a:effectLst/>
                          <a:latin typeface="+mn-lt"/>
                          <a:ea typeface="+mn-ea"/>
                          <a:cs typeface="+mn-cs"/>
                        </a:rPr>
                        <a:t>’.</a:t>
                      </a:r>
                      <a:endParaRPr lang="en-GB" sz="800" kern="1200" dirty="0">
                        <a:solidFill>
                          <a:schemeClr val="tx1"/>
                        </a:solidFill>
                        <a:effectLst/>
                        <a:latin typeface="+mn-lt"/>
                        <a:ea typeface="+mn-ea"/>
                        <a:cs typeface="+mn-cs"/>
                      </a:endParaRPr>
                    </a:p>
                  </a:txBody>
                  <a:tcPr marL="9525" marR="9525" marT="9525" marB="0">
                    <a:solidFill>
                      <a:schemeClr val="bg1">
                        <a:lumMod val="85000"/>
                      </a:schemeClr>
                    </a:solidFill>
                  </a:tcPr>
                </a:tc>
                <a:extLst>
                  <a:ext uri="{0D108BD9-81ED-4DB2-BD59-A6C34878D82A}">
                    <a16:rowId xmlns:a16="http://schemas.microsoft.com/office/drawing/2014/main" val="2983804513"/>
                  </a:ext>
                </a:extLst>
              </a:tr>
              <a:tr h="849101">
                <a:tc>
                  <a:txBody>
                    <a:bodyPr/>
                    <a:lstStyle/>
                    <a:p>
                      <a:pPr algn="ctr" fontAlgn="ctr"/>
                      <a:r>
                        <a:rPr lang="en-GB" sz="800" u="none" strike="noStrike" dirty="0">
                          <a:effectLst/>
                          <a:latin typeface="+mn-lt"/>
                        </a:rPr>
                        <a:t>Secure </a:t>
                      </a:r>
                    </a:p>
                    <a:p>
                      <a:pPr algn="ctr" fontAlgn="ctr"/>
                      <a:r>
                        <a:rPr lang="en-GB" sz="800" u="none" strike="noStrike" dirty="0">
                          <a:effectLst/>
                          <a:latin typeface="+mn-lt"/>
                        </a:rPr>
                        <a:t>Grade 4-5</a:t>
                      </a:r>
                    </a:p>
                    <a:p>
                      <a:pPr algn="ctr" fontAlgn="ctr"/>
                      <a:r>
                        <a:rPr lang="en-GB" sz="800" b="1" i="0" u="sng" strike="noStrike" dirty="0">
                          <a:solidFill>
                            <a:schemeClr val="tx1"/>
                          </a:solidFill>
                          <a:effectLst/>
                          <a:latin typeface="+mn-lt"/>
                        </a:rPr>
                        <a:t>SILVER</a:t>
                      </a:r>
                    </a:p>
                  </a:txBody>
                  <a:tcPr marL="9525" marR="9525" marT="9525" marB="0">
                    <a:solidFill>
                      <a:schemeClr val="bg1">
                        <a:lumMod val="75000"/>
                      </a:schemeClr>
                    </a:solidFill>
                  </a:tcPr>
                </a:tc>
                <a:tc>
                  <a:txBody>
                    <a:bodyPr/>
                    <a:lstStyle/>
                    <a:p>
                      <a:pPr algn="ctr" fontAlgn="ctr"/>
                      <a:r>
                        <a:rPr lang="en-GB" sz="800" u="none" strike="noStrike" dirty="0">
                          <a:effectLst/>
                          <a:latin typeface="+mn-lt"/>
                        </a:rPr>
                        <a:t>Developing</a:t>
                      </a:r>
                    </a:p>
                    <a:p>
                      <a:pPr algn="ctr" fontAlgn="ctr"/>
                      <a:r>
                        <a:rPr lang="en-GB" sz="800" u="none" strike="noStrike" dirty="0">
                          <a:effectLst/>
                          <a:latin typeface="+mn-lt"/>
                        </a:rPr>
                        <a:t>Grade 3  </a:t>
                      </a:r>
                    </a:p>
                    <a:p>
                      <a:pPr algn="ctr" fontAlgn="ctr"/>
                      <a:r>
                        <a:rPr lang="en-GB" sz="800" b="1" i="0" u="sng" strike="noStrike" dirty="0">
                          <a:solidFill>
                            <a:schemeClr val="tx1"/>
                          </a:solidFill>
                          <a:effectLst/>
                          <a:latin typeface="+mn-lt"/>
                        </a:rPr>
                        <a:t>BRONZE</a:t>
                      </a:r>
                    </a:p>
                  </a:txBody>
                  <a:tcPr marL="9525" marR="9525" marT="9525" marB="0">
                    <a:solidFill>
                      <a:srgbClr val="CC9900"/>
                    </a:solidFill>
                  </a:tcPr>
                </a:tc>
                <a:tc>
                  <a:txBody>
                    <a:bodyPr/>
                    <a:lstStyle/>
                    <a:p>
                      <a:pPr algn="ctr" fontAlgn="ctr"/>
                      <a:r>
                        <a:rPr lang="en-GB" sz="800" u="none" strike="noStrike" dirty="0">
                          <a:effectLst/>
                          <a:latin typeface="+mn-lt"/>
                        </a:rPr>
                        <a:t>Foundation </a:t>
                      </a:r>
                    </a:p>
                    <a:p>
                      <a:pPr algn="ctr" fontAlgn="ctr"/>
                      <a:r>
                        <a:rPr lang="en-GB" sz="800" u="none" strike="noStrike" dirty="0">
                          <a:effectLst/>
                          <a:latin typeface="+mn-lt"/>
                        </a:rPr>
                        <a:t>Grade 2</a:t>
                      </a:r>
                      <a:endParaRPr lang="en-GB" sz="800" b="1" i="0" u="none" strike="noStrike" dirty="0">
                        <a:solidFill>
                          <a:srgbClr val="FF0000"/>
                        </a:solidFill>
                        <a:effectLst/>
                        <a:latin typeface="+mn-lt"/>
                      </a:endParaRPr>
                    </a:p>
                  </a:txBody>
                  <a:tcPr marL="9525" marR="9525" marT="9525" marB="0">
                    <a:solidFill>
                      <a:srgbClr val="00B0F0"/>
                    </a:solidFill>
                  </a:tcPr>
                </a:tc>
                <a:tc>
                  <a:txBody>
                    <a:bodyPr/>
                    <a:lstStyle/>
                    <a:p>
                      <a:pPr mar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 I can explain the Eatwell guide</a:t>
                      </a:r>
                    </a:p>
                    <a:p>
                      <a:pPr mar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I can discuss the 8 tips of a healthy balanced diet </a:t>
                      </a:r>
                    </a:p>
                    <a:p>
                      <a:pPr mar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I can suggest one special dietary need</a:t>
                      </a:r>
                    </a:p>
                    <a:p>
                      <a:pPr marL="0" indent="0" algn="l">
                        <a:lnSpc>
                          <a:spcPct val="100000"/>
                        </a:lnSpc>
                        <a:buFont typeface="Arial" panose="020B0604020202020204" pitchFamily="34" charset="0"/>
                        <a:buNone/>
                      </a:pPr>
                      <a:endParaRPr lang="en-GB" sz="800" b="0" i="0" u="none" strike="noStrike" dirty="0">
                        <a:solidFill>
                          <a:srgbClr val="000000"/>
                        </a:solidFill>
                        <a:effectLst/>
                        <a:latin typeface="+mn-lt"/>
                      </a:endParaRP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know that different cultures eat different foods and have different dishes/recipes.</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 </a:t>
                      </a:r>
                    </a:p>
                    <a:p>
                      <a:pPr marL="0" indent="0" algn="l" fontAlgn="ctr">
                        <a:lnSpc>
                          <a:spcPct val="100000"/>
                        </a:lnSpc>
                        <a:buFont typeface="Arial" panose="020B0604020202020204" pitchFamily="34" charset="0"/>
                        <a:buNone/>
                      </a:pPr>
                      <a:endParaRPr lang="en-GB" sz="800" b="0" i="0" u="none" strike="noStrike" dirty="0">
                        <a:solidFill>
                          <a:srgbClr val="000000"/>
                        </a:solidFill>
                        <a:effectLst/>
                        <a:latin typeface="+mn-lt"/>
                      </a:endParaRP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understand and can explain where some foods come from and how they are manufactured into foods. </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know where and how some foods are grown.</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know that food is manufactured and processed before we buy/eat it</a:t>
                      </a:r>
                      <a:r>
                        <a:rPr lang="en-GB" sz="800" kern="1200" dirty="0" smtClean="0">
                          <a:solidFill>
                            <a:schemeClr val="tx1"/>
                          </a:solidFill>
                          <a:effectLst/>
                          <a:latin typeface="+mn-lt"/>
                          <a:ea typeface="+mn-ea"/>
                          <a:cs typeface="+mn-cs"/>
                        </a:rPr>
                        <a:t>.</a:t>
                      </a:r>
                      <a:endParaRPr lang="en-GB" sz="800" kern="1200" dirty="0">
                        <a:solidFill>
                          <a:schemeClr val="tx1"/>
                        </a:solidFill>
                        <a:effectLst/>
                        <a:latin typeface="+mn-lt"/>
                        <a:ea typeface="+mn-ea"/>
                        <a:cs typeface="+mn-cs"/>
                      </a:endParaRP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 I can select equipment on my </a:t>
                      </a:r>
                      <a:r>
                        <a:rPr lang="en-GB" sz="800" kern="1200" dirty="0" smtClean="0">
                          <a:solidFill>
                            <a:schemeClr val="tx1"/>
                          </a:solidFill>
                          <a:effectLst/>
                          <a:latin typeface="+mn-lt"/>
                          <a:ea typeface="+mn-ea"/>
                          <a:cs typeface="+mn-cs"/>
                        </a:rPr>
                        <a:t>own</a:t>
                      </a:r>
                      <a:endParaRPr lang="en-GB" sz="800" kern="1200" dirty="0">
                        <a:solidFill>
                          <a:schemeClr val="tx1"/>
                        </a:solidFill>
                        <a:effectLst/>
                        <a:latin typeface="+mn-lt"/>
                        <a:ea typeface="+mn-ea"/>
                        <a:cs typeface="+mn-cs"/>
                      </a:endParaRP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 I can cut my ingredients into equal sized pieces</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 I can turn on the hob, the oven and the grill on my </a:t>
                      </a:r>
                      <a:r>
                        <a:rPr lang="en-GB" sz="800" kern="1200" dirty="0" smtClean="0">
                          <a:solidFill>
                            <a:schemeClr val="tx1"/>
                          </a:solidFill>
                          <a:effectLst/>
                          <a:latin typeface="+mn-lt"/>
                          <a:ea typeface="+mn-ea"/>
                          <a:cs typeface="+mn-cs"/>
                        </a:rPr>
                        <a:t>own</a:t>
                      </a:r>
                      <a:endParaRPr lang="en-GB" sz="800" kern="1200" dirty="0">
                        <a:solidFill>
                          <a:schemeClr val="tx1"/>
                        </a:solidFill>
                        <a:effectLst/>
                        <a:latin typeface="+mn-lt"/>
                        <a:ea typeface="+mn-ea"/>
                        <a:cs typeface="+mn-cs"/>
                      </a:endParaRP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 I am aware of the health and safety of others</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 I can use colour coded chopping boards to prevent cross contamination.</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 I can explain how cross contamination, decay and spoilage can make food unsafe to eat</a:t>
                      </a:r>
                      <a:r>
                        <a:rPr lang="en-GB" sz="800" kern="1200" dirty="0" smtClean="0">
                          <a:solidFill>
                            <a:schemeClr val="tx1"/>
                          </a:solidFill>
                          <a:effectLst/>
                          <a:latin typeface="+mn-lt"/>
                          <a:ea typeface="+mn-ea"/>
                          <a:cs typeface="+mn-cs"/>
                        </a:rPr>
                        <a:t>.</a:t>
                      </a:r>
                      <a:endParaRPr lang="en-GB" sz="800" kern="1200" dirty="0">
                        <a:solidFill>
                          <a:schemeClr val="tx1"/>
                        </a:solidFill>
                        <a:effectLst/>
                        <a:latin typeface="+mn-lt"/>
                        <a:ea typeface="+mn-ea"/>
                        <a:cs typeface="+mn-cs"/>
                      </a:endParaRPr>
                    </a:p>
                  </a:txBody>
                  <a:tcPr marL="9525" marR="9525" marT="9525" marB="0">
                    <a:solidFill>
                      <a:schemeClr val="bg1">
                        <a:lumMod val="85000"/>
                      </a:schemeClr>
                    </a:solidFill>
                  </a:tcPr>
                </a:tc>
                <a:extLst>
                  <a:ext uri="{0D108BD9-81ED-4DB2-BD59-A6C34878D82A}">
                    <a16:rowId xmlns:a16="http://schemas.microsoft.com/office/drawing/2014/main" val="1570101124"/>
                  </a:ext>
                </a:extLst>
              </a:tr>
              <a:tr h="969062">
                <a:tc>
                  <a:txBody>
                    <a:bodyPr/>
                    <a:lstStyle/>
                    <a:p>
                      <a:pPr algn="ctr" fontAlgn="ctr"/>
                      <a:r>
                        <a:rPr lang="en-GB" sz="800" u="none" strike="noStrike" dirty="0">
                          <a:effectLst/>
                          <a:latin typeface="+mn-lt"/>
                        </a:rPr>
                        <a:t>Excellence </a:t>
                      </a:r>
                    </a:p>
                    <a:p>
                      <a:pPr algn="ctr" fontAlgn="ctr"/>
                      <a:r>
                        <a:rPr lang="en-GB" sz="800" u="none" strike="noStrike" dirty="0">
                          <a:effectLst/>
                          <a:latin typeface="+mn-lt"/>
                        </a:rPr>
                        <a:t>Grade 6-7</a:t>
                      </a:r>
                    </a:p>
                    <a:p>
                      <a:pPr algn="ctr" fontAlgn="ctr"/>
                      <a:r>
                        <a:rPr lang="en-GB" sz="800" b="1" i="0" u="sng" strike="noStrike" dirty="0">
                          <a:solidFill>
                            <a:schemeClr val="tx1"/>
                          </a:solidFill>
                          <a:effectLst/>
                          <a:latin typeface="+mn-lt"/>
                        </a:rPr>
                        <a:t>GOLD</a:t>
                      </a:r>
                    </a:p>
                  </a:txBody>
                  <a:tcPr marL="9525" marR="9525" marT="9525" marB="0">
                    <a:solidFill>
                      <a:srgbClr val="FFFF00"/>
                    </a:solidFill>
                  </a:tcPr>
                </a:tc>
                <a:tc>
                  <a:txBody>
                    <a:bodyPr/>
                    <a:lstStyle/>
                    <a:p>
                      <a:pPr algn="ctr" fontAlgn="ctr"/>
                      <a:r>
                        <a:rPr lang="en-GB" sz="800" u="none" strike="noStrike" dirty="0">
                          <a:effectLst/>
                          <a:latin typeface="+mn-lt"/>
                        </a:rPr>
                        <a:t>Secure </a:t>
                      </a:r>
                    </a:p>
                    <a:p>
                      <a:pPr algn="ctr" fontAlgn="ctr"/>
                      <a:r>
                        <a:rPr lang="en-GB" sz="800" u="none" strike="noStrike" dirty="0">
                          <a:effectLst/>
                          <a:latin typeface="+mn-lt"/>
                        </a:rPr>
                        <a:t>Grade 4-5</a:t>
                      </a:r>
                    </a:p>
                    <a:p>
                      <a:pPr algn="ctr" fontAlgn="ctr"/>
                      <a:r>
                        <a:rPr lang="en-GB" sz="800" b="1" i="0" u="sng" strike="noStrike" dirty="0">
                          <a:solidFill>
                            <a:schemeClr val="tx1"/>
                          </a:solidFill>
                          <a:effectLst/>
                          <a:latin typeface="+mn-lt"/>
                        </a:rPr>
                        <a:t>SILVER</a:t>
                      </a:r>
                    </a:p>
                  </a:txBody>
                  <a:tcPr marL="9525" marR="9525" marT="9525" marB="0">
                    <a:solidFill>
                      <a:schemeClr val="bg1">
                        <a:lumMod val="75000"/>
                      </a:schemeClr>
                    </a:solidFill>
                  </a:tcPr>
                </a:tc>
                <a:tc>
                  <a:txBody>
                    <a:bodyPr/>
                    <a:lstStyle/>
                    <a:p>
                      <a:pPr algn="ctr" fontAlgn="ctr"/>
                      <a:r>
                        <a:rPr lang="en-GB" sz="800" u="none" strike="noStrike" dirty="0">
                          <a:effectLst/>
                          <a:latin typeface="+mn-lt"/>
                        </a:rPr>
                        <a:t>Developing</a:t>
                      </a:r>
                    </a:p>
                    <a:p>
                      <a:pPr algn="ctr" fontAlgn="ctr"/>
                      <a:r>
                        <a:rPr lang="en-GB" sz="800" u="none" strike="noStrike" dirty="0">
                          <a:effectLst/>
                          <a:latin typeface="+mn-lt"/>
                        </a:rPr>
                        <a:t>Grade 3  </a:t>
                      </a:r>
                    </a:p>
                    <a:p>
                      <a:pPr algn="ctr" fontAlgn="ctr"/>
                      <a:r>
                        <a:rPr lang="en-GB" sz="800" b="1" i="0" u="sng" strike="noStrike" dirty="0" smtClean="0">
                          <a:solidFill>
                            <a:schemeClr val="tx1"/>
                          </a:solidFill>
                          <a:effectLst/>
                          <a:latin typeface="+mn-lt"/>
                        </a:rPr>
                        <a:t>BRONZE</a:t>
                      </a:r>
                      <a:endParaRPr lang="en-GB" sz="800" b="1" i="0" u="sng" strike="noStrike" dirty="0">
                        <a:solidFill>
                          <a:schemeClr val="tx1"/>
                        </a:solidFill>
                        <a:effectLst/>
                        <a:latin typeface="+mn-lt"/>
                      </a:endParaRPr>
                    </a:p>
                  </a:txBody>
                  <a:tcPr marL="9525" marR="9525" marT="9525" marB="0">
                    <a:solidFill>
                      <a:srgbClr val="CC9900"/>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kern="1200" dirty="0" smtClean="0">
                          <a:solidFill>
                            <a:schemeClr val="dk1"/>
                          </a:solidFill>
                          <a:effectLst/>
                          <a:latin typeface="+mn-lt"/>
                          <a:ea typeface="+mn-ea"/>
                          <a:cs typeface="+mn-cs"/>
                        </a:rPr>
                        <a:t>I can </a:t>
                      </a:r>
                      <a:r>
                        <a:rPr lang="en-GB" sz="800" kern="1200" dirty="0">
                          <a:solidFill>
                            <a:schemeClr val="dk1"/>
                          </a:solidFill>
                          <a:effectLst/>
                          <a:latin typeface="+mn-lt"/>
                          <a:ea typeface="+mn-ea"/>
                          <a:cs typeface="+mn-cs"/>
                        </a:rPr>
                        <a:t>explain the function of macronutrients in the body</a:t>
                      </a:r>
                    </a:p>
                    <a:p>
                      <a:pPr mar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I can recognise some special dietary requirements.</a:t>
                      </a:r>
                    </a:p>
                    <a:p>
                      <a:pPr mar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I can plan a menu for a person with a specific dietary need</a:t>
                      </a:r>
                      <a:r>
                        <a:rPr lang="en-GB" sz="800" kern="1200" dirty="0" smtClean="0">
                          <a:solidFill>
                            <a:schemeClr val="dk1"/>
                          </a:solidFill>
                          <a:effectLst/>
                          <a:latin typeface="+mn-lt"/>
                          <a:ea typeface="+mn-ea"/>
                          <a:cs typeface="+mn-cs"/>
                        </a:rPr>
                        <a:t>.</a:t>
                      </a:r>
                      <a:endParaRPr lang="en-GB" sz="800" dirty="0"/>
                    </a:p>
                  </a:txBody>
                  <a:tcPr marL="9525" marR="9525" marT="9525" marB="0">
                    <a:solidFill>
                      <a:schemeClr val="bg1">
                        <a:lumMod val="85000"/>
                      </a:schemeClr>
                    </a:solidFill>
                  </a:tcPr>
                </a:tc>
                <a:tc>
                  <a:txBody>
                    <a:bodyPr/>
                    <a:lstStyle/>
                    <a:p>
                      <a:pPr marL="0" marR="0" indent="0" algn="l" rtl="0">
                        <a:lnSpc>
                          <a:spcPct val="100000"/>
                        </a:lnSpc>
                        <a:spcBef>
                          <a:spcPts val="0"/>
                        </a:spcBef>
                        <a:spcAft>
                          <a:spcPts val="600"/>
                        </a:spcAft>
                        <a:buFont typeface="Arial" panose="020B0604020202020204" pitchFamily="34" charset="0"/>
                        <a:buNone/>
                      </a:pPr>
                      <a:r>
                        <a:rPr lang="en-GB" sz="800" kern="1400" dirty="0" smtClean="0">
                          <a:ln>
                            <a:noFill/>
                          </a:ln>
                          <a:solidFill>
                            <a:srgbClr val="000000"/>
                          </a:solidFill>
                          <a:effectLst/>
                          <a:latin typeface="Calibri" panose="020F0502020204030204" pitchFamily="34" charset="0"/>
                        </a:rPr>
                        <a:t>I </a:t>
                      </a:r>
                      <a:r>
                        <a:rPr lang="en-GB" sz="800" kern="1400" dirty="0">
                          <a:ln>
                            <a:noFill/>
                          </a:ln>
                          <a:solidFill>
                            <a:srgbClr val="000000"/>
                          </a:solidFill>
                          <a:effectLst/>
                          <a:latin typeface="Calibri" panose="020F0502020204030204" pitchFamily="34" charset="0"/>
                        </a:rPr>
                        <a:t>know that different cultures eat different foods and have different dishes/recipes. </a:t>
                      </a:r>
                    </a:p>
                    <a:p>
                      <a:pPr marL="0" marR="0" indent="0" algn="l" rtl="0">
                        <a:lnSpc>
                          <a:spcPct val="100000"/>
                        </a:lnSpc>
                        <a:spcBef>
                          <a:spcPts val="0"/>
                        </a:spcBef>
                        <a:spcAft>
                          <a:spcPts val="600"/>
                        </a:spcAft>
                        <a:buFont typeface="Arial" panose="020B0604020202020204" pitchFamily="34" charset="0"/>
                        <a:buNone/>
                      </a:pPr>
                      <a:r>
                        <a:rPr lang="en-GB" sz="800" kern="1400" dirty="0">
                          <a:ln>
                            <a:noFill/>
                          </a:ln>
                          <a:solidFill>
                            <a:srgbClr val="000000"/>
                          </a:solidFill>
                          <a:effectLst/>
                          <a:latin typeface="Calibri" panose="020F0502020204030204" pitchFamily="34" charset="0"/>
                        </a:rPr>
                        <a:t>I know a little about 2 different international counties and </a:t>
                      </a:r>
                      <a:r>
                        <a:rPr lang="en-GB" sz="800" kern="1400" dirty="0" smtClean="0">
                          <a:ln>
                            <a:noFill/>
                          </a:ln>
                          <a:solidFill>
                            <a:srgbClr val="000000"/>
                          </a:solidFill>
                          <a:effectLst/>
                          <a:latin typeface="Calibri" panose="020F0502020204030204" pitchFamily="34" charset="0"/>
                        </a:rPr>
                        <a:t>also</a:t>
                      </a:r>
                      <a:r>
                        <a:rPr lang="en-GB" sz="800" kern="1400" baseline="0" dirty="0" smtClean="0">
                          <a:ln>
                            <a:noFill/>
                          </a:ln>
                          <a:solidFill>
                            <a:srgbClr val="000000"/>
                          </a:solidFill>
                          <a:effectLst/>
                          <a:latin typeface="Calibri" panose="020F0502020204030204" pitchFamily="34" charset="0"/>
                        </a:rPr>
                        <a:t> </a:t>
                      </a:r>
                      <a:r>
                        <a:rPr lang="en-GB" sz="800" kern="1400" dirty="0" smtClean="0">
                          <a:ln>
                            <a:noFill/>
                          </a:ln>
                          <a:solidFill>
                            <a:srgbClr val="000000"/>
                          </a:solidFill>
                          <a:effectLst/>
                          <a:latin typeface="Calibri" panose="020F0502020204030204" pitchFamily="34" charset="0"/>
                        </a:rPr>
                        <a:t>the </a:t>
                      </a:r>
                      <a:r>
                        <a:rPr lang="en-GB" sz="800" kern="1400" dirty="0">
                          <a:ln>
                            <a:noFill/>
                          </a:ln>
                          <a:solidFill>
                            <a:srgbClr val="000000"/>
                          </a:solidFill>
                          <a:effectLst/>
                          <a:latin typeface="Calibri" panose="020F0502020204030204" pitchFamily="34" charset="0"/>
                        </a:rPr>
                        <a:t>UK.</a:t>
                      </a:r>
                    </a:p>
                  </a:txBody>
                  <a:tcPr marL="36576" marR="36576" marT="36576" marB="36576">
                    <a:solidFill>
                      <a:schemeClr val="bg1">
                        <a:lumMod val="85000"/>
                      </a:schemeClr>
                    </a:solidFill>
                  </a:tcPr>
                </a:tc>
                <a:tc>
                  <a:txBody>
                    <a:bodyPr/>
                    <a:lstStyle/>
                    <a:p>
                      <a:pPr marL="0" marR="0" indent="0" algn="l" rtl="0">
                        <a:lnSpc>
                          <a:spcPct val="100000"/>
                        </a:lnSpc>
                        <a:spcBef>
                          <a:spcPts val="0"/>
                        </a:spcBef>
                        <a:spcAft>
                          <a:spcPts val="600"/>
                        </a:spcAft>
                        <a:buFont typeface="Arial" panose="020B0604020202020204" pitchFamily="34" charset="0"/>
                        <a:buNone/>
                      </a:pPr>
                      <a:r>
                        <a:rPr lang="en-GB" sz="800" kern="1400" dirty="0" smtClean="0">
                          <a:ln>
                            <a:noFill/>
                          </a:ln>
                          <a:solidFill>
                            <a:srgbClr val="000000"/>
                          </a:solidFill>
                          <a:effectLst/>
                          <a:latin typeface="Calibri" panose="020F0502020204030204" pitchFamily="34" charset="0"/>
                        </a:rPr>
                        <a:t>I </a:t>
                      </a:r>
                      <a:r>
                        <a:rPr lang="en-GB" sz="800" kern="1400" dirty="0">
                          <a:ln>
                            <a:noFill/>
                          </a:ln>
                          <a:solidFill>
                            <a:srgbClr val="000000"/>
                          </a:solidFill>
                          <a:effectLst/>
                          <a:latin typeface="Calibri" panose="020F0502020204030204" pitchFamily="34" charset="0"/>
                        </a:rPr>
                        <a:t>understand and can explain where food comes from and how they are manufactured into foods. </a:t>
                      </a:r>
                      <a:r>
                        <a:rPr lang="en-GB" sz="800" kern="1400" dirty="0" smtClean="0">
                          <a:ln>
                            <a:noFill/>
                          </a:ln>
                          <a:solidFill>
                            <a:srgbClr val="000000"/>
                          </a:solidFill>
                          <a:effectLst/>
                          <a:latin typeface="Calibri" panose="020F0502020204030204" pitchFamily="34" charset="0"/>
                        </a:rPr>
                        <a:t>I </a:t>
                      </a:r>
                      <a:r>
                        <a:rPr lang="en-GB" sz="800" kern="1400" dirty="0">
                          <a:ln>
                            <a:noFill/>
                          </a:ln>
                          <a:solidFill>
                            <a:srgbClr val="000000"/>
                          </a:solidFill>
                          <a:effectLst/>
                          <a:latin typeface="Calibri" panose="020F0502020204030204" pitchFamily="34" charset="0"/>
                        </a:rPr>
                        <a:t>know and can explain some food provenance issues. </a:t>
                      </a:r>
                      <a:r>
                        <a:rPr lang="en-GB" sz="800" kern="1400" dirty="0" smtClean="0">
                          <a:ln>
                            <a:noFill/>
                          </a:ln>
                          <a:solidFill>
                            <a:srgbClr val="000000"/>
                          </a:solidFill>
                          <a:effectLst/>
                          <a:latin typeface="Calibri" panose="020F0502020204030204" pitchFamily="34" charset="0"/>
                        </a:rPr>
                        <a:t>I </a:t>
                      </a:r>
                      <a:r>
                        <a:rPr lang="en-GB" sz="800" kern="1400" dirty="0">
                          <a:ln>
                            <a:noFill/>
                          </a:ln>
                          <a:solidFill>
                            <a:srgbClr val="000000"/>
                          </a:solidFill>
                          <a:effectLst/>
                          <a:latin typeface="Calibri" panose="020F0502020204030204" pitchFamily="34" charset="0"/>
                        </a:rPr>
                        <a:t>know that food is manufactured and processed to create products, wheat to bread, milk to cheese etc</a:t>
                      </a:r>
                      <a:r>
                        <a:rPr lang="en-GB" sz="800" kern="1400" dirty="0" smtClean="0">
                          <a:ln>
                            <a:noFill/>
                          </a:ln>
                          <a:solidFill>
                            <a:srgbClr val="000000"/>
                          </a:solidFill>
                          <a:effectLst/>
                          <a:latin typeface="Calibri" panose="020F0502020204030204" pitchFamily="34" charset="0"/>
                        </a:rPr>
                        <a:t>.</a:t>
                      </a:r>
                    </a:p>
                  </a:txBody>
                  <a:tcPr marL="36576" marR="36576" marT="36576" marB="36576">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 I am organised and can work </a:t>
                      </a:r>
                      <a:r>
                        <a:rPr lang="en-GB" sz="800" kern="1200" dirty="0" smtClean="0">
                          <a:solidFill>
                            <a:schemeClr val="tx1"/>
                          </a:solidFill>
                          <a:effectLst/>
                          <a:latin typeface="+mn-lt"/>
                          <a:ea typeface="+mn-ea"/>
                          <a:cs typeface="+mn-cs"/>
                        </a:rPr>
                        <a:t>logically</a:t>
                      </a:r>
                      <a:endParaRPr lang="en-GB" sz="800" kern="1200" dirty="0">
                        <a:solidFill>
                          <a:schemeClr val="tx1"/>
                        </a:solidFill>
                        <a:effectLst/>
                        <a:latin typeface="+mn-lt"/>
                        <a:ea typeface="+mn-ea"/>
                        <a:cs typeface="+mn-cs"/>
                      </a:endParaRP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 I can prepare fruit and vegetables using different cutting techniques </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can demonstrate skills to other </a:t>
                      </a:r>
                      <a:r>
                        <a:rPr lang="en-GB" sz="800" kern="1200" dirty="0" smtClean="0">
                          <a:solidFill>
                            <a:schemeClr val="tx1"/>
                          </a:solidFill>
                          <a:effectLst/>
                          <a:latin typeface="+mn-lt"/>
                          <a:ea typeface="+mn-ea"/>
                          <a:cs typeface="+mn-cs"/>
                        </a:rPr>
                        <a:t>students</a:t>
                      </a:r>
                      <a:endParaRPr lang="en-GB" sz="8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kern="1200" dirty="0">
                          <a:solidFill>
                            <a:schemeClr val="tx1"/>
                          </a:solidFill>
                          <a:effectLst/>
                          <a:latin typeface="+mn-lt"/>
                          <a:ea typeface="+mn-ea"/>
                          <a:cs typeface="+mn-cs"/>
                        </a:rPr>
                        <a:t> I can demonstrate some basic preparation and cooking techniques on my </a:t>
                      </a:r>
                      <a:r>
                        <a:rPr lang="en-GB" sz="800" kern="1200" dirty="0" smtClean="0">
                          <a:solidFill>
                            <a:schemeClr val="tx1"/>
                          </a:solidFill>
                          <a:effectLst/>
                          <a:latin typeface="+mn-lt"/>
                          <a:ea typeface="+mn-ea"/>
                          <a:cs typeface="+mn-cs"/>
                        </a:rPr>
                        <a:t>own</a:t>
                      </a:r>
                      <a:endParaRPr lang="en-GB" sz="800" kern="1200" dirty="0">
                        <a:solidFill>
                          <a:schemeClr val="tx1"/>
                        </a:solidFill>
                        <a:effectLst/>
                        <a:latin typeface="+mn-lt"/>
                        <a:ea typeface="+mn-ea"/>
                        <a:cs typeface="+mn-cs"/>
                      </a:endParaRP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can recognise possible risks and prevent them</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 I can explain what the 4 C’s are and how they keep food safe</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can identify some of the main hazards when storing, preparing and cooking food </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 in practical lessons</a:t>
                      </a:r>
                      <a:r>
                        <a:rPr lang="en-GB" sz="800" kern="1200" dirty="0" smtClean="0">
                          <a:solidFill>
                            <a:schemeClr val="tx1"/>
                          </a:solidFill>
                          <a:effectLst/>
                          <a:latin typeface="+mn-lt"/>
                          <a:ea typeface="+mn-ea"/>
                          <a:cs typeface="+mn-cs"/>
                        </a:rPr>
                        <a:t>.</a:t>
                      </a:r>
                      <a:endParaRPr lang="en-GB" sz="800" dirty="0">
                        <a:solidFill>
                          <a:schemeClr val="tx1"/>
                        </a:solidFill>
                      </a:endParaRPr>
                    </a:p>
                  </a:txBody>
                  <a:tcPr marL="9525" marR="9525" marT="9525" marB="0">
                    <a:solidFill>
                      <a:schemeClr val="bg1">
                        <a:lumMod val="85000"/>
                      </a:schemeClr>
                    </a:solidFill>
                  </a:tcPr>
                </a:tc>
                <a:extLst>
                  <a:ext uri="{0D108BD9-81ED-4DB2-BD59-A6C34878D82A}">
                    <a16:rowId xmlns:a16="http://schemas.microsoft.com/office/drawing/2014/main" val="968764441"/>
                  </a:ext>
                </a:extLst>
              </a:tr>
              <a:tr h="1090611">
                <a:tc>
                  <a:txBody>
                    <a:bodyPr/>
                    <a:lstStyle/>
                    <a:p>
                      <a:pPr algn="ctr" fontAlgn="ctr"/>
                      <a:r>
                        <a:rPr lang="en-GB" sz="800" u="none" strike="noStrike" dirty="0">
                          <a:effectLst/>
                          <a:latin typeface="+mn-lt"/>
                        </a:rPr>
                        <a:t>Exceptional</a:t>
                      </a:r>
                    </a:p>
                    <a:p>
                      <a:pPr algn="ctr" fontAlgn="ctr"/>
                      <a:r>
                        <a:rPr lang="en-GB" sz="800" u="none" strike="noStrike" dirty="0">
                          <a:effectLst/>
                          <a:latin typeface="+mn-lt"/>
                        </a:rPr>
                        <a:t>Grade 8-9 </a:t>
                      </a:r>
                    </a:p>
                    <a:p>
                      <a:pPr algn="ctr" fontAlgn="ctr"/>
                      <a:r>
                        <a:rPr lang="en-GB" sz="800" b="1" i="0" u="sng" strike="noStrike" dirty="0">
                          <a:solidFill>
                            <a:schemeClr val="tx1"/>
                          </a:solidFill>
                          <a:effectLst/>
                          <a:latin typeface="+mn-lt"/>
                        </a:rPr>
                        <a:t>HIGH FLIER</a:t>
                      </a:r>
                    </a:p>
                  </a:txBody>
                  <a:tcPr marL="9525" marR="9525" marT="9525" marB="0">
                    <a:lnB w="12700" cap="flat" cmpd="sng" algn="ctr">
                      <a:solidFill>
                        <a:schemeClr val="tx1"/>
                      </a:solidFill>
                      <a:prstDash val="solid"/>
                      <a:round/>
                      <a:headEnd type="none" w="med" len="med"/>
                      <a:tailEnd type="none" w="med" len="med"/>
                    </a:lnB>
                    <a:solidFill>
                      <a:srgbClr val="92D050"/>
                    </a:solidFill>
                  </a:tcPr>
                </a:tc>
                <a:tc>
                  <a:txBody>
                    <a:bodyPr/>
                    <a:lstStyle/>
                    <a:p>
                      <a:pPr algn="ctr" fontAlgn="ctr"/>
                      <a:r>
                        <a:rPr lang="en-GB" sz="800" u="none" strike="noStrike" dirty="0">
                          <a:effectLst/>
                          <a:latin typeface="+mn-lt"/>
                        </a:rPr>
                        <a:t>Excellence </a:t>
                      </a:r>
                    </a:p>
                    <a:p>
                      <a:pPr algn="ctr" fontAlgn="ctr"/>
                      <a:r>
                        <a:rPr lang="en-GB" sz="800" u="none" strike="noStrike" dirty="0">
                          <a:effectLst/>
                          <a:latin typeface="+mn-lt"/>
                        </a:rPr>
                        <a:t>Grade 6-7</a:t>
                      </a:r>
                    </a:p>
                    <a:p>
                      <a:pPr algn="ctr" fontAlgn="ctr"/>
                      <a:r>
                        <a:rPr lang="en-GB" sz="800" b="1" i="0" u="sng" strike="noStrike" dirty="0" smtClean="0">
                          <a:solidFill>
                            <a:schemeClr val="tx1"/>
                          </a:solidFill>
                          <a:effectLst/>
                          <a:latin typeface="+mn-lt"/>
                        </a:rPr>
                        <a:t>GOLD</a:t>
                      </a:r>
                      <a:endParaRPr lang="en-GB" sz="800" b="1" i="0" u="sng" strike="noStrike" dirty="0">
                        <a:solidFill>
                          <a:schemeClr val="tx1"/>
                        </a:solidFill>
                        <a:effectLst/>
                        <a:latin typeface="+mn-lt"/>
                      </a:endParaRPr>
                    </a:p>
                  </a:txBody>
                  <a:tcPr marL="9525" marR="9525" marT="9525" marB="0">
                    <a:solidFill>
                      <a:srgbClr val="FFFF00"/>
                    </a:solidFill>
                  </a:tcPr>
                </a:tc>
                <a:tc>
                  <a:txBody>
                    <a:bodyPr/>
                    <a:lstStyle/>
                    <a:p>
                      <a:pPr algn="ctr" fontAlgn="ctr"/>
                      <a:r>
                        <a:rPr lang="en-GB" sz="800" u="none" strike="noStrike" dirty="0">
                          <a:effectLst/>
                          <a:latin typeface="+mn-lt"/>
                        </a:rPr>
                        <a:t>Secure </a:t>
                      </a:r>
                    </a:p>
                    <a:p>
                      <a:pPr algn="ctr" fontAlgn="ctr"/>
                      <a:r>
                        <a:rPr lang="en-GB" sz="800" u="none" strike="noStrike" dirty="0">
                          <a:effectLst/>
                          <a:latin typeface="+mn-lt"/>
                        </a:rPr>
                        <a:t>Grade 4-5</a:t>
                      </a:r>
                    </a:p>
                    <a:p>
                      <a:pPr algn="ctr" fontAlgn="ctr"/>
                      <a:r>
                        <a:rPr lang="en-GB" sz="800" b="1" i="0" u="sng" strike="noStrike" dirty="0">
                          <a:solidFill>
                            <a:schemeClr val="tx1"/>
                          </a:solidFill>
                          <a:effectLst/>
                          <a:latin typeface="+mn-lt"/>
                        </a:rPr>
                        <a:t>SILVER</a:t>
                      </a:r>
                    </a:p>
                  </a:txBody>
                  <a:tcPr marL="9525" marR="9525" marT="9525" marB="0">
                    <a:solidFill>
                      <a:schemeClr val="bg1">
                        <a:lumMod val="75000"/>
                      </a:schemeClr>
                    </a:solidFill>
                  </a:tcPr>
                </a:tc>
                <a:tc>
                  <a:txBody>
                    <a:bodyPr/>
                    <a:lstStyle/>
                    <a:p>
                      <a:pPr mar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I can Identify nutrients and explain the dietary needs of people with special dietary requirements.</a:t>
                      </a:r>
                    </a:p>
                    <a:p>
                      <a:pPr mar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I can plan a menu for a person with a specific dietary need, stating the reasons for choice</a:t>
                      </a:r>
                      <a:r>
                        <a:rPr lang="en-GB" sz="800" kern="1200" dirty="0" smtClean="0">
                          <a:solidFill>
                            <a:schemeClr val="dk1"/>
                          </a:solidFill>
                          <a:effectLst/>
                          <a:latin typeface="+mn-lt"/>
                          <a:ea typeface="+mn-ea"/>
                          <a:cs typeface="+mn-cs"/>
                        </a:rPr>
                        <a:t>.</a:t>
                      </a: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smtClean="0">
                          <a:solidFill>
                            <a:schemeClr val="tx1"/>
                          </a:solidFill>
                          <a:effectLst/>
                          <a:latin typeface="+mn-lt"/>
                          <a:ea typeface="+mn-ea"/>
                          <a:cs typeface="+mn-cs"/>
                        </a:rPr>
                        <a:t>I </a:t>
                      </a:r>
                      <a:r>
                        <a:rPr lang="en-GB" sz="800" kern="1200" dirty="0">
                          <a:solidFill>
                            <a:schemeClr val="tx1"/>
                          </a:solidFill>
                          <a:effectLst/>
                          <a:latin typeface="+mn-lt"/>
                          <a:ea typeface="+mn-ea"/>
                          <a:cs typeface="+mn-cs"/>
                        </a:rPr>
                        <a:t>know that different cultures eat different foods and have different dishes/recipes</a:t>
                      </a:r>
                      <a:r>
                        <a:rPr lang="en-GB" sz="800" kern="1200" dirty="0" smtClean="0">
                          <a:solidFill>
                            <a:schemeClr val="tx1"/>
                          </a:solidFill>
                          <a:effectLst/>
                          <a:latin typeface="+mn-lt"/>
                          <a:ea typeface="+mn-ea"/>
                          <a:cs typeface="+mn-cs"/>
                        </a:rPr>
                        <a:t>.</a:t>
                      </a:r>
                      <a:endParaRPr lang="en-GB" sz="800" kern="1200" dirty="0">
                        <a:solidFill>
                          <a:schemeClr val="tx1"/>
                        </a:solidFill>
                        <a:effectLst/>
                        <a:latin typeface="+mn-lt"/>
                        <a:ea typeface="+mn-ea"/>
                        <a:cs typeface="+mn-cs"/>
                      </a:endParaRP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can explain what dishes are popular. Which preparation, cooking, presentation and serving methods are used. Which distinctive utensils, </a:t>
                      </a:r>
                      <a:r>
                        <a:rPr lang="en-GB" sz="800" kern="1200" dirty="0" smtClean="0">
                          <a:solidFill>
                            <a:schemeClr val="tx1"/>
                          </a:solidFill>
                          <a:effectLst/>
                          <a:latin typeface="+mn-lt"/>
                          <a:ea typeface="+mn-ea"/>
                          <a:cs typeface="+mn-cs"/>
                        </a:rPr>
                        <a:t>equipment</a:t>
                      </a:r>
                      <a:r>
                        <a:rPr lang="en-GB" sz="800" kern="1200" dirty="0">
                          <a:solidFill>
                            <a:schemeClr val="tx1"/>
                          </a:solidFill>
                          <a:effectLst/>
                          <a:latin typeface="+mn-lt"/>
                          <a:ea typeface="+mn-ea"/>
                          <a:cs typeface="+mn-cs"/>
                        </a:rPr>
                        <a:t>, cooking methods are used. </a:t>
                      </a:r>
                      <a:endParaRPr lang="en-GB" sz="800" kern="1200" dirty="0" smtClean="0">
                        <a:solidFill>
                          <a:schemeClr val="tx1"/>
                        </a:solidFill>
                        <a:effectLst/>
                        <a:latin typeface="+mn-lt"/>
                        <a:ea typeface="+mn-ea"/>
                        <a:cs typeface="+mn-cs"/>
                      </a:endParaRPr>
                    </a:p>
                  </a:txBody>
                  <a:tcPr marL="36576" marR="36576" marT="36576" marB="36576">
                    <a:solidFill>
                      <a:schemeClr val="bg1">
                        <a:lumMod val="85000"/>
                      </a:schemeClr>
                    </a:solidFill>
                  </a:tcPr>
                </a:tc>
                <a:tc>
                  <a:txBody>
                    <a:bodyPr/>
                    <a:lstStyle/>
                    <a:p>
                      <a:pPr marL="0" marR="0" indent="0" algn="l" rtl="0">
                        <a:lnSpc>
                          <a:spcPct val="100000"/>
                        </a:lnSpc>
                        <a:spcBef>
                          <a:spcPts val="0"/>
                        </a:spcBef>
                        <a:spcAft>
                          <a:spcPts val="600"/>
                        </a:spcAft>
                        <a:buFont typeface="Arial" panose="020B0604020202020204" pitchFamily="34" charset="0"/>
                        <a:buNone/>
                      </a:pPr>
                      <a:r>
                        <a:rPr lang="en-GB" sz="800" kern="1400" dirty="0" smtClean="0">
                          <a:ln>
                            <a:noFill/>
                          </a:ln>
                          <a:solidFill>
                            <a:srgbClr val="000000"/>
                          </a:solidFill>
                          <a:effectLst/>
                          <a:latin typeface="Calibri" panose="020F0502020204030204" pitchFamily="34" charset="0"/>
                        </a:rPr>
                        <a:t>I </a:t>
                      </a:r>
                      <a:r>
                        <a:rPr lang="en-GB" sz="800" kern="1400" dirty="0">
                          <a:ln>
                            <a:noFill/>
                          </a:ln>
                          <a:solidFill>
                            <a:srgbClr val="000000"/>
                          </a:solidFill>
                          <a:effectLst/>
                          <a:latin typeface="Calibri" panose="020F0502020204030204" pitchFamily="34" charset="0"/>
                        </a:rPr>
                        <a:t>can explain where specific ingredients are </a:t>
                      </a:r>
                      <a:r>
                        <a:rPr lang="en-GB" sz="800" kern="1400" dirty="0" smtClean="0">
                          <a:ln>
                            <a:noFill/>
                          </a:ln>
                          <a:solidFill>
                            <a:srgbClr val="000000"/>
                          </a:solidFill>
                          <a:effectLst/>
                          <a:latin typeface="Calibri" panose="020F0502020204030204" pitchFamily="34" charset="0"/>
                        </a:rPr>
                        <a:t>found.</a:t>
                      </a:r>
                      <a:r>
                        <a:rPr lang="en-GB" sz="800" kern="1400" baseline="0" dirty="0" smtClean="0">
                          <a:ln>
                            <a:noFill/>
                          </a:ln>
                          <a:solidFill>
                            <a:srgbClr val="000000"/>
                          </a:solidFill>
                          <a:effectLst/>
                          <a:latin typeface="Calibri" panose="020F0502020204030204" pitchFamily="34" charset="0"/>
                        </a:rPr>
                        <a:t> </a:t>
                      </a:r>
                      <a:r>
                        <a:rPr lang="en-GB" sz="800" kern="1400" dirty="0" smtClean="0">
                          <a:ln>
                            <a:noFill/>
                          </a:ln>
                          <a:solidFill>
                            <a:srgbClr val="000000"/>
                          </a:solidFill>
                          <a:effectLst/>
                          <a:latin typeface="Calibri" panose="020F0502020204030204" pitchFamily="34" charset="0"/>
                        </a:rPr>
                        <a:t>I </a:t>
                      </a:r>
                      <a:r>
                        <a:rPr lang="en-GB" sz="800" kern="1400" dirty="0">
                          <a:ln>
                            <a:noFill/>
                          </a:ln>
                          <a:solidFill>
                            <a:srgbClr val="000000"/>
                          </a:solidFill>
                          <a:effectLst/>
                          <a:latin typeface="Calibri" panose="020F0502020204030204" pitchFamily="34" charset="0"/>
                        </a:rPr>
                        <a:t>know various food provenance issues</a:t>
                      </a:r>
                      <a:r>
                        <a:rPr lang="en-GB" sz="800" kern="1400" dirty="0" smtClean="0">
                          <a:ln>
                            <a:noFill/>
                          </a:ln>
                          <a:solidFill>
                            <a:srgbClr val="000000"/>
                          </a:solidFill>
                          <a:effectLst/>
                          <a:latin typeface="Calibri" panose="020F0502020204030204" pitchFamily="34" charset="0"/>
                        </a:rPr>
                        <a:t>.</a:t>
                      </a:r>
                    </a:p>
                  </a:txBody>
                  <a:tcPr marL="36576" marR="36576" marT="36576" marB="36576">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can demonstrate a range of preparation techniques </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can demonstrate a range of cooking </a:t>
                      </a:r>
                      <a:r>
                        <a:rPr lang="en-GB" sz="800" kern="1200" dirty="0" smtClean="0">
                          <a:solidFill>
                            <a:schemeClr val="tx1"/>
                          </a:solidFill>
                          <a:effectLst/>
                          <a:latin typeface="+mn-lt"/>
                          <a:ea typeface="+mn-ea"/>
                          <a:cs typeface="+mn-cs"/>
                        </a:rPr>
                        <a:t>methods</a:t>
                      </a:r>
                      <a:endParaRPr lang="en-GB" sz="800" kern="1200" dirty="0">
                        <a:solidFill>
                          <a:schemeClr val="tx1"/>
                        </a:solidFill>
                        <a:effectLst/>
                        <a:latin typeface="+mn-lt"/>
                        <a:ea typeface="+mn-ea"/>
                        <a:cs typeface="+mn-cs"/>
                      </a:endParaRP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 I can demonstrate and explain the science in food </a:t>
                      </a:r>
                      <a:r>
                        <a:rPr lang="en-GB" sz="800" kern="1200" dirty="0" smtClean="0">
                          <a:solidFill>
                            <a:schemeClr val="tx1"/>
                          </a:solidFill>
                          <a:effectLst/>
                          <a:latin typeface="+mn-lt"/>
                          <a:ea typeface="+mn-ea"/>
                          <a:cs typeface="+mn-cs"/>
                        </a:rPr>
                        <a:t>preparation</a:t>
                      </a: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can explain some of the symptoms of food poisoning and explain how it can be </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prevented</a:t>
                      </a:r>
                      <a:endParaRPr lang="en-GB" sz="8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kern="1200" dirty="0">
                          <a:solidFill>
                            <a:schemeClr val="tx1"/>
                          </a:solidFill>
                          <a:effectLst/>
                          <a:latin typeface="+mn-lt"/>
                          <a:ea typeface="+mn-ea"/>
                          <a:cs typeface="+mn-cs"/>
                        </a:rPr>
                        <a:t>I can explain the purpose of date marks on food </a:t>
                      </a:r>
                      <a:r>
                        <a:rPr lang="en-GB" sz="800" kern="1200" dirty="0" smtClean="0">
                          <a:solidFill>
                            <a:schemeClr val="tx1"/>
                          </a:solidFill>
                          <a:effectLst/>
                          <a:latin typeface="+mn-lt"/>
                          <a:ea typeface="+mn-ea"/>
                          <a:cs typeface="+mn-cs"/>
                        </a:rPr>
                        <a:t>products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800" kern="1200" dirty="0" smtClean="0">
                        <a:solidFill>
                          <a:schemeClr val="tx1"/>
                        </a:solidFill>
                        <a:effectLst/>
                        <a:latin typeface="+mn-lt"/>
                        <a:ea typeface="+mn-ea"/>
                        <a:cs typeface="+mn-cs"/>
                      </a:endParaRPr>
                    </a:p>
                  </a:txBody>
                  <a:tcPr marL="9525" marR="9525" marT="9525" marB="0">
                    <a:solidFill>
                      <a:schemeClr val="bg1">
                        <a:lumMod val="85000"/>
                      </a:schemeClr>
                    </a:solidFill>
                  </a:tcPr>
                </a:tc>
                <a:extLst>
                  <a:ext uri="{0D108BD9-81ED-4DB2-BD59-A6C34878D82A}">
                    <a16:rowId xmlns:a16="http://schemas.microsoft.com/office/drawing/2014/main" val="4086026140"/>
                  </a:ext>
                </a:extLst>
              </a:tr>
              <a:tr h="1328946">
                <a:tc>
                  <a:txBody>
                    <a:bodyPr/>
                    <a:lstStyle/>
                    <a:p>
                      <a:pPr algn="ctr" fontAlgn="ctr"/>
                      <a:endParaRPr lang="en-GB" sz="800" b="1" i="0" u="sng" strike="noStrike" dirty="0">
                        <a:solidFill>
                          <a:schemeClr val="tx1"/>
                        </a:solidFill>
                        <a:effectLst/>
                        <a:latin typeface="+mn-lt"/>
                      </a:endParaRPr>
                    </a:p>
                  </a:txBody>
                  <a:tcPr marL="9525" marR="9525" marT="9525"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fontAlgn="ctr"/>
                      <a:r>
                        <a:rPr lang="en-GB" sz="800" u="none" strike="noStrike" dirty="0">
                          <a:effectLst/>
                          <a:latin typeface="+mn-lt"/>
                        </a:rPr>
                        <a:t>Exceptional</a:t>
                      </a:r>
                    </a:p>
                    <a:p>
                      <a:pPr algn="ctr" fontAlgn="ctr"/>
                      <a:r>
                        <a:rPr lang="en-GB" sz="800" u="none" strike="noStrike" dirty="0">
                          <a:effectLst/>
                          <a:latin typeface="+mn-lt"/>
                        </a:rPr>
                        <a:t>Grade 8-9 </a:t>
                      </a:r>
                    </a:p>
                    <a:p>
                      <a:pPr algn="ctr" fontAlgn="ctr"/>
                      <a:r>
                        <a:rPr lang="en-GB" sz="800" b="1" i="0" u="sng" strike="noStrike" dirty="0">
                          <a:solidFill>
                            <a:schemeClr val="tx1"/>
                          </a:solidFill>
                          <a:effectLst/>
                          <a:latin typeface="+mn-lt"/>
                        </a:rPr>
                        <a:t>HIGH FLIER</a:t>
                      </a:r>
                    </a:p>
                  </a:txBody>
                  <a:tcPr marL="9525" marR="9525" marT="9525" marB="0">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rgbClr val="92D050"/>
                    </a:solidFill>
                  </a:tcPr>
                </a:tc>
                <a:tc>
                  <a:txBody>
                    <a:bodyPr/>
                    <a:lstStyle/>
                    <a:p>
                      <a:pPr algn="ctr" fontAlgn="ctr"/>
                      <a:r>
                        <a:rPr lang="en-GB" sz="800" u="none" strike="noStrike" dirty="0">
                          <a:effectLst/>
                          <a:latin typeface="+mn-lt"/>
                        </a:rPr>
                        <a:t>Excellence </a:t>
                      </a:r>
                    </a:p>
                    <a:p>
                      <a:pPr algn="ctr" fontAlgn="ctr"/>
                      <a:r>
                        <a:rPr lang="en-GB" sz="800" u="none" strike="noStrike" dirty="0">
                          <a:effectLst/>
                          <a:latin typeface="+mn-lt"/>
                        </a:rPr>
                        <a:t>Grade 6-7</a:t>
                      </a:r>
                    </a:p>
                    <a:p>
                      <a:pPr algn="ctr" fontAlgn="ctr"/>
                      <a:r>
                        <a:rPr lang="en-GB" sz="800" b="1" i="0" u="sng" strike="noStrike" dirty="0">
                          <a:solidFill>
                            <a:schemeClr val="tx1"/>
                          </a:solidFill>
                          <a:effectLst/>
                          <a:latin typeface="+mn-lt"/>
                        </a:rPr>
                        <a:t>GOLD</a:t>
                      </a:r>
                    </a:p>
                  </a:txBody>
                  <a:tcPr marL="9525" marR="9525" marT="9525" marB="0">
                    <a:solidFill>
                      <a:srgbClr val="FFFF00"/>
                    </a:solidFill>
                  </a:tcPr>
                </a:tc>
                <a:tc>
                  <a:txBody>
                    <a:bodyPr/>
                    <a:lstStyle/>
                    <a:p>
                      <a:pPr mar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I am able to explain the wide variety of dietary needs for the population who have special dietary requirements. </a:t>
                      </a:r>
                      <a:r>
                        <a:rPr lang="en-GB" sz="800" kern="1200" dirty="0" smtClean="0">
                          <a:solidFill>
                            <a:schemeClr val="dk1"/>
                          </a:solidFill>
                          <a:effectLst/>
                          <a:latin typeface="+mn-lt"/>
                          <a:ea typeface="+mn-ea"/>
                          <a:cs typeface="+mn-cs"/>
                        </a:rPr>
                        <a:t>I </a:t>
                      </a:r>
                      <a:r>
                        <a:rPr lang="en-GB" sz="800" kern="1200" dirty="0">
                          <a:solidFill>
                            <a:schemeClr val="dk1"/>
                          </a:solidFill>
                          <a:effectLst/>
                          <a:latin typeface="+mn-lt"/>
                          <a:ea typeface="+mn-ea"/>
                          <a:cs typeface="+mn-cs"/>
                        </a:rPr>
                        <a:t>can independently plan a menu for a person with a specific dietary need stating reasons for choice. </a:t>
                      </a:r>
                    </a:p>
                    <a:p>
                      <a:pPr marL="0" indent="0" algn="l">
                        <a:lnSpc>
                          <a:spcPct val="100000"/>
                        </a:lnSpc>
                        <a:buFont typeface="Arial" panose="020B0604020202020204" pitchFamily="34" charset="0"/>
                        <a:buNone/>
                      </a:pPr>
                      <a:endParaRPr lang="en-GB" sz="800" kern="1200" dirty="0" smtClean="0">
                        <a:solidFill>
                          <a:schemeClr val="dk1"/>
                        </a:solidFill>
                        <a:effectLst/>
                        <a:latin typeface="+mn-lt"/>
                        <a:ea typeface="+mn-ea"/>
                        <a:cs typeface="+mn-cs"/>
                      </a:endParaRPr>
                    </a:p>
                    <a:p>
                      <a:pPr marL="0" indent="0" algn="l">
                        <a:lnSpc>
                          <a:spcPct val="100000"/>
                        </a:lnSpc>
                        <a:buFont typeface="Arial" panose="020B0604020202020204" pitchFamily="34" charset="0"/>
                        <a:buNone/>
                      </a:pPr>
                      <a:endParaRPr lang="en-GB" sz="800" kern="1200" dirty="0" smtClean="0">
                        <a:solidFill>
                          <a:schemeClr val="dk1"/>
                        </a:solidFill>
                        <a:effectLst/>
                        <a:latin typeface="+mn-lt"/>
                        <a:ea typeface="+mn-ea"/>
                        <a:cs typeface="+mn-cs"/>
                      </a:endParaRPr>
                    </a:p>
                    <a:p>
                      <a:pPr marL="0" indent="0" algn="l">
                        <a:lnSpc>
                          <a:spcPct val="100000"/>
                        </a:lnSpc>
                        <a:buFont typeface="Arial" panose="020B0604020202020204" pitchFamily="34" charset="0"/>
                        <a:buNone/>
                      </a:pPr>
                      <a:endParaRPr lang="en-GB" sz="800" dirty="0"/>
                    </a:p>
                    <a:p>
                      <a:pPr marL="0" indent="0" algn="l" fontAlgn="ctr">
                        <a:lnSpc>
                          <a:spcPct val="100000"/>
                        </a:lnSpc>
                        <a:buFont typeface="Arial" panose="020B0604020202020204" pitchFamily="34" charset="0"/>
                        <a:buNone/>
                      </a:pPr>
                      <a:endParaRPr lang="en-GB" sz="800" b="0" i="0" u="none" strike="noStrike" dirty="0">
                        <a:solidFill>
                          <a:srgbClr val="000000"/>
                        </a:solidFill>
                        <a:effectLst/>
                        <a:latin typeface="+mn-lt"/>
                      </a:endParaRP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smtClean="0">
                          <a:solidFill>
                            <a:schemeClr val="tx1"/>
                          </a:solidFill>
                          <a:effectLst/>
                          <a:latin typeface="+mn-lt"/>
                          <a:ea typeface="+mn-ea"/>
                          <a:cs typeface="+mn-cs"/>
                        </a:rPr>
                        <a:t>I </a:t>
                      </a:r>
                      <a:r>
                        <a:rPr lang="en-GB" sz="800" kern="1200" dirty="0">
                          <a:solidFill>
                            <a:schemeClr val="tx1"/>
                          </a:solidFill>
                          <a:effectLst/>
                          <a:latin typeface="+mn-lt"/>
                          <a:ea typeface="+mn-ea"/>
                          <a:cs typeface="+mn-cs"/>
                        </a:rPr>
                        <a:t>know that different cultures eat different foods and have different dishes/recipes. </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can explain what dishes are popular. Which preparation, cooking, presentation and serving methods are used. Which distinctive utensils, equipment, cooking methods are used. </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can plan a menu based around the country and the </a:t>
                      </a:r>
                      <a:r>
                        <a:rPr lang="en-GB" sz="800" kern="1200" dirty="0" smtClean="0">
                          <a:solidFill>
                            <a:schemeClr val="tx1"/>
                          </a:solidFill>
                          <a:effectLst/>
                          <a:latin typeface="+mn-lt"/>
                          <a:ea typeface="+mn-ea"/>
                          <a:cs typeface="+mn-cs"/>
                        </a:rPr>
                        <a:t>knowledge </a:t>
                      </a:r>
                      <a:r>
                        <a:rPr lang="en-GB" sz="800" kern="1200" dirty="0">
                          <a:solidFill>
                            <a:schemeClr val="tx1"/>
                          </a:solidFill>
                          <a:effectLst/>
                          <a:latin typeface="+mn-lt"/>
                          <a:ea typeface="+mn-ea"/>
                          <a:cs typeface="+mn-cs"/>
                        </a:rPr>
                        <a:t>that I have</a:t>
                      </a:r>
                      <a:r>
                        <a:rPr lang="en-GB" sz="800" kern="1200" dirty="0" smtClean="0">
                          <a:solidFill>
                            <a:schemeClr val="tx1"/>
                          </a:solidFill>
                          <a:effectLst/>
                          <a:latin typeface="+mn-lt"/>
                          <a:ea typeface="+mn-ea"/>
                          <a:cs typeface="+mn-cs"/>
                        </a:rPr>
                        <a:t>.</a:t>
                      </a: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can explain where specific ingredients are found, how they are combined to make a product and how they ingredients work together to create a product. </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know and can explain various food provenance issues. </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understand that processing can effect the sensory and nutritional properties of ingredients</a:t>
                      </a:r>
                      <a:r>
                        <a:rPr lang="en-GB" sz="800" kern="1200" dirty="0" smtClean="0">
                          <a:solidFill>
                            <a:schemeClr val="tx1"/>
                          </a:solidFill>
                          <a:effectLst/>
                          <a:latin typeface="+mn-lt"/>
                          <a:ea typeface="+mn-ea"/>
                          <a:cs typeface="+mn-cs"/>
                        </a:rPr>
                        <a:t>.</a:t>
                      </a:r>
                      <a:endParaRPr lang="en-GB" sz="800" kern="1200" dirty="0">
                        <a:solidFill>
                          <a:schemeClr val="tx1"/>
                        </a:solidFill>
                        <a:effectLst/>
                        <a:latin typeface="+mn-lt"/>
                        <a:ea typeface="+mn-ea"/>
                        <a:cs typeface="+mn-cs"/>
                      </a:endParaRP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know that food is modified and understand the positive and negative effects of food modification. </a:t>
                      </a:r>
                      <a:endParaRPr lang="en-GB" sz="800" b="0" i="0" u="none" strike="noStrike" kern="1200" dirty="0">
                        <a:solidFill>
                          <a:srgbClr val="000000"/>
                        </a:solidFill>
                        <a:effectLst/>
                        <a:latin typeface="+mn-lt"/>
                        <a:ea typeface="+mn-ea"/>
                        <a:cs typeface="+mn-cs"/>
                      </a:endParaRPr>
                    </a:p>
                  </a:txBody>
                  <a:tcPr marL="9525" marR="9525" marT="9525" marB="0">
                    <a:solidFill>
                      <a:schemeClr val="bg1">
                        <a:lumMod val="85000"/>
                      </a:schemeClr>
                    </a:solidFill>
                  </a:tcPr>
                </a:tc>
                <a:tc>
                  <a:txBody>
                    <a:bodyPr/>
                    <a:lstStyle/>
                    <a:p>
                      <a:pPr marL="0" lv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I can follow a recipe and method or time plan independently.</a:t>
                      </a:r>
                    </a:p>
                    <a:p>
                      <a:pPr marL="0" lv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I have practised or discovered how to undertake new techniques in advance of the practical lesson</a:t>
                      </a:r>
                    </a:p>
                    <a:p>
                      <a:pPr marL="0" lv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I can explain how different cooking methods will alter the end result</a:t>
                      </a:r>
                      <a:r>
                        <a:rPr lang="en-GB" sz="800" kern="1200" dirty="0" smtClean="0">
                          <a:solidFill>
                            <a:schemeClr val="dk1"/>
                          </a:solidFill>
                          <a:effectLst/>
                          <a:latin typeface="+mn-lt"/>
                          <a:ea typeface="+mn-ea"/>
                          <a:cs typeface="+mn-cs"/>
                        </a:rPr>
                        <a:t>.</a:t>
                      </a:r>
                      <a:endParaRPr lang="en-GB" sz="800" b="0" i="0" u="none" strike="noStrike" dirty="0" smtClean="0">
                        <a:solidFill>
                          <a:srgbClr val="000000"/>
                        </a:solidFill>
                        <a:effectLst/>
                        <a:latin typeface="+mn-lt"/>
                      </a:endParaRPr>
                    </a:p>
                    <a:p>
                      <a:pPr marL="0" indent="0" algn="l" fontAlgn="ctr">
                        <a:lnSpc>
                          <a:spcPct val="100000"/>
                        </a:lnSpc>
                        <a:buFont typeface="Arial" panose="020B0604020202020204" pitchFamily="34" charset="0"/>
                        <a:buNone/>
                      </a:pPr>
                      <a:endParaRPr lang="en-GB" sz="800" b="0" i="0" u="none" strike="noStrike" dirty="0">
                        <a:solidFill>
                          <a:srgbClr val="000000"/>
                        </a:solidFill>
                        <a:effectLst/>
                        <a:latin typeface="+mn-lt"/>
                      </a:endParaRPr>
                    </a:p>
                  </a:txBody>
                  <a:tcPr marL="9525" marR="9525" marT="9525" marB="0">
                    <a:solidFill>
                      <a:schemeClr val="bg1">
                        <a:lumMod val="85000"/>
                      </a:schemeClr>
                    </a:solidFill>
                  </a:tcPr>
                </a:tc>
                <a:tc>
                  <a:txBody>
                    <a:bodyPr/>
                    <a:lstStyle/>
                    <a:p>
                      <a:pPr marL="0" lv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I can demonstrate an awareness of health and safety at all times.</a:t>
                      </a:r>
                    </a:p>
                    <a:p>
                      <a:pPr marL="0" lv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I can identify high risk foods and know how these foods should be stored, handled, prepared and cooked</a:t>
                      </a:r>
                      <a:r>
                        <a:rPr lang="en-GB" sz="800" kern="1200" dirty="0" smtClean="0">
                          <a:solidFill>
                            <a:schemeClr val="dk1"/>
                          </a:solidFill>
                          <a:effectLst/>
                          <a:latin typeface="+mn-lt"/>
                          <a:ea typeface="+mn-ea"/>
                          <a:cs typeface="+mn-cs"/>
                        </a:rPr>
                        <a:t>.</a:t>
                      </a:r>
                    </a:p>
                  </a:txBody>
                  <a:tcPr marL="9525" marR="9525" marT="9525" marB="0">
                    <a:solidFill>
                      <a:schemeClr val="bg1">
                        <a:lumMod val="85000"/>
                      </a:schemeClr>
                    </a:solidFill>
                  </a:tcPr>
                </a:tc>
                <a:extLst>
                  <a:ext uri="{0D108BD9-81ED-4DB2-BD59-A6C34878D82A}">
                    <a16:rowId xmlns:a16="http://schemas.microsoft.com/office/drawing/2014/main" val="1229376271"/>
                  </a:ext>
                </a:extLst>
              </a:tr>
              <a:tr h="1208985">
                <a:tc>
                  <a:txBody>
                    <a:bodyPr/>
                    <a:lstStyle/>
                    <a:p>
                      <a:pPr algn="ctr" fontAlgn="ctr"/>
                      <a:endParaRPr lang="en-GB" sz="800" b="1" i="0" u="sng" strike="noStrike" dirty="0">
                        <a:solidFill>
                          <a:schemeClr val="tx1"/>
                        </a:solidFill>
                        <a:effectLst/>
                        <a:latin typeface="+mn-lt"/>
                      </a:endParaRPr>
                    </a:p>
                  </a:txBody>
                  <a:tcPr marL="9525" marR="9525" marT="9525"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fontAlgn="ctr"/>
                      <a:endParaRPr lang="en-GB" sz="800" b="1" i="0" u="sng" strike="noStrike" dirty="0">
                        <a:solidFill>
                          <a:schemeClr val="tx1"/>
                        </a:solidFill>
                        <a:effectLst/>
                        <a:latin typeface="+mn-lt"/>
                      </a:endParaRPr>
                    </a:p>
                  </a:txBody>
                  <a:tcPr marL="9525" marR="9525" marT="9525"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fontAlgn="ctr"/>
                      <a:r>
                        <a:rPr lang="en-GB" sz="800" u="none" strike="noStrike" dirty="0">
                          <a:effectLst/>
                          <a:latin typeface="+mn-lt"/>
                        </a:rPr>
                        <a:t>Exceptional</a:t>
                      </a:r>
                    </a:p>
                    <a:p>
                      <a:pPr algn="ctr" fontAlgn="ctr"/>
                      <a:r>
                        <a:rPr lang="en-GB" sz="800" u="none" strike="noStrike" dirty="0">
                          <a:effectLst/>
                          <a:latin typeface="+mn-lt"/>
                        </a:rPr>
                        <a:t>Grade 8-9 </a:t>
                      </a:r>
                    </a:p>
                    <a:p>
                      <a:pPr algn="ctr" fontAlgn="ctr"/>
                      <a:r>
                        <a:rPr lang="en-GB" sz="800" b="1" i="0" u="sng" strike="noStrike" dirty="0">
                          <a:solidFill>
                            <a:schemeClr val="tx1"/>
                          </a:solidFill>
                          <a:effectLst/>
                          <a:latin typeface="+mn-lt"/>
                        </a:rPr>
                        <a:t>HIGH FLIER</a:t>
                      </a:r>
                    </a:p>
                  </a:txBody>
                  <a:tcPr marL="9525" marR="9525" marT="9525" marB="0">
                    <a:lnL w="12700" cap="flat" cmpd="sng" algn="ctr">
                      <a:solidFill>
                        <a:schemeClr val="tx1"/>
                      </a:solidFill>
                      <a:prstDash val="solid"/>
                      <a:round/>
                      <a:headEnd type="none" w="med" len="med"/>
                      <a:tailEnd type="none" w="med" len="med"/>
                    </a:lnL>
                    <a:solidFill>
                      <a:srgbClr val="92D050"/>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kern="1200" dirty="0">
                          <a:solidFill>
                            <a:schemeClr val="dk1"/>
                          </a:solidFill>
                          <a:effectLst/>
                          <a:latin typeface="+mn-lt"/>
                          <a:ea typeface="+mn-ea"/>
                          <a:cs typeface="+mn-cs"/>
                        </a:rPr>
                        <a:t>I am able </a:t>
                      </a:r>
                      <a:r>
                        <a:rPr lang="en-GB" sz="800" kern="1200" dirty="0" smtClean="0">
                          <a:solidFill>
                            <a:schemeClr val="dk1"/>
                          </a:solidFill>
                          <a:effectLst/>
                          <a:latin typeface="+mn-lt"/>
                          <a:ea typeface="+mn-ea"/>
                          <a:cs typeface="+mn-cs"/>
                        </a:rPr>
                        <a:t>to</a:t>
                      </a:r>
                      <a:r>
                        <a:rPr lang="en-GB" sz="800" kern="1200" baseline="0" dirty="0" smtClean="0">
                          <a:solidFill>
                            <a:schemeClr val="dk1"/>
                          </a:solidFill>
                          <a:effectLst/>
                          <a:latin typeface="+mn-lt"/>
                          <a:ea typeface="+mn-ea"/>
                          <a:cs typeface="+mn-cs"/>
                        </a:rPr>
                        <a:t> </a:t>
                      </a:r>
                      <a:r>
                        <a:rPr lang="en-GB" sz="800" kern="1200" dirty="0" smtClean="0">
                          <a:solidFill>
                            <a:schemeClr val="dk1"/>
                          </a:solidFill>
                          <a:effectLst/>
                          <a:latin typeface="+mn-lt"/>
                          <a:ea typeface="+mn-ea"/>
                          <a:cs typeface="+mn-cs"/>
                        </a:rPr>
                        <a:t>recognise </a:t>
                      </a:r>
                      <a:r>
                        <a:rPr lang="en-GB" sz="800" kern="1200" dirty="0">
                          <a:solidFill>
                            <a:schemeClr val="dk1"/>
                          </a:solidFill>
                          <a:effectLst/>
                          <a:latin typeface="+mn-lt"/>
                          <a:ea typeface="+mn-ea"/>
                          <a:cs typeface="+mn-cs"/>
                        </a:rPr>
                        <a:t>and explain why there is a wide variety of dietary needs for the population who have special dietary requirements.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kern="1200" dirty="0">
                          <a:solidFill>
                            <a:schemeClr val="dk1"/>
                          </a:solidFill>
                          <a:effectLst/>
                          <a:latin typeface="+mn-lt"/>
                          <a:ea typeface="+mn-ea"/>
                          <a:cs typeface="+mn-cs"/>
                        </a:rPr>
                        <a:t>I am able to produce a variety of menu’s for different dietary</a:t>
                      </a:r>
                      <a:r>
                        <a:rPr lang="en-GB" sz="800" kern="1200" baseline="0" dirty="0">
                          <a:solidFill>
                            <a:schemeClr val="dk1"/>
                          </a:solidFill>
                          <a:effectLst/>
                          <a:latin typeface="+mn-lt"/>
                          <a:ea typeface="+mn-ea"/>
                          <a:cs typeface="+mn-cs"/>
                        </a:rPr>
                        <a:t> needs, explaining why the ingredients chosen are suitable</a:t>
                      </a:r>
                      <a:endParaRPr lang="en-GB" sz="800" kern="1200" dirty="0">
                        <a:solidFill>
                          <a:schemeClr val="dk1"/>
                        </a:solidFill>
                        <a:effectLst/>
                        <a:latin typeface="+mn-lt"/>
                        <a:ea typeface="+mn-ea"/>
                        <a:cs typeface="+mn-cs"/>
                      </a:endParaRPr>
                    </a:p>
                    <a:p>
                      <a:pPr marL="0" indent="0" algn="l" fontAlgn="ctr">
                        <a:lnSpc>
                          <a:spcPct val="100000"/>
                        </a:lnSpc>
                        <a:buFont typeface="Arial" panose="020B0604020202020204" pitchFamily="34" charset="0"/>
                        <a:buNone/>
                      </a:pPr>
                      <a:endParaRPr lang="en-GB" sz="800" b="0" i="0" u="none" strike="noStrike" dirty="0">
                        <a:solidFill>
                          <a:srgbClr val="000000"/>
                        </a:solidFill>
                        <a:effectLst/>
                        <a:latin typeface="+mn-lt"/>
                      </a:endParaRP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know that different cultures eat different foods and have different dishes/recipes. </a:t>
                      </a:r>
                    </a:p>
                    <a:p>
                      <a:pPr marL="0" indent="0" algn="l">
                        <a:lnSpc>
                          <a:spcPct val="100000"/>
                        </a:lnSpc>
                        <a:buFont typeface="Arial" panose="020B0604020202020204" pitchFamily="34" charset="0"/>
                        <a:buNone/>
                      </a:pPr>
                      <a:r>
                        <a:rPr lang="en-GB" sz="800" kern="1200" dirty="0">
                          <a:solidFill>
                            <a:schemeClr val="tx1"/>
                          </a:solidFill>
                          <a:effectLst/>
                          <a:latin typeface="+mn-lt"/>
                          <a:ea typeface="+mn-ea"/>
                          <a:cs typeface="+mn-cs"/>
                        </a:rPr>
                        <a:t>I know about 2 different international counties in detail and also the UK</a:t>
                      </a:r>
                    </a:p>
                    <a:p>
                      <a:pPr marL="0" indent="0" algn="l" fontAlgn="ctr">
                        <a:lnSpc>
                          <a:spcPct val="100000"/>
                        </a:lnSpc>
                        <a:buFont typeface="Arial" panose="020B0604020202020204" pitchFamily="34" charset="0"/>
                        <a:buNone/>
                      </a:pPr>
                      <a:endParaRPr lang="en-GB" sz="800" b="0" i="0" u="none" strike="noStrike" dirty="0">
                        <a:solidFill>
                          <a:srgbClr val="000000"/>
                        </a:solidFill>
                        <a:effectLst/>
                        <a:latin typeface="+mn-lt"/>
                      </a:endParaRPr>
                    </a:p>
                  </a:txBody>
                  <a:tcPr marL="9525" marR="9525" marT="9525" marB="0">
                    <a:solidFill>
                      <a:schemeClr val="bg1">
                        <a:lumMod val="85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lang="en-GB" sz="800" kern="1200" dirty="0">
                          <a:solidFill>
                            <a:schemeClr val="tx1"/>
                          </a:solidFill>
                          <a:effectLst/>
                          <a:latin typeface="+mn-lt"/>
                          <a:ea typeface="+mn-ea"/>
                          <a:cs typeface="+mn-cs"/>
                        </a:rPr>
                        <a:t>I know </a:t>
                      </a:r>
                      <a:r>
                        <a:rPr lang="en-GB" sz="800" kern="1200" dirty="0" smtClean="0">
                          <a:solidFill>
                            <a:schemeClr val="tx1"/>
                          </a:solidFill>
                          <a:effectLst/>
                          <a:latin typeface="+mn-lt"/>
                          <a:ea typeface="+mn-ea"/>
                          <a:cs typeface="+mn-cs"/>
                        </a:rPr>
                        <a:t>that:</a:t>
                      </a:r>
                    </a:p>
                    <a:p>
                      <a:pPr marL="0" marR="0" lvl="0" indent="0" algn="l"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lang="en-GB" sz="800" kern="1200" dirty="0" smtClean="0">
                          <a:solidFill>
                            <a:schemeClr val="tx1"/>
                          </a:solidFill>
                          <a:effectLst/>
                          <a:latin typeface="+mn-lt"/>
                          <a:ea typeface="+mn-ea"/>
                          <a:cs typeface="+mn-cs"/>
                        </a:rPr>
                        <a:t> </a:t>
                      </a:r>
                      <a:r>
                        <a:rPr lang="en-GB" sz="800" kern="1200" dirty="0">
                          <a:solidFill>
                            <a:schemeClr val="tx1"/>
                          </a:solidFill>
                          <a:effectLst/>
                          <a:latin typeface="+mn-lt"/>
                          <a:ea typeface="+mn-ea"/>
                          <a:cs typeface="+mn-cs"/>
                        </a:rPr>
                        <a:t>food is manufactured and processed to create products. </a:t>
                      </a:r>
                    </a:p>
                    <a:p>
                      <a:pPr marL="0" marR="0" lvl="0" indent="0" algn="l"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lang="en-GB" sz="800" kern="1200" dirty="0">
                          <a:solidFill>
                            <a:schemeClr val="tx1"/>
                          </a:solidFill>
                          <a:effectLst/>
                          <a:latin typeface="+mn-lt"/>
                          <a:ea typeface="+mn-ea"/>
                          <a:cs typeface="+mn-cs"/>
                        </a:rPr>
                        <a:t>I know </a:t>
                      </a:r>
                      <a:r>
                        <a:rPr lang="en-GB" sz="800" kern="1200" dirty="0" smtClean="0">
                          <a:solidFill>
                            <a:schemeClr val="tx1"/>
                          </a:solidFill>
                          <a:effectLst/>
                          <a:latin typeface="+mn-lt"/>
                          <a:ea typeface="+mn-ea"/>
                          <a:cs typeface="+mn-cs"/>
                        </a:rPr>
                        <a:t>that</a:t>
                      </a:r>
                      <a:r>
                        <a:rPr lang="en-GB" sz="800" kern="1200" baseline="0" dirty="0" smtClean="0">
                          <a:solidFill>
                            <a:schemeClr val="tx1"/>
                          </a:solidFill>
                          <a:effectLst/>
                          <a:latin typeface="+mn-lt"/>
                          <a:ea typeface="+mn-ea"/>
                          <a:cs typeface="+mn-cs"/>
                        </a:rPr>
                        <a:t> </a:t>
                      </a:r>
                      <a:r>
                        <a:rPr lang="en-GB" sz="800" kern="1200" dirty="0" smtClean="0">
                          <a:solidFill>
                            <a:schemeClr val="tx1"/>
                          </a:solidFill>
                          <a:effectLst/>
                          <a:latin typeface="+mn-lt"/>
                          <a:ea typeface="+mn-ea"/>
                          <a:cs typeface="+mn-cs"/>
                        </a:rPr>
                        <a:t>food </a:t>
                      </a:r>
                      <a:r>
                        <a:rPr lang="en-GB" sz="800" kern="1200" dirty="0">
                          <a:solidFill>
                            <a:schemeClr val="tx1"/>
                          </a:solidFill>
                          <a:effectLst/>
                          <a:latin typeface="+mn-lt"/>
                          <a:ea typeface="+mn-ea"/>
                          <a:cs typeface="+mn-cs"/>
                        </a:rPr>
                        <a:t>additives are used to achieve a desired </a:t>
                      </a:r>
                      <a:r>
                        <a:rPr lang="en-GB" sz="800" kern="1200" dirty="0" smtClean="0">
                          <a:solidFill>
                            <a:schemeClr val="tx1"/>
                          </a:solidFill>
                          <a:effectLst/>
                          <a:latin typeface="+mn-lt"/>
                          <a:ea typeface="+mn-ea"/>
                          <a:cs typeface="+mn-cs"/>
                        </a:rPr>
                        <a:t>effect</a:t>
                      </a:r>
                    </a:p>
                    <a:p>
                      <a:pPr marL="0" marR="0" lvl="0" indent="0" algn="l"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lang="en-GB" sz="800" kern="1200" dirty="0" smtClean="0">
                          <a:solidFill>
                            <a:schemeClr val="tx1"/>
                          </a:solidFill>
                          <a:effectLst/>
                          <a:latin typeface="+mn-lt"/>
                          <a:ea typeface="+mn-ea"/>
                          <a:cs typeface="+mn-cs"/>
                        </a:rPr>
                        <a:t> </a:t>
                      </a:r>
                      <a:r>
                        <a:rPr lang="en-GB" sz="800" kern="1200" dirty="0">
                          <a:solidFill>
                            <a:schemeClr val="tx1"/>
                          </a:solidFill>
                          <a:effectLst/>
                          <a:latin typeface="+mn-lt"/>
                          <a:ea typeface="+mn-ea"/>
                          <a:cs typeface="+mn-cs"/>
                        </a:rPr>
                        <a:t>and can in detail explain various food provenance issues. </a:t>
                      </a:r>
                      <a:r>
                        <a:rPr lang="en-GB" sz="800" kern="1200" dirty="0" smtClean="0">
                          <a:solidFill>
                            <a:schemeClr val="tx1"/>
                          </a:solidFill>
                          <a:effectLst/>
                          <a:latin typeface="+mn-lt"/>
                          <a:ea typeface="+mn-ea"/>
                          <a:cs typeface="+mn-cs"/>
                        </a:rPr>
                        <a:t> </a:t>
                      </a:r>
                      <a:endParaRPr lang="en-GB" sz="800" b="0" i="0" u="none" strike="noStrike" dirty="0">
                        <a:solidFill>
                          <a:srgbClr val="000000"/>
                        </a:solidFill>
                        <a:effectLst/>
                        <a:latin typeface="+mn-lt"/>
                      </a:endParaRPr>
                    </a:p>
                  </a:txBody>
                  <a:tcPr marL="9525" marR="9525" marT="9525" marB="0">
                    <a:solidFill>
                      <a:schemeClr val="bg1">
                        <a:lumMod val="85000"/>
                      </a:schemeClr>
                    </a:solidFill>
                  </a:tcPr>
                </a:tc>
                <a:tc>
                  <a:txBody>
                    <a:bodyPr/>
                    <a:lstStyle/>
                    <a:p>
                      <a:pPr mar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I can follow a detailed. Logical time plan that I have created and dovetails </a:t>
                      </a:r>
                      <a:r>
                        <a:rPr lang="en-GB" sz="800" kern="1200" dirty="0" smtClean="0">
                          <a:solidFill>
                            <a:schemeClr val="dk1"/>
                          </a:solidFill>
                          <a:effectLst/>
                          <a:latin typeface="+mn-lt"/>
                          <a:ea typeface="+mn-ea"/>
                          <a:cs typeface="+mn-cs"/>
                        </a:rPr>
                        <a:t>tasks</a:t>
                      </a:r>
                      <a:endParaRPr lang="en-GB" sz="800" kern="1200" dirty="0">
                        <a:solidFill>
                          <a:schemeClr val="dk1"/>
                        </a:solidFill>
                        <a:effectLst/>
                        <a:latin typeface="+mn-lt"/>
                        <a:ea typeface="+mn-ea"/>
                        <a:cs typeface="+mn-cs"/>
                      </a:endParaRPr>
                    </a:p>
                    <a:p>
                      <a:pPr mar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 I am able to follow a recipe and method completely independently and extremely competently throughout the preparation, cooking and presenting of the dishes being made</a:t>
                      </a:r>
                      <a:r>
                        <a:rPr lang="en-GB" sz="800" kern="1200" dirty="0" smtClean="0">
                          <a:solidFill>
                            <a:schemeClr val="dk1"/>
                          </a:solidFill>
                          <a:effectLst/>
                          <a:latin typeface="+mn-lt"/>
                          <a:ea typeface="+mn-ea"/>
                          <a:cs typeface="+mn-cs"/>
                        </a:rPr>
                        <a:t>.</a:t>
                      </a:r>
                      <a:endParaRPr lang="en-GB" sz="800" dirty="0"/>
                    </a:p>
                  </a:txBody>
                  <a:tcPr marL="9525" marR="9525" marT="9525" marB="0">
                    <a:solidFill>
                      <a:schemeClr val="bg1">
                        <a:lumMod val="85000"/>
                      </a:schemeClr>
                    </a:solidFill>
                  </a:tcPr>
                </a:tc>
                <a:tc>
                  <a:txBody>
                    <a:bodyPr/>
                    <a:lstStyle/>
                    <a:p>
                      <a:pPr marL="0" lv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I can identify potential hazard and risks involved in a variety of cooking processes and suggest ways to reduce or eliminate the risk.</a:t>
                      </a:r>
                    </a:p>
                    <a:p>
                      <a:pPr marL="0" indent="0" algn="l">
                        <a:lnSpc>
                          <a:spcPct val="100000"/>
                        </a:lnSpc>
                        <a:buFont typeface="Arial" panose="020B0604020202020204" pitchFamily="34" charset="0"/>
                        <a:buNone/>
                      </a:pPr>
                      <a:r>
                        <a:rPr lang="en-GB" sz="800" kern="1200" dirty="0">
                          <a:solidFill>
                            <a:schemeClr val="dk1"/>
                          </a:solidFill>
                          <a:effectLst/>
                          <a:latin typeface="+mn-lt"/>
                          <a:ea typeface="+mn-ea"/>
                          <a:cs typeface="+mn-cs"/>
                        </a:rPr>
                        <a:t>I can demonstrate using a temperature probe and all dishes are served at the correct temperature</a:t>
                      </a:r>
                      <a:r>
                        <a:rPr lang="en-GB" sz="800" kern="1200" dirty="0" smtClean="0">
                          <a:solidFill>
                            <a:schemeClr val="dk1"/>
                          </a:solidFill>
                          <a:effectLst/>
                          <a:latin typeface="+mn-lt"/>
                          <a:ea typeface="+mn-ea"/>
                          <a:cs typeface="+mn-cs"/>
                        </a:rPr>
                        <a:t>.</a:t>
                      </a:r>
                      <a:endParaRPr lang="en-GB" sz="800" dirty="0"/>
                    </a:p>
                  </a:txBody>
                  <a:tcPr marL="9525" marR="9525" marT="9525" marB="0">
                    <a:solidFill>
                      <a:schemeClr val="bg1">
                        <a:lumMod val="85000"/>
                      </a:schemeClr>
                    </a:solidFill>
                  </a:tcPr>
                </a:tc>
                <a:extLst>
                  <a:ext uri="{0D108BD9-81ED-4DB2-BD59-A6C34878D82A}">
                    <a16:rowId xmlns:a16="http://schemas.microsoft.com/office/drawing/2014/main" val="3099053669"/>
                  </a:ext>
                </a:extLst>
              </a:tr>
            </a:tbl>
          </a:graphicData>
        </a:graphic>
      </p:graphicFrame>
    </p:spTree>
    <p:extLst>
      <p:ext uri="{BB962C8B-B14F-4D97-AF65-F5344CB8AC3E}">
        <p14:creationId xmlns:p14="http://schemas.microsoft.com/office/powerpoint/2010/main" val="39853315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093240693"/>
              </p:ext>
            </p:extLst>
          </p:nvPr>
        </p:nvGraphicFramePr>
        <p:xfrm>
          <a:off x="0" y="182886"/>
          <a:ext cx="12192000" cy="6533803"/>
        </p:xfrm>
        <a:graphic>
          <a:graphicData uri="http://schemas.openxmlformats.org/drawingml/2006/table">
            <a:tbl>
              <a:tblPr firstRow="1" bandRow="1">
                <a:tableStyleId>{5940675A-B579-460E-94D1-54222C63F5DA}</a:tableStyleId>
              </a:tblPr>
              <a:tblGrid>
                <a:gridCol w="611054">
                  <a:extLst>
                    <a:ext uri="{9D8B030D-6E8A-4147-A177-3AD203B41FA5}">
                      <a16:colId xmlns:a16="http://schemas.microsoft.com/office/drawing/2014/main" val="794302176"/>
                    </a:ext>
                  </a:extLst>
                </a:gridCol>
                <a:gridCol w="2342378">
                  <a:extLst>
                    <a:ext uri="{9D8B030D-6E8A-4147-A177-3AD203B41FA5}">
                      <a16:colId xmlns:a16="http://schemas.microsoft.com/office/drawing/2014/main" val="3968618920"/>
                    </a:ext>
                  </a:extLst>
                </a:gridCol>
                <a:gridCol w="2327828">
                  <a:extLst>
                    <a:ext uri="{9D8B030D-6E8A-4147-A177-3AD203B41FA5}">
                      <a16:colId xmlns:a16="http://schemas.microsoft.com/office/drawing/2014/main" val="1959998804"/>
                    </a:ext>
                  </a:extLst>
                </a:gridCol>
                <a:gridCol w="2327828">
                  <a:extLst>
                    <a:ext uri="{9D8B030D-6E8A-4147-A177-3AD203B41FA5}">
                      <a16:colId xmlns:a16="http://schemas.microsoft.com/office/drawing/2014/main" val="4171863017"/>
                    </a:ext>
                  </a:extLst>
                </a:gridCol>
                <a:gridCol w="2396605">
                  <a:extLst>
                    <a:ext uri="{9D8B030D-6E8A-4147-A177-3AD203B41FA5}">
                      <a16:colId xmlns:a16="http://schemas.microsoft.com/office/drawing/2014/main" val="2579820939"/>
                    </a:ext>
                  </a:extLst>
                </a:gridCol>
                <a:gridCol w="2186307">
                  <a:extLst>
                    <a:ext uri="{9D8B030D-6E8A-4147-A177-3AD203B41FA5}">
                      <a16:colId xmlns:a16="http://schemas.microsoft.com/office/drawing/2014/main" val="934017759"/>
                    </a:ext>
                  </a:extLst>
                </a:gridCol>
              </a:tblGrid>
              <a:tr h="384420">
                <a:tc gridSpan="6">
                  <a:txBody>
                    <a:bodyPr/>
                    <a:lstStyle/>
                    <a:p>
                      <a:pPr algn="ctr" fontAlgn="ctr"/>
                      <a:r>
                        <a:rPr lang="en-GB" sz="1400" b="1" u="none" strike="noStrike" dirty="0" smtClean="0">
                          <a:effectLst/>
                          <a:latin typeface="+mn-lt"/>
                        </a:rPr>
                        <a:t>Food and Nutrition KS4 </a:t>
                      </a:r>
                      <a:r>
                        <a:rPr lang="en-GB" sz="1400" b="1" u="none" strike="noStrike" dirty="0">
                          <a:effectLst/>
                          <a:latin typeface="+mn-lt"/>
                        </a:rPr>
                        <a:t>Descriptors</a:t>
                      </a:r>
                      <a:r>
                        <a:rPr lang="en-GB" sz="1400" b="1" u="none" strike="noStrike" baseline="0" dirty="0">
                          <a:effectLst/>
                          <a:latin typeface="+mn-lt"/>
                        </a:rPr>
                        <a:t>: </a:t>
                      </a:r>
                      <a:r>
                        <a:rPr lang="en-GB" sz="1400" b="1" u="sng" strike="noStrike" baseline="0" dirty="0">
                          <a:effectLst/>
                          <a:latin typeface="+mn-lt"/>
                        </a:rPr>
                        <a:t>For Students</a:t>
                      </a:r>
                      <a:endParaRPr lang="en-GB" sz="1400" b="1" u="sng" strike="noStrike" dirty="0">
                        <a:effectLst/>
                        <a:latin typeface="+mn-lt"/>
                      </a:endParaRPr>
                    </a:p>
                  </a:txBody>
                  <a:tcPr marL="9525" marR="9525" marT="9525"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hMerge="1">
                  <a:txBody>
                    <a:bodyPr/>
                    <a:lstStyle/>
                    <a:p>
                      <a:pPr algn="ctr" fontAlgn="ctr"/>
                      <a:endParaRPr lang="en-GB" sz="1400" b="1" u="sng" strike="noStrike" dirty="0">
                        <a:effectLst/>
                        <a:latin typeface="+mn-lt"/>
                      </a:endParaRPr>
                    </a:p>
                  </a:txBody>
                  <a:tcPr marL="9525" marR="9525" marT="9525" marB="0" anchor="ctr">
                    <a:lnL w="12700" cap="flat" cmpd="sng" algn="ctr">
                      <a:solidFill>
                        <a:schemeClr val="tx1"/>
                      </a:solidFill>
                      <a:prstDash val="solid"/>
                      <a:round/>
                      <a:headEnd type="none" w="med" len="med"/>
                      <a:tailEnd type="none" w="med" len="med"/>
                    </a:lnL>
                    <a:solidFill>
                      <a:srgbClr val="00B0F0"/>
                    </a:solidFill>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solidFill>
                      <a:srgbClr val="99CCFF"/>
                    </a:solidFill>
                  </a:tcPr>
                </a:tc>
                <a:tc hMerge="1">
                  <a:txBody>
                    <a:bodyPr/>
                    <a:lstStyle/>
                    <a:p>
                      <a:endParaRPr lang="en-GB"/>
                    </a:p>
                  </a:txBody>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solidFill>
                      <a:srgbClr val="99CCFF"/>
                    </a:solidFill>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solidFill>
                      <a:srgbClr val="99CCFF"/>
                    </a:solidFill>
                  </a:tcPr>
                </a:tc>
                <a:extLst>
                  <a:ext uri="{0D108BD9-81ED-4DB2-BD59-A6C34878D82A}">
                    <a16:rowId xmlns:a16="http://schemas.microsoft.com/office/drawing/2014/main" val="2203365165"/>
                  </a:ext>
                </a:extLst>
              </a:tr>
              <a:tr h="477479">
                <a:tc>
                  <a:txBody>
                    <a:bodyPr/>
                    <a:lstStyle/>
                    <a:p>
                      <a:pPr algn="ctr" fontAlgn="ctr"/>
                      <a:endParaRPr lang="en-GB" sz="1200" b="1" u="none" strike="noStrike" dirty="0">
                        <a:effectLst/>
                        <a:latin typeface="+mn-lt"/>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65000"/>
                      </a:schemeClr>
                    </a:solidFill>
                  </a:tcPr>
                </a:tc>
                <a:tc>
                  <a:txBody>
                    <a:bodyPr/>
                    <a:lstStyle/>
                    <a:p>
                      <a:pPr algn="ctr" fontAlgn="ctr"/>
                      <a:r>
                        <a:rPr lang="en-GB" sz="1200" b="1" u="none" strike="noStrike" dirty="0">
                          <a:effectLst/>
                          <a:latin typeface="+mn-lt"/>
                        </a:rPr>
                        <a:t>FOOD NUTRITION &amp; HEALTH</a:t>
                      </a:r>
                    </a:p>
                  </a:txBody>
                  <a:tcPr marL="9525" marR="9525" marT="9525" marB="0" anchor="ctr">
                    <a:lnL w="12700" cap="flat" cmpd="sng" algn="ctr">
                      <a:solidFill>
                        <a:schemeClr val="tx1"/>
                      </a:solidFill>
                      <a:prstDash val="solid"/>
                      <a:round/>
                      <a:headEnd type="none" w="med" len="med"/>
                      <a:tailEnd type="none" w="med" len="med"/>
                    </a:lnL>
                    <a:solidFill>
                      <a:schemeClr val="bg1">
                        <a:lumMod val="65000"/>
                      </a:schemeClr>
                    </a:solidFill>
                  </a:tcPr>
                </a:tc>
                <a:tc>
                  <a:txBody>
                    <a:bodyPr/>
                    <a:lstStyle/>
                    <a:p>
                      <a:pPr algn="ctr" fontAlgn="ctr"/>
                      <a:r>
                        <a:rPr lang="en-GB" sz="1200" b="1" i="0" u="none" strike="noStrike" dirty="0">
                          <a:solidFill>
                            <a:srgbClr val="000000"/>
                          </a:solidFill>
                          <a:effectLst/>
                          <a:latin typeface="+mn-lt"/>
                        </a:rPr>
                        <a:t>FOOD CHOICE</a:t>
                      </a:r>
                    </a:p>
                  </a:txBody>
                  <a:tcPr marL="9525" marR="9525" marT="9525" marB="0" anchor="ctr">
                    <a:solidFill>
                      <a:schemeClr val="bg1">
                        <a:lumMod val="65000"/>
                      </a:schemeClr>
                    </a:solidFill>
                  </a:tcPr>
                </a:tc>
                <a:tc>
                  <a:txBody>
                    <a:bodyPr/>
                    <a:lstStyle/>
                    <a:p>
                      <a:pPr algn="ctr" fontAlgn="ctr"/>
                      <a:r>
                        <a:rPr lang="en-GB" sz="1200" b="1" i="0" u="none" strike="noStrike" dirty="0">
                          <a:solidFill>
                            <a:srgbClr val="000000"/>
                          </a:solidFill>
                          <a:effectLst/>
                          <a:latin typeface="+mn-lt"/>
                        </a:rPr>
                        <a:t>FOOD PROVENANCE</a:t>
                      </a:r>
                    </a:p>
                  </a:txBody>
                  <a:tcPr marL="9525" marR="9525" marT="9525" marB="0" anchor="ctr">
                    <a:solidFill>
                      <a:schemeClr val="bg1">
                        <a:lumMod val="65000"/>
                      </a:schemeClr>
                    </a:solidFill>
                  </a:tcPr>
                </a:tc>
                <a:tc>
                  <a:txBody>
                    <a:bodyPr/>
                    <a:lstStyle/>
                    <a:p>
                      <a:pPr algn="ctr" fontAlgn="ctr"/>
                      <a:r>
                        <a:rPr lang="en-GB" sz="1200" b="1" i="0" u="none" strike="noStrike" dirty="0">
                          <a:solidFill>
                            <a:srgbClr val="000000"/>
                          </a:solidFill>
                          <a:effectLst/>
                          <a:latin typeface="+mn-lt"/>
                        </a:rPr>
                        <a:t>FOOD SCIENCE &amp; PREPARATION</a:t>
                      </a:r>
                    </a:p>
                  </a:txBody>
                  <a:tcPr marL="9525" marR="9525" marT="9525" marB="0" anchor="ctr">
                    <a:solidFill>
                      <a:schemeClr val="bg1">
                        <a:lumMod val="65000"/>
                      </a:schemeClr>
                    </a:solidFill>
                  </a:tcPr>
                </a:tc>
                <a:tc>
                  <a:txBody>
                    <a:bodyPr/>
                    <a:lstStyle/>
                    <a:p>
                      <a:pPr algn="ctr" fontAlgn="ctr"/>
                      <a:r>
                        <a:rPr lang="en-GB" sz="1200" b="1" i="0" u="none" strike="noStrike" dirty="0">
                          <a:solidFill>
                            <a:srgbClr val="000000"/>
                          </a:solidFill>
                          <a:effectLst/>
                          <a:latin typeface="+mn-lt"/>
                        </a:rPr>
                        <a:t>FOOD SAFETY</a:t>
                      </a:r>
                    </a:p>
                  </a:txBody>
                  <a:tcPr marL="9525" marR="9525" marT="9525" marB="0" anchor="ctr">
                    <a:solidFill>
                      <a:schemeClr val="bg1">
                        <a:lumMod val="65000"/>
                      </a:schemeClr>
                    </a:solidFill>
                  </a:tcPr>
                </a:tc>
                <a:extLst>
                  <a:ext uri="{0D108BD9-81ED-4DB2-BD59-A6C34878D82A}">
                    <a16:rowId xmlns:a16="http://schemas.microsoft.com/office/drawing/2014/main" val="2605070854"/>
                  </a:ext>
                </a:extLst>
              </a:tr>
              <a:tr h="899421">
                <a:tc>
                  <a:txBody>
                    <a:bodyPr/>
                    <a:lstStyle/>
                    <a:p>
                      <a:pPr algn="ctr" fontAlgn="ctr"/>
                      <a:r>
                        <a:rPr lang="en-GB" sz="900" u="none" strike="noStrike" dirty="0">
                          <a:effectLst/>
                          <a:latin typeface="+mn-lt"/>
                        </a:rPr>
                        <a:t>Foundation</a:t>
                      </a:r>
                    </a:p>
                    <a:p>
                      <a:pPr algn="ctr" fontAlgn="ctr"/>
                      <a:r>
                        <a:rPr lang="en-GB" sz="900" u="none" strike="noStrike" dirty="0">
                          <a:effectLst/>
                          <a:latin typeface="+mn-lt"/>
                        </a:rPr>
                        <a:t>Grade 1/2</a:t>
                      </a:r>
                      <a:endParaRPr lang="en-GB" sz="900" b="1" i="0" u="none" strike="noStrike" dirty="0">
                        <a:solidFill>
                          <a:srgbClr val="7030A0"/>
                        </a:solidFill>
                        <a:effectLst/>
                        <a:latin typeface="+mn-lt"/>
                      </a:endParaRPr>
                    </a:p>
                  </a:txBody>
                  <a:tcPr marL="9525" marR="9525" marT="9525" marB="0" anchor="ctr">
                    <a:lnT w="12700" cap="flat" cmpd="sng" algn="ctr">
                      <a:solidFill>
                        <a:schemeClr val="tx1"/>
                      </a:solidFill>
                      <a:prstDash val="solid"/>
                      <a:round/>
                      <a:headEnd type="none" w="med" len="med"/>
                      <a:tailEnd type="none" w="med" len="med"/>
                    </a:lnT>
                    <a:solidFill>
                      <a:srgbClr val="CC66FF"/>
                    </a:solidFill>
                  </a:tcPr>
                </a:tc>
                <a:tc>
                  <a:txBody>
                    <a:bodyPr/>
                    <a:lstStyle/>
                    <a:p>
                      <a:pPr algn="l">
                        <a:lnSpc>
                          <a:spcPct val="107000"/>
                        </a:lnSpc>
                        <a:spcAft>
                          <a:spcPts val="800"/>
                        </a:spcAft>
                      </a:pPr>
                      <a:r>
                        <a:rPr lang="en-GB" sz="900" dirty="0">
                          <a:solidFill>
                            <a:srgbClr val="000000"/>
                          </a:solidFill>
                          <a:effectLst/>
                          <a:latin typeface="+mn-lt"/>
                          <a:ea typeface="Calibri" panose="020F0502020204030204" pitchFamily="34" charset="0"/>
                          <a:cs typeface="Arial" panose="020B0604020202020204" pitchFamily="34" charset="0"/>
                        </a:rPr>
                        <a:t>Know that some people eat or avoid certain foods for different reasons.</a:t>
                      </a:r>
                      <a:endParaRPr lang="en-GB" sz="9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900" dirty="0">
                          <a:solidFill>
                            <a:srgbClr val="000000"/>
                          </a:solidFill>
                          <a:effectLst/>
                          <a:latin typeface="+mn-lt"/>
                          <a:ea typeface="Calibri" panose="020F0502020204030204" pitchFamily="34" charset="0"/>
                          <a:cs typeface="Arial" panose="020B0604020202020204" pitchFamily="34" charset="0"/>
                        </a:rPr>
                        <a:t>Recognise that all food comes from plants or animals.</a:t>
                      </a:r>
                      <a:endParaRPr lang="en-GB" sz="900" dirty="0">
                        <a:effectLst/>
                        <a:latin typeface="+mn-lt"/>
                        <a:ea typeface="Calibri" panose="020F0502020204030204" pitchFamily="34" charset="0"/>
                        <a:cs typeface="Times New Roman" panose="02020603050405020304" pitchFamily="18" charset="0"/>
                      </a:endParaRPr>
                    </a:p>
                  </a:txBody>
                  <a:tcPr marL="114300" marR="114300" marT="0" marB="0">
                    <a:solidFill>
                      <a:schemeClr val="bg1">
                        <a:lumMod val="85000"/>
                      </a:schemeClr>
                    </a:solidFill>
                  </a:tcPr>
                </a:tc>
                <a:tc>
                  <a:txBody>
                    <a:bodyPr/>
                    <a:lstStyle/>
                    <a:p>
                      <a:pPr algn="l">
                        <a:lnSpc>
                          <a:spcPct val="107000"/>
                        </a:lnSpc>
                        <a:spcAft>
                          <a:spcPts val="0"/>
                        </a:spcAft>
                      </a:pPr>
                      <a:r>
                        <a:rPr lang="en-GB" sz="900" dirty="0">
                          <a:solidFill>
                            <a:srgbClr val="000000"/>
                          </a:solidFill>
                          <a:effectLst/>
                          <a:latin typeface="+mn-lt"/>
                          <a:ea typeface="Calibri" panose="020F0502020204030204" pitchFamily="34" charset="0"/>
                          <a:cs typeface="Arial" panose="020B0604020202020204" pitchFamily="34" charset="0"/>
                        </a:rPr>
                        <a:t>Know that people choose different types of food, based on who they are with, preferences, season, time of day, allergy/intolerance, religion, and occasion (including celebrations</a:t>
                      </a:r>
                      <a:r>
                        <a:rPr lang="en-GB" sz="900" dirty="0" smtClean="0">
                          <a:solidFill>
                            <a:srgbClr val="000000"/>
                          </a:solidFill>
                          <a:effectLst/>
                          <a:latin typeface="+mn-lt"/>
                          <a:ea typeface="Calibri" panose="020F0502020204030204" pitchFamily="34" charset="0"/>
                          <a:cs typeface="Arial" panose="020B0604020202020204" pitchFamily="34" charset="0"/>
                        </a:rPr>
                        <a:t>).</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bg1">
                        <a:lumMod val="85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GB" sz="900" dirty="0" smtClean="0">
                          <a:solidFill>
                            <a:srgbClr val="000000"/>
                          </a:solidFill>
                          <a:effectLst/>
                          <a:latin typeface="+mn-lt"/>
                          <a:ea typeface="Calibri" panose="020F0502020204030204" pitchFamily="34" charset="0"/>
                          <a:cs typeface="Arial" panose="020B0604020202020204" pitchFamily="34" charset="0"/>
                        </a:rPr>
                        <a:t>Recognise </a:t>
                      </a:r>
                      <a:r>
                        <a:rPr lang="en-GB" sz="900" dirty="0">
                          <a:solidFill>
                            <a:srgbClr val="000000"/>
                          </a:solidFill>
                          <a:effectLst/>
                          <a:latin typeface="+mn-lt"/>
                          <a:ea typeface="Calibri" panose="020F0502020204030204" pitchFamily="34" charset="0"/>
                          <a:cs typeface="Arial" panose="020B0604020202020204" pitchFamily="34" charset="0"/>
                        </a:rPr>
                        <a:t>that all food comes from plants or animals</a:t>
                      </a:r>
                      <a:r>
                        <a:rPr lang="en-GB" sz="900" dirty="0" smtClean="0">
                          <a:solidFill>
                            <a:srgbClr val="000000"/>
                          </a:solidFill>
                          <a:effectLst/>
                          <a:latin typeface="+mn-lt"/>
                          <a:ea typeface="Calibri" panose="020F0502020204030204" pitchFamily="34" charset="0"/>
                          <a:cs typeface="Arial" panose="020B0604020202020204" pitchFamily="34" charset="0"/>
                        </a:rPr>
                        <a:t>.</a:t>
                      </a:r>
                      <a:endParaRPr lang="en-GB" sz="900" b="0" i="0" u="none" strike="noStrike" dirty="0">
                        <a:solidFill>
                          <a:srgbClr val="000000"/>
                        </a:solidFill>
                        <a:effectLst/>
                        <a:latin typeface="+mn-lt"/>
                      </a:endParaRPr>
                    </a:p>
                    <a:p>
                      <a:pPr algn="ctr" fontAlgn="ctr"/>
                      <a:endParaRPr lang="en-GB" sz="900" b="0" i="0" u="none" strike="noStrike" dirty="0">
                        <a:solidFill>
                          <a:srgbClr val="000000"/>
                        </a:solidFill>
                        <a:effectLst/>
                        <a:latin typeface="+mn-lt"/>
                      </a:endParaRPr>
                    </a:p>
                  </a:txBody>
                  <a:tcPr marL="9525" marR="9525" marT="9525" marB="0" anchor="ctr">
                    <a:solidFill>
                      <a:schemeClr val="bg1">
                        <a:lumMod val="85000"/>
                      </a:schemeClr>
                    </a:solidFill>
                  </a:tcPr>
                </a:tc>
                <a:tc>
                  <a:txBody>
                    <a:bodyPr/>
                    <a:lstStyle/>
                    <a:p>
                      <a:pPr algn="l">
                        <a:lnSpc>
                          <a:spcPct val="107000"/>
                        </a:lnSpc>
                        <a:spcAft>
                          <a:spcPts val="800"/>
                        </a:spcAft>
                      </a:pPr>
                      <a:r>
                        <a:rPr lang="en-GB" sz="900" dirty="0">
                          <a:solidFill>
                            <a:srgbClr val="000000"/>
                          </a:solidFill>
                          <a:effectLst/>
                          <a:latin typeface="+mn-lt"/>
                          <a:ea typeface="Calibri" panose="020F0502020204030204" pitchFamily="34" charset="0"/>
                          <a:cs typeface="Arial" panose="020B0604020202020204" pitchFamily="34" charset="0"/>
                        </a:rPr>
                        <a:t>Demonstrate an increasing range of food preparation skills.</a:t>
                      </a:r>
                      <a:endParaRPr lang="en-GB" sz="9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900" dirty="0">
                          <a:solidFill>
                            <a:srgbClr val="000000"/>
                          </a:solidFill>
                          <a:effectLst/>
                          <a:latin typeface="+mn-lt"/>
                          <a:ea typeface="Calibri" panose="020F0502020204030204" pitchFamily="34" charset="0"/>
                          <a:cs typeface="Arial" panose="020B0604020202020204" pitchFamily="34" charset="0"/>
                        </a:rPr>
                        <a:t>Know how to store, prepare, and cook a variety of predominantly savoury dishes safely and hygienically. </a:t>
                      </a:r>
                      <a:endParaRPr lang="en-GB" sz="900" dirty="0">
                        <a:effectLst/>
                        <a:latin typeface="+mn-lt"/>
                        <a:ea typeface="Calibri" panose="020F0502020204030204" pitchFamily="34" charset="0"/>
                        <a:cs typeface="Times New Roman" panose="02020603050405020304" pitchFamily="18" charset="0"/>
                      </a:endParaRPr>
                    </a:p>
                  </a:txBody>
                  <a:tcPr marL="114300" marR="114300" marT="0" marB="0">
                    <a:solidFill>
                      <a:schemeClr val="bg1">
                        <a:lumMod val="85000"/>
                      </a:schemeClr>
                    </a:solidFill>
                  </a:tcPr>
                </a:tc>
                <a:tc>
                  <a:txBody>
                    <a:bodyPr/>
                    <a:lstStyle/>
                    <a:p>
                      <a:pPr algn="l" fontAlgn="ctr"/>
                      <a:r>
                        <a:rPr lang="en-GB" sz="900" b="0" i="0" u="none" strike="noStrike" dirty="0">
                          <a:solidFill>
                            <a:srgbClr val="000000"/>
                          </a:solidFill>
                          <a:effectLst/>
                          <a:latin typeface="+mn-lt"/>
                        </a:rPr>
                        <a:t>Know that food safety means preventing contamination, spoilage and decay when handling and storing food.</a:t>
                      </a:r>
                    </a:p>
                    <a:p>
                      <a:pPr algn="l" fontAlgn="ctr"/>
                      <a:endParaRPr lang="en-GB" sz="900" b="0" i="0" u="none" strike="noStrike" dirty="0">
                        <a:solidFill>
                          <a:srgbClr val="000000"/>
                        </a:solidFill>
                        <a:effectLst/>
                        <a:latin typeface="+mn-lt"/>
                      </a:endParaRPr>
                    </a:p>
                    <a:p>
                      <a:pPr algn="l" fontAlgn="ctr"/>
                      <a:r>
                        <a:rPr lang="en-GB" sz="900" b="0" i="0" u="none" strike="noStrike" dirty="0">
                          <a:solidFill>
                            <a:srgbClr val="000000"/>
                          </a:solidFill>
                          <a:effectLst/>
                          <a:latin typeface="+mn-lt"/>
                        </a:rPr>
                        <a:t>Recognise the importance of preparing and cooking food safely and hygienically</a:t>
                      </a:r>
                      <a:r>
                        <a:rPr lang="en-GB" sz="900" b="0" i="0" u="none" strike="noStrike" dirty="0" smtClean="0">
                          <a:solidFill>
                            <a:srgbClr val="000000"/>
                          </a:solidFill>
                          <a:effectLst/>
                          <a:latin typeface="+mn-lt"/>
                        </a:rPr>
                        <a:t>.</a:t>
                      </a:r>
                      <a:endParaRPr lang="en-GB" sz="900" b="0" i="0" u="none" strike="noStrike" dirty="0">
                        <a:solidFill>
                          <a:srgbClr val="000000"/>
                        </a:solidFill>
                        <a:effectLst/>
                        <a:latin typeface="+mn-lt"/>
                      </a:endParaRPr>
                    </a:p>
                  </a:txBody>
                  <a:tcPr marL="9525" marR="9525" marT="9525" marB="0" anchor="ctr">
                    <a:solidFill>
                      <a:schemeClr val="bg1">
                        <a:lumMod val="85000"/>
                      </a:schemeClr>
                    </a:solidFill>
                  </a:tcPr>
                </a:tc>
                <a:extLst>
                  <a:ext uri="{0D108BD9-81ED-4DB2-BD59-A6C34878D82A}">
                    <a16:rowId xmlns:a16="http://schemas.microsoft.com/office/drawing/2014/main" val="2983804513"/>
                  </a:ext>
                </a:extLst>
              </a:tr>
              <a:tr h="889047">
                <a:tc>
                  <a:txBody>
                    <a:bodyPr/>
                    <a:lstStyle/>
                    <a:p>
                      <a:pPr algn="ctr" fontAlgn="ctr"/>
                      <a:r>
                        <a:rPr lang="en-GB" sz="900" u="none" strike="noStrike" dirty="0">
                          <a:effectLst/>
                          <a:latin typeface="+mn-lt"/>
                        </a:rPr>
                        <a:t>Developing</a:t>
                      </a:r>
                    </a:p>
                    <a:p>
                      <a:pPr algn="ctr" fontAlgn="ctr"/>
                      <a:r>
                        <a:rPr lang="en-GB" sz="900" u="none" strike="noStrike" dirty="0">
                          <a:effectLst/>
                          <a:latin typeface="+mn-lt"/>
                        </a:rPr>
                        <a:t>Grade 3  </a:t>
                      </a:r>
                    </a:p>
                  </a:txBody>
                  <a:tcPr marL="9525" marR="9525" marT="9525" marB="0" anchor="ctr">
                    <a:solidFill>
                      <a:srgbClr val="CC9900"/>
                    </a:solidFill>
                  </a:tcPr>
                </a:tc>
                <a:tc>
                  <a:txBody>
                    <a:bodyPr/>
                    <a:lstStyle/>
                    <a:p>
                      <a:pPr algn="l">
                        <a:lnSpc>
                          <a:spcPct val="107000"/>
                        </a:lnSpc>
                        <a:spcAft>
                          <a:spcPts val="800"/>
                        </a:spcAft>
                      </a:pPr>
                      <a:r>
                        <a:rPr lang="en-GB" sz="900" dirty="0">
                          <a:solidFill>
                            <a:srgbClr val="000000"/>
                          </a:solidFill>
                          <a:effectLst/>
                          <a:latin typeface="+mn-lt"/>
                          <a:ea typeface="Calibri" panose="020F0502020204030204" pitchFamily="34" charset="0"/>
                          <a:cs typeface="Arial" panose="020B0604020202020204" pitchFamily="34" charset="0"/>
                        </a:rPr>
                        <a:t>Understand that individuals make food choices and that a healthy diet is made up from a variety and balance of different food and drinks, as depicted in the</a:t>
                      </a:r>
                      <a:r>
                        <a:rPr lang="en-GB" sz="900" i="1" dirty="0">
                          <a:solidFill>
                            <a:srgbClr val="000000"/>
                          </a:solidFill>
                          <a:effectLst/>
                          <a:latin typeface="+mn-lt"/>
                          <a:ea typeface="Calibri" panose="020F0502020204030204" pitchFamily="34" charset="0"/>
                          <a:cs typeface="Arial" panose="020B0604020202020204" pitchFamily="34" charset="0"/>
                        </a:rPr>
                        <a:t> </a:t>
                      </a:r>
                      <a:r>
                        <a:rPr lang="en-GB" sz="900" dirty="0">
                          <a:solidFill>
                            <a:srgbClr val="000000"/>
                          </a:solidFill>
                          <a:effectLst/>
                          <a:latin typeface="+mn-lt"/>
                          <a:ea typeface="Calibri" panose="020F0502020204030204" pitchFamily="34" charset="0"/>
                          <a:cs typeface="Arial" panose="020B0604020202020204" pitchFamily="34" charset="0"/>
                        </a:rPr>
                        <a:t>Eatwell guide </a:t>
                      </a:r>
                      <a:endParaRPr lang="en-GB" sz="1100" dirty="0">
                        <a:effectLst/>
                        <a:latin typeface="+mn-lt"/>
                        <a:ea typeface="Calibri" panose="020F0502020204030204" pitchFamily="34" charset="0"/>
                        <a:cs typeface="Times New Roman" panose="02020603050405020304" pitchFamily="18" charset="0"/>
                      </a:endParaRPr>
                    </a:p>
                  </a:txBody>
                  <a:tcPr marL="114300" marR="114300" marT="0" marB="0">
                    <a:solidFill>
                      <a:schemeClr val="bg1">
                        <a:lumMod val="85000"/>
                      </a:schemeClr>
                    </a:solidFill>
                  </a:tcPr>
                </a:tc>
                <a:tc>
                  <a:txBody>
                    <a:bodyPr/>
                    <a:lstStyle/>
                    <a:p>
                      <a:pPr algn="l">
                        <a:lnSpc>
                          <a:spcPct val="107000"/>
                        </a:lnSpc>
                        <a:spcAft>
                          <a:spcPts val="800"/>
                        </a:spcAft>
                      </a:pPr>
                      <a:r>
                        <a:rPr lang="en-GB" sz="900" dirty="0">
                          <a:solidFill>
                            <a:srgbClr val="000000"/>
                          </a:solidFill>
                          <a:effectLst/>
                          <a:latin typeface="+mn-lt"/>
                          <a:ea typeface="Calibri" panose="020F0502020204030204" pitchFamily="34" charset="0"/>
                          <a:cs typeface="Arial" panose="020B0604020202020204" pitchFamily="34" charset="0"/>
                        </a:rPr>
                        <a:t>Be aware that some foods have labels which provide information to help when making a choice.</a:t>
                      </a:r>
                    </a:p>
                    <a:p>
                      <a:pPr marL="0" marR="0" lvl="0" indent="0" algn="l" defTabSz="914400" rtl="0" eaLnBrk="1" fontAlgn="auto" latinLnBrk="0" hangingPunct="1">
                        <a:lnSpc>
                          <a:spcPct val="107000"/>
                        </a:lnSpc>
                        <a:spcBef>
                          <a:spcPts val="0"/>
                        </a:spcBef>
                        <a:spcAft>
                          <a:spcPts val="800"/>
                        </a:spcAft>
                        <a:buClrTx/>
                        <a:buSzTx/>
                        <a:buFontTx/>
                        <a:buNone/>
                        <a:tabLst/>
                        <a:defRPr/>
                      </a:pPr>
                      <a:r>
                        <a:rPr lang="en-GB" sz="900" dirty="0">
                          <a:effectLst/>
                          <a:latin typeface="+mn-lt"/>
                          <a:ea typeface="Calibri" panose="020F0502020204030204" pitchFamily="34" charset="0"/>
                          <a:cs typeface="Times New Roman" panose="02020603050405020304" pitchFamily="18" charset="0"/>
                        </a:rPr>
                        <a:t> </a:t>
                      </a:r>
                      <a:r>
                        <a:rPr lang="en-GB" sz="900" dirty="0">
                          <a:solidFill>
                            <a:srgbClr val="000000"/>
                          </a:solidFill>
                          <a:effectLst/>
                          <a:latin typeface="+mn-lt"/>
                          <a:ea typeface="Calibri" panose="020F0502020204030204" pitchFamily="34" charset="0"/>
                          <a:cs typeface="Arial" panose="020B0604020202020204" pitchFamily="34" charset="0"/>
                        </a:rPr>
                        <a:t>Be aware that it is important to choose an appropriate portion size for their needs.</a:t>
                      </a:r>
                      <a:endParaRPr lang="en-GB" sz="900" dirty="0">
                        <a:effectLst/>
                        <a:latin typeface="+mn-lt"/>
                        <a:ea typeface="Calibri" panose="020F0502020204030204" pitchFamily="34" charset="0"/>
                        <a:cs typeface="Times New Roman" panose="02020603050405020304" pitchFamily="18" charset="0"/>
                      </a:endParaRPr>
                    </a:p>
                  </a:txBody>
                  <a:tcPr marL="114300" marR="114300" marT="0" marB="0">
                    <a:solidFill>
                      <a:schemeClr val="bg1">
                        <a:lumMod val="85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GB" sz="900" dirty="0">
                          <a:solidFill>
                            <a:srgbClr val="000000"/>
                          </a:solidFill>
                          <a:effectLst/>
                          <a:latin typeface="+mn-lt"/>
                          <a:ea typeface="Calibri" panose="020F0502020204030204" pitchFamily="34" charset="0"/>
                          <a:cs typeface="Arial" panose="020B0604020202020204" pitchFamily="34" charset="0"/>
                        </a:rPr>
                        <a:t>Can explore the issues involved in food and drink choice and how this may be influenced by various factors </a:t>
                      </a:r>
                      <a:r>
                        <a:rPr lang="en-GB" sz="900" dirty="0" smtClean="0">
                          <a:solidFill>
                            <a:srgbClr val="000000"/>
                          </a:solidFill>
                          <a:effectLst/>
                          <a:latin typeface="+mn-lt"/>
                          <a:ea typeface="Calibri" panose="020F0502020204030204" pitchFamily="34" charset="0"/>
                          <a:cs typeface="Arial" panose="020B0604020202020204" pitchFamily="34" charset="0"/>
                        </a:rPr>
                        <a:t>.</a:t>
                      </a:r>
                      <a:endParaRPr lang="en-GB" sz="900" b="0" i="0" u="none" strike="noStrike" dirty="0">
                        <a:solidFill>
                          <a:srgbClr val="000000"/>
                        </a:solidFill>
                        <a:effectLst/>
                        <a:latin typeface="+mn-lt"/>
                        <a:ea typeface="Calibri" panose="020F0502020204030204" pitchFamily="34" charset="0"/>
                        <a:cs typeface="Arial" panose="020B06040202020202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GB" sz="900" dirty="0">
                        <a:solidFill>
                          <a:srgbClr val="000000"/>
                        </a:solidFill>
                        <a:effectLst/>
                        <a:latin typeface="+mn-lt"/>
                        <a:ea typeface="Calibri" panose="020F0502020204030204" pitchFamily="34" charset="0"/>
                        <a:cs typeface="Arial" panose="020B0604020202020204" pitchFamily="34" charset="0"/>
                      </a:endParaRPr>
                    </a:p>
                  </a:txBody>
                  <a:tcPr marL="9525" marR="9525" marT="9525" marB="0" anchor="ctr">
                    <a:solidFill>
                      <a:schemeClr val="bg1">
                        <a:lumMod val="85000"/>
                      </a:schemeClr>
                    </a:solidFill>
                  </a:tcPr>
                </a:tc>
                <a:tc>
                  <a:txBody>
                    <a:bodyPr/>
                    <a:lstStyle/>
                    <a:p>
                      <a:pPr algn="l">
                        <a:lnSpc>
                          <a:spcPct val="107000"/>
                        </a:lnSpc>
                        <a:spcAft>
                          <a:spcPts val="800"/>
                        </a:spcAft>
                      </a:pPr>
                      <a:r>
                        <a:rPr lang="en-GB" sz="900" dirty="0">
                          <a:solidFill>
                            <a:srgbClr val="000000"/>
                          </a:solidFill>
                          <a:effectLst/>
                          <a:latin typeface="+mn-lt"/>
                          <a:ea typeface="Calibri" panose="020F0502020204030204" pitchFamily="34" charset="0"/>
                          <a:cs typeface="Arial" panose="020B0604020202020204" pitchFamily="34" charset="0"/>
                        </a:rPr>
                        <a:t>Understanding the functions and sources of nutrients</a:t>
                      </a:r>
                    </a:p>
                    <a:p>
                      <a:pPr algn="l">
                        <a:lnSpc>
                          <a:spcPct val="107000"/>
                        </a:lnSpc>
                        <a:spcAft>
                          <a:spcPts val="800"/>
                        </a:spcAft>
                      </a:pPr>
                      <a:r>
                        <a:rPr lang="en-GB" sz="900" dirty="0">
                          <a:solidFill>
                            <a:srgbClr val="000000"/>
                          </a:solidFill>
                          <a:effectLst/>
                          <a:latin typeface="+mn-lt"/>
                          <a:ea typeface="Calibri" panose="020F0502020204030204" pitchFamily="34" charset="0"/>
                          <a:cs typeface="Arial" panose="020B0604020202020204" pitchFamily="34" charset="0"/>
                        </a:rPr>
                        <a:t>Use a broad range of preparation techniques and methods when cooking.</a:t>
                      </a:r>
                    </a:p>
                  </a:txBody>
                  <a:tcPr marL="114300" marR="114300" marT="0" marB="0">
                    <a:solidFill>
                      <a:schemeClr val="bg1">
                        <a:lumMod val="85000"/>
                      </a:schemeClr>
                    </a:solidFill>
                  </a:tcPr>
                </a:tc>
                <a:tc>
                  <a:txBody>
                    <a:bodyPr/>
                    <a:lstStyle/>
                    <a:p>
                      <a:pPr algn="l" fontAlgn="ctr"/>
                      <a:r>
                        <a:rPr lang="en-GB" sz="900" b="0" i="0" u="none" strike="noStrike" dirty="0">
                          <a:solidFill>
                            <a:srgbClr val="000000"/>
                          </a:solidFill>
                          <a:effectLst/>
                          <a:latin typeface="+mn-lt"/>
                        </a:rPr>
                        <a:t>Understand the use of date-marks and storage instructions on food and drink labels.</a:t>
                      </a:r>
                    </a:p>
                    <a:p>
                      <a:pPr algn="l" fontAlgn="ctr"/>
                      <a:r>
                        <a:rPr lang="en-GB" sz="900" b="0" i="0" u="none" strike="noStrike" dirty="0">
                          <a:solidFill>
                            <a:srgbClr val="000000"/>
                          </a:solidFill>
                          <a:effectLst/>
                          <a:latin typeface="+mn-lt"/>
                        </a:rPr>
                        <a:t>Demonstrate good food safety practices when storing, preparing, and cooking food</a:t>
                      </a:r>
                      <a:r>
                        <a:rPr lang="en-GB" sz="900" b="0" i="0" u="none" strike="noStrike" dirty="0" smtClean="0">
                          <a:solidFill>
                            <a:srgbClr val="000000"/>
                          </a:solidFill>
                          <a:effectLst/>
                          <a:latin typeface="+mn-lt"/>
                        </a:rPr>
                        <a:t>.</a:t>
                      </a:r>
                      <a:endParaRPr lang="en-GB" sz="900" b="0" i="0" u="none" strike="noStrike" dirty="0">
                        <a:solidFill>
                          <a:srgbClr val="000000"/>
                        </a:solidFill>
                        <a:effectLst/>
                        <a:latin typeface="+mn-lt"/>
                      </a:endParaRPr>
                    </a:p>
                  </a:txBody>
                  <a:tcPr marL="9525" marR="9525" marT="9525" marB="0" anchor="ctr">
                    <a:solidFill>
                      <a:schemeClr val="bg1">
                        <a:lumMod val="85000"/>
                      </a:schemeClr>
                    </a:solidFill>
                  </a:tcPr>
                </a:tc>
                <a:extLst>
                  <a:ext uri="{0D108BD9-81ED-4DB2-BD59-A6C34878D82A}">
                    <a16:rowId xmlns:a16="http://schemas.microsoft.com/office/drawing/2014/main" val="968764441"/>
                  </a:ext>
                </a:extLst>
              </a:tr>
              <a:tr h="1434217">
                <a:tc>
                  <a:txBody>
                    <a:bodyPr/>
                    <a:lstStyle/>
                    <a:p>
                      <a:pPr algn="ctr" fontAlgn="ctr"/>
                      <a:r>
                        <a:rPr lang="en-GB" sz="900" u="none" strike="noStrike" dirty="0">
                          <a:effectLst/>
                          <a:latin typeface="+mn-lt"/>
                        </a:rPr>
                        <a:t>Secure </a:t>
                      </a:r>
                    </a:p>
                    <a:p>
                      <a:pPr algn="ctr" fontAlgn="ctr"/>
                      <a:r>
                        <a:rPr lang="en-GB" sz="900" u="none" strike="noStrike" dirty="0">
                          <a:effectLst/>
                          <a:latin typeface="+mn-lt"/>
                        </a:rPr>
                        <a:t>Grade 4/5</a:t>
                      </a:r>
                    </a:p>
                  </a:txBody>
                  <a:tcPr marL="9525" marR="9525" marT="9525" marB="0" anchor="ctr">
                    <a:solidFill>
                      <a:schemeClr val="bg1">
                        <a:lumMod val="75000"/>
                      </a:schemeClr>
                    </a:solidFill>
                  </a:tcPr>
                </a:tc>
                <a:tc>
                  <a:txBody>
                    <a:bodyPr/>
                    <a:lstStyle/>
                    <a:p>
                      <a:pPr algn="l">
                        <a:lnSpc>
                          <a:spcPct val="107000"/>
                        </a:lnSpc>
                        <a:spcAft>
                          <a:spcPts val="800"/>
                        </a:spcAft>
                      </a:pPr>
                      <a:r>
                        <a:rPr lang="en-GB" sz="900" dirty="0">
                          <a:solidFill>
                            <a:srgbClr val="000000"/>
                          </a:solidFill>
                          <a:effectLst/>
                          <a:latin typeface="+mn-lt"/>
                          <a:ea typeface="Calibri" panose="020F0502020204030204" pitchFamily="34" charset="0"/>
                          <a:cs typeface="Arial" panose="020B0604020202020204" pitchFamily="34" charset="0"/>
                        </a:rPr>
                        <a:t>Use current healthy eating advice to choose a varied balanced diet for their needs and those of others.</a:t>
                      </a:r>
                      <a:endParaRPr lang="en-GB" sz="9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900" dirty="0">
                          <a:solidFill>
                            <a:srgbClr val="000000"/>
                          </a:solidFill>
                          <a:effectLst/>
                          <a:latin typeface="+mn-lt"/>
                          <a:ea typeface="Calibri" panose="020F0502020204030204" pitchFamily="34" charset="0"/>
                          <a:cs typeface="Arial" panose="020B0604020202020204" pitchFamily="34" charset="0"/>
                        </a:rPr>
                        <a:t>know that food and drinks provide energy and nutrients in different amounts.</a:t>
                      </a:r>
                      <a:endParaRPr lang="en-GB" sz="9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900" dirty="0">
                          <a:solidFill>
                            <a:srgbClr val="000000"/>
                          </a:solidFill>
                          <a:effectLst/>
                          <a:latin typeface="+mn-lt"/>
                          <a:ea typeface="Calibri" panose="020F0502020204030204" pitchFamily="34" charset="0"/>
                          <a:cs typeface="Arial" panose="020B0604020202020204" pitchFamily="34" charset="0"/>
                        </a:rPr>
                        <a:t>Know that a variety of food is needed in the diet (carbohydrate, protein, fat, vitamins, and minerals), water and fibre. </a:t>
                      </a:r>
                      <a:endParaRPr lang="en-GB" sz="900" dirty="0">
                        <a:effectLst/>
                        <a:latin typeface="+mn-lt"/>
                        <a:ea typeface="Calibri" panose="020F0502020204030204" pitchFamily="34" charset="0"/>
                        <a:cs typeface="Times New Roman" panose="02020603050405020304" pitchFamily="18" charset="0"/>
                      </a:endParaRPr>
                    </a:p>
                  </a:txBody>
                  <a:tcPr marL="114300" marR="114300" marT="0" marB="0">
                    <a:solidFill>
                      <a:schemeClr val="bg1">
                        <a:lumMod val="85000"/>
                      </a:schemeClr>
                    </a:solidFill>
                  </a:tcPr>
                </a:tc>
                <a:tc>
                  <a:txBody>
                    <a:bodyPr/>
                    <a:lstStyle/>
                    <a:p>
                      <a:pPr algn="l">
                        <a:lnSpc>
                          <a:spcPct val="107000"/>
                        </a:lnSpc>
                        <a:spcAft>
                          <a:spcPts val="0"/>
                        </a:spcAft>
                      </a:pPr>
                      <a:r>
                        <a:rPr lang="en-GB" sz="900" dirty="0">
                          <a:solidFill>
                            <a:srgbClr val="000000"/>
                          </a:solidFill>
                          <a:effectLst/>
                          <a:latin typeface="+mn-lt"/>
                          <a:ea typeface="Calibri" panose="020F0502020204030204" pitchFamily="34" charset="0"/>
                          <a:cs typeface="Arial" panose="020B0604020202020204" pitchFamily="34" charset="0"/>
                        </a:rPr>
                        <a:t>Understand the influence of food marketing, advertising and promotion on their own diet and purchasing behaviour.</a:t>
                      </a:r>
                    </a:p>
                    <a:p>
                      <a:pPr algn="l">
                        <a:lnSpc>
                          <a:spcPct val="107000"/>
                        </a:lnSpc>
                        <a:spcAft>
                          <a:spcPts val="0"/>
                        </a:spcAft>
                      </a:pPr>
                      <a:endParaRPr lang="en-GB" sz="900" dirty="0">
                        <a:solidFill>
                          <a:srgbClr val="000000"/>
                        </a:solidFill>
                        <a:effectLst/>
                        <a:latin typeface="+mn-lt"/>
                        <a:ea typeface="Calibri" panose="020F0502020204030204" pitchFamily="34" charset="0"/>
                        <a:cs typeface="Arial" panose="020B0604020202020204" pitchFamily="34" charset="0"/>
                      </a:endParaRPr>
                    </a:p>
                    <a:p>
                      <a:pPr algn="l">
                        <a:lnSpc>
                          <a:spcPct val="107000"/>
                        </a:lnSpc>
                        <a:spcAft>
                          <a:spcPts val="0"/>
                        </a:spcAft>
                      </a:pPr>
                      <a:r>
                        <a:rPr lang="en-GB" sz="900" dirty="0">
                          <a:solidFill>
                            <a:srgbClr val="000000"/>
                          </a:solidFill>
                          <a:effectLst/>
                          <a:latin typeface="+mn-lt"/>
                          <a:ea typeface="Calibri" panose="020F0502020204030204" pitchFamily="34" charset="0"/>
                          <a:cs typeface="Arial" panose="020B0604020202020204" pitchFamily="34" charset="0"/>
                        </a:rPr>
                        <a:t>Be aware that it is important to choose an appropriate portion size for their needs</a:t>
                      </a:r>
                      <a:r>
                        <a:rPr lang="en-GB" sz="900" dirty="0" smtClean="0">
                          <a:solidFill>
                            <a:srgbClr val="000000"/>
                          </a:solidFill>
                          <a:effectLst/>
                          <a:latin typeface="+mn-lt"/>
                          <a:ea typeface="Calibri" panose="020F0502020204030204" pitchFamily="34" charset="0"/>
                          <a:cs typeface="Arial" panose="020B0604020202020204" pitchFamily="34" charset="0"/>
                        </a:rPr>
                        <a:t>.</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bg1">
                        <a:lumMod val="85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endParaRPr lang="en-GB" sz="900" dirty="0">
                        <a:solidFill>
                          <a:srgbClr val="000000"/>
                        </a:solidFill>
                        <a:effectLst/>
                        <a:latin typeface="+mn-lt"/>
                        <a:ea typeface="Calibri" panose="020F0502020204030204" pitchFamily="34" charset="0"/>
                        <a:cs typeface="Arial" panose="020B06040202020202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r>
                        <a:rPr lang="en-GB" sz="900" dirty="0">
                          <a:solidFill>
                            <a:srgbClr val="000000"/>
                          </a:solidFill>
                          <a:effectLst/>
                          <a:latin typeface="+mn-lt"/>
                          <a:ea typeface="Calibri" panose="020F0502020204030204" pitchFamily="34" charset="0"/>
                          <a:cs typeface="Arial" panose="020B0604020202020204" pitchFamily="34" charset="0"/>
                        </a:rPr>
                        <a:t>Consider the concept of sustainability and the impact of different choices on the </a:t>
                      </a:r>
                      <a:r>
                        <a:rPr lang="en-GB" sz="900" dirty="0" smtClean="0">
                          <a:solidFill>
                            <a:srgbClr val="000000"/>
                          </a:solidFill>
                          <a:effectLst/>
                          <a:latin typeface="+mn-lt"/>
                          <a:ea typeface="Calibri" panose="020F0502020204030204" pitchFamily="34" charset="0"/>
                          <a:cs typeface="Arial" panose="020B0604020202020204" pitchFamily="34" charset="0"/>
                        </a:rPr>
                        <a:t>environment.</a:t>
                      </a:r>
                      <a:endParaRPr lang="en-GB" sz="900" dirty="0">
                        <a:solidFill>
                          <a:srgbClr val="000000"/>
                        </a:solidFill>
                        <a:effectLst/>
                        <a:latin typeface="+mn-lt"/>
                        <a:ea typeface="Calibri" panose="020F0502020204030204" pitchFamily="34" charset="0"/>
                        <a:cs typeface="Arial" panose="020B06040202020202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GB" sz="900" dirty="0">
                        <a:solidFill>
                          <a:srgbClr val="000000"/>
                        </a:solidFill>
                        <a:effectLst/>
                        <a:latin typeface="+mn-lt"/>
                        <a:ea typeface="Calibri" panose="020F0502020204030204" pitchFamily="34" charset="0"/>
                        <a:cs typeface="Arial" panose="020B06040202020202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GB" sz="900" dirty="0">
                        <a:solidFill>
                          <a:srgbClr val="000000"/>
                        </a:solidFill>
                        <a:effectLst/>
                        <a:latin typeface="+mn-lt"/>
                        <a:ea typeface="Calibri" panose="020F0502020204030204" pitchFamily="34" charset="0"/>
                        <a:cs typeface="Arial" panose="020B06040202020202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GB" sz="900" dirty="0">
                        <a:solidFill>
                          <a:srgbClr val="000000"/>
                        </a:solidFill>
                        <a:effectLst/>
                        <a:latin typeface="+mn-lt"/>
                        <a:ea typeface="Calibri" panose="020F0502020204030204" pitchFamily="34" charset="0"/>
                        <a:cs typeface="Arial" panose="020B06040202020202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GB" sz="900" dirty="0">
                        <a:solidFill>
                          <a:srgbClr val="000000"/>
                        </a:solidFill>
                        <a:effectLst/>
                        <a:latin typeface="+mn-lt"/>
                        <a:ea typeface="Calibri" panose="020F0502020204030204" pitchFamily="34" charset="0"/>
                        <a:cs typeface="Arial" panose="020B06040202020202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r>
                        <a:rPr lang="en-GB" sz="900" dirty="0">
                          <a:solidFill>
                            <a:srgbClr val="000000"/>
                          </a:solidFill>
                          <a:effectLst/>
                          <a:latin typeface="+mn-lt"/>
                          <a:ea typeface="Calibri" panose="020F0502020204030204" pitchFamily="34" charset="0"/>
                          <a:cs typeface="Arial" panose="020B0604020202020204" pitchFamily="34" charset="0"/>
                        </a:rPr>
                        <a:t>.</a:t>
                      </a:r>
                      <a:endParaRPr lang="en-GB" sz="900" dirty="0">
                        <a:effectLst/>
                        <a:latin typeface="+mn-lt"/>
                        <a:ea typeface="Calibri" panose="020F0502020204030204" pitchFamily="34" charset="0"/>
                        <a:cs typeface="Times New Roman" panose="02020603050405020304" pitchFamily="18" charset="0"/>
                      </a:endParaRPr>
                    </a:p>
                  </a:txBody>
                  <a:tcPr marL="9525" marR="9525" marT="9525" marB="0" anchor="ctr">
                    <a:solidFill>
                      <a:schemeClr val="bg1">
                        <a:lumMod val="85000"/>
                      </a:schemeClr>
                    </a:solidFill>
                  </a:tcPr>
                </a:tc>
                <a:tc>
                  <a:txBody>
                    <a:bodyPr/>
                    <a:lstStyle/>
                    <a:p>
                      <a:pPr algn="l">
                        <a:lnSpc>
                          <a:spcPct val="107000"/>
                        </a:lnSpc>
                        <a:spcAft>
                          <a:spcPts val="800"/>
                        </a:spcAft>
                      </a:pPr>
                      <a:r>
                        <a:rPr lang="en-GB" sz="900" dirty="0">
                          <a:solidFill>
                            <a:srgbClr val="000000"/>
                          </a:solidFill>
                          <a:effectLst/>
                          <a:latin typeface="+mn-lt"/>
                          <a:ea typeface="Calibri" panose="020F0502020204030204" pitchFamily="34" charset="0"/>
                          <a:cs typeface="Arial" panose="020B0604020202020204" pitchFamily="34" charset="0"/>
                        </a:rPr>
                        <a:t>Modify recipes and cook predominantly savoury dishes that are based on current healthy eating messages.</a:t>
                      </a:r>
                      <a:endParaRPr lang="en-GB" sz="9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900" dirty="0">
                          <a:solidFill>
                            <a:srgbClr val="000000"/>
                          </a:solidFill>
                          <a:effectLst/>
                          <a:latin typeface="+mn-lt"/>
                          <a:ea typeface="Calibri" panose="020F0502020204030204" pitchFamily="34" charset="0"/>
                          <a:cs typeface="Arial" panose="020B0604020202020204" pitchFamily="34" charset="0"/>
                        </a:rPr>
                        <a:t>Use equipment for consistency and accuracy</a:t>
                      </a:r>
                    </a:p>
                    <a:p>
                      <a:pPr algn="l">
                        <a:lnSpc>
                          <a:spcPct val="107000"/>
                        </a:lnSpc>
                        <a:spcAft>
                          <a:spcPts val="800"/>
                        </a:spcAft>
                      </a:pPr>
                      <a:r>
                        <a:rPr lang="en-GB" sz="900" kern="1200" dirty="0">
                          <a:solidFill>
                            <a:schemeClr val="tx1"/>
                          </a:solidFill>
                          <a:effectLst/>
                          <a:latin typeface="+mn-lt"/>
                          <a:ea typeface="+mn-ea"/>
                          <a:cs typeface="+mn-cs"/>
                        </a:rPr>
                        <a:t>Understanding the science of food preparation such as aeration, shortening, </a:t>
                      </a:r>
                      <a:r>
                        <a:rPr lang="en-GB" sz="900" kern="1200" dirty="0" err="1">
                          <a:solidFill>
                            <a:schemeClr val="tx1"/>
                          </a:solidFill>
                          <a:effectLst/>
                          <a:latin typeface="+mn-lt"/>
                          <a:ea typeface="+mn-ea"/>
                          <a:cs typeface="+mn-cs"/>
                        </a:rPr>
                        <a:t>enzymic</a:t>
                      </a:r>
                      <a:r>
                        <a:rPr lang="en-GB" sz="900" kern="1200" dirty="0">
                          <a:solidFill>
                            <a:schemeClr val="tx1"/>
                          </a:solidFill>
                          <a:effectLst/>
                          <a:latin typeface="+mn-lt"/>
                          <a:ea typeface="+mn-ea"/>
                          <a:cs typeface="+mn-cs"/>
                        </a:rPr>
                        <a:t> </a:t>
                      </a:r>
                      <a:r>
                        <a:rPr lang="en-GB" sz="900" kern="1200" dirty="0" smtClean="0">
                          <a:solidFill>
                            <a:schemeClr val="tx1"/>
                          </a:solidFill>
                          <a:effectLst/>
                          <a:latin typeface="+mn-lt"/>
                          <a:ea typeface="+mn-ea"/>
                          <a:cs typeface="+mn-cs"/>
                        </a:rPr>
                        <a:t>browning.</a:t>
                      </a:r>
                      <a:endParaRPr lang="en-GB" sz="900" dirty="0">
                        <a:effectLst/>
                        <a:latin typeface="+mn-lt"/>
                        <a:ea typeface="Calibri" panose="020F0502020204030204" pitchFamily="34" charset="0"/>
                        <a:cs typeface="Times New Roman" panose="02020603050405020304" pitchFamily="18" charset="0"/>
                      </a:endParaRPr>
                    </a:p>
                  </a:txBody>
                  <a:tcPr marL="114300" marR="114300" marT="0" marB="0">
                    <a:solidFill>
                      <a:schemeClr val="bg1">
                        <a:lumMod val="85000"/>
                      </a:schemeClr>
                    </a:solidFill>
                  </a:tcPr>
                </a:tc>
                <a:tc>
                  <a:txBody>
                    <a:bodyPr/>
                    <a:lstStyle/>
                    <a:p>
                      <a:pPr algn="l" fontAlgn="ctr"/>
                      <a:r>
                        <a:rPr lang="en-GB" sz="900" b="0" i="0" u="none" strike="noStrike" dirty="0">
                          <a:solidFill>
                            <a:srgbClr val="000000"/>
                          </a:solidFill>
                          <a:effectLst/>
                          <a:latin typeface="+mn-lt"/>
                        </a:rPr>
                        <a:t>Know about food poisoning, its symptoms, and preventative measures.</a:t>
                      </a:r>
                    </a:p>
                    <a:p>
                      <a:pPr algn="l" fontAlgn="ctr"/>
                      <a:endParaRPr lang="en-GB" sz="900" b="0" i="0" u="none" strike="noStrike" dirty="0">
                        <a:solidFill>
                          <a:srgbClr val="000000"/>
                        </a:solidFill>
                        <a:effectLst/>
                        <a:latin typeface="+mn-lt"/>
                      </a:endParaRPr>
                    </a:p>
                    <a:p>
                      <a:pPr algn="l" fontAlgn="ctr"/>
                      <a:r>
                        <a:rPr lang="en-GB" sz="900" b="0" i="0" u="none" strike="noStrike" dirty="0">
                          <a:solidFill>
                            <a:srgbClr val="000000"/>
                          </a:solidFill>
                          <a:effectLst/>
                          <a:latin typeface="+mn-lt"/>
                        </a:rPr>
                        <a:t>Understand the principles of cleaning, preventing cross-contamination, chilling, cooking food thoroughly.</a:t>
                      </a:r>
                    </a:p>
                    <a:p>
                      <a:pPr algn="l" fontAlgn="ctr"/>
                      <a:r>
                        <a:rPr lang="en-GB" sz="900" b="0" i="0" u="none" strike="noStrike" dirty="0">
                          <a:solidFill>
                            <a:srgbClr val="000000"/>
                          </a:solidFill>
                          <a:effectLst/>
                          <a:latin typeface="+mn-lt"/>
                        </a:rPr>
                        <a:t>Understand that some foods have a higher risk of food poisoning than others</a:t>
                      </a:r>
                      <a:r>
                        <a:rPr lang="en-GB" sz="900" b="0" i="0" u="none" strike="noStrike" dirty="0" smtClean="0">
                          <a:solidFill>
                            <a:srgbClr val="000000"/>
                          </a:solidFill>
                          <a:effectLst/>
                          <a:latin typeface="+mn-lt"/>
                        </a:rPr>
                        <a:t>.</a:t>
                      </a:r>
                      <a:endParaRPr lang="en-GB" sz="900" b="0" i="0" u="none" strike="noStrike" dirty="0">
                        <a:solidFill>
                          <a:srgbClr val="000000"/>
                        </a:solidFill>
                        <a:effectLst/>
                        <a:latin typeface="+mn-lt"/>
                      </a:endParaRPr>
                    </a:p>
                  </a:txBody>
                  <a:tcPr marL="9525" marR="9525" marT="9525" marB="0" anchor="ctr">
                    <a:solidFill>
                      <a:schemeClr val="bg1">
                        <a:lumMod val="85000"/>
                      </a:schemeClr>
                    </a:solidFill>
                  </a:tcPr>
                </a:tc>
                <a:extLst>
                  <a:ext uri="{0D108BD9-81ED-4DB2-BD59-A6C34878D82A}">
                    <a16:rowId xmlns:a16="http://schemas.microsoft.com/office/drawing/2014/main" val="4086026140"/>
                  </a:ext>
                </a:extLst>
              </a:tr>
              <a:tr h="1316796">
                <a:tc>
                  <a:txBody>
                    <a:bodyPr/>
                    <a:lstStyle/>
                    <a:p>
                      <a:pPr algn="ctr" fontAlgn="ctr"/>
                      <a:r>
                        <a:rPr lang="en-GB" sz="900" u="none" strike="noStrike" dirty="0">
                          <a:effectLst/>
                          <a:latin typeface="+mn-lt"/>
                        </a:rPr>
                        <a:t>Excellence </a:t>
                      </a:r>
                    </a:p>
                    <a:p>
                      <a:pPr algn="ctr" fontAlgn="ctr"/>
                      <a:r>
                        <a:rPr lang="en-GB" sz="900" u="none" strike="noStrike" dirty="0">
                          <a:effectLst/>
                          <a:latin typeface="+mn-lt"/>
                        </a:rPr>
                        <a:t>Grade 6-7</a:t>
                      </a:r>
                    </a:p>
                  </a:txBody>
                  <a:tcPr marL="9525" marR="9525" marT="9525" marB="0" anchor="ctr">
                    <a:solidFill>
                      <a:srgbClr val="FFFF00"/>
                    </a:solidFill>
                  </a:tcPr>
                </a:tc>
                <a:tc>
                  <a:txBody>
                    <a:bodyPr/>
                    <a:lstStyle/>
                    <a:p>
                      <a:pPr marL="0" indent="0" algn="l">
                        <a:lnSpc>
                          <a:spcPct val="107000"/>
                        </a:lnSpc>
                        <a:spcAft>
                          <a:spcPts val="0"/>
                        </a:spcAft>
                        <a:buFontTx/>
                        <a:buNone/>
                      </a:pPr>
                      <a:r>
                        <a:rPr lang="en-GB" sz="900" kern="1200" dirty="0">
                          <a:solidFill>
                            <a:schemeClr val="tx1"/>
                          </a:solidFill>
                          <a:effectLst/>
                          <a:latin typeface="+mn-lt"/>
                          <a:ea typeface="+mn-ea"/>
                          <a:cs typeface="+mn-cs"/>
                        </a:rPr>
                        <a:t>Be able to understand how to maintain a healthy weight throughout life, understanding the relationship between diet and physical activity, as well as taking into account other factors.</a:t>
                      </a:r>
                    </a:p>
                    <a:p>
                      <a:pPr marL="0" indent="0" algn="l">
                        <a:lnSpc>
                          <a:spcPct val="107000"/>
                        </a:lnSpc>
                        <a:spcAft>
                          <a:spcPts val="0"/>
                        </a:spcAft>
                        <a:buFontTx/>
                        <a:buNone/>
                      </a:pPr>
                      <a:r>
                        <a:rPr lang="en-GB" sz="900" kern="1200" dirty="0">
                          <a:solidFill>
                            <a:schemeClr val="tx1"/>
                          </a:solidFill>
                          <a:effectLst/>
                          <a:latin typeface="+mn-lt"/>
                          <a:ea typeface="+mn-ea"/>
                          <a:cs typeface="+mn-cs"/>
                        </a:rPr>
                        <a:t>Understand the importance of energy balance and the implications of dietary excess or deficiency.</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lumMod val="85000"/>
                      </a:schemeClr>
                    </a:solidFill>
                  </a:tcPr>
                </a:tc>
                <a:tc>
                  <a:txBody>
                    <a:bodyPr/>
                    <a:lstStyle/>
                    <a:p>
                      <a:pPr algn="l">
                        <a:lnSpc>
                          <a:spcPct val="107000"/>
                        </a:lnSpc>
                        <a:spcAft>
                          <a:spcPts val="0"/>
                        </a:spcAft>
                      </a:pPr>
                      <a:r>
                        <a:rPr lang="en-GB" sz="900" dirty="0">
                          <a:solidFill>
                            <a:srgbClr val="000000"/>
                          </a:solidFill>
                          <a:effectLst/>
                          <a:latin typeface="+mn-lt"/>
                          <a:ea typeface="Calibri" panose="020F0502020204030204" pitchFamily="34" charset="0"/>
                          <a:cs typeface="Arial" panose="020B0604020202020204" pitchFamily="34" charset="0"/>
                        </a:rPr>
                        <a:t>Be able to make informed choices based on food labels, ingredients, nutritional information and health claims.</a:t>
                      </a:r>
                    </a:p>
                    <a:p>
                      <a:pPr algn="l">
                        <a:lnSpc>
                          <a:spcPct val="107000"/>
                        </a:lnSpc>
                        <a:spcAft>
                          <a:spcPts val="0"/>
                        </a:spcAft>
                      </a:pPr>
                      <a:endParaRPr lang="en-GB" sz="900" dirty="0">
                        <a:solidFill>
                          <a:srgbClr val="000000"/>
                        </a:solidFill>
                        <a:effectLst/>
                        <a:latin typeface="+mn-lt"/>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900" dirty="0">
                          <a:solidFill>
                            <a:srgbClr val="000000"/>
                          </a:solidFill>
                          <a:effectLst/>
                          <a:latin typeface="+mn-lt"/>
                          <a:ea typeface="Calibri" panose="020F0502020204030204" pitchFamily="34" charset="0"/>
                          <a:cs typeface="Arial" panose="020B0604020202020204" pitchFamily="34" charset="0"/>
                        </a:rPr>
                        <a:t>Consider a wider range of factors when making food choices, e.g. seasonality, local food, </a:t>
                      </a:r>
                      <a:r>
                        <a:rPr lang="en-GB" sz="900" dirty="0" smtClean="0">
                          <a:solidFill>
                            <a:srgbClr val="000000"/>
                          </a:solidFill>
                          <a:effectLst/>
                          <a:latin typeface="+mn-lt"/>
                          <a:ea typeface="Calibri" panose="020F0502020204030204" pitchFamily="34" charset="0"/>
                          <a:cs typeface="Arial" panose="020B0604020202020204" pitchFamily="34" charset="0"/>
                        </a:rPr>
                        <a:t>sustainability</a:t>
                      </a:r>
                      <a:r>
                        <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bg1">
                        <a:lumMod val="85000"/>
                      </a:schemeClr>
                    </a:solidFill>
                  </a:tcPr>
                </a:tc>
                <a:tc>
                  <a:txBody>
                    <a:bodyPr/>
                    <a:lstStyle/>
                    <a:p>
                      <a:pPr lvl="0" algn="l" fontAlgn="ctr"/>
                      <a:r>
                        <a:rPr lang="en-GB" sz="900" b="0" i="0" u="none" strike="noStrike" dirty="0">
                          <a:solidFill>
                            <a:srgbClr val="000000"/>
                          </a:solidFill>
                          <a:effectLst/>
                          <a:latin typeface="+mn-lt"/>
                        </a:rPr>
                        <a:t>Can investigate and apply knowledge</a:t>
                      </a:r>
                      <a:r>
                        <a:rPr lang="en-GB" sz="900" b="0" i="0" u="none" strike="noStrike" baseline="0" dirty="0">
                          <a:solidFill>
                            <a:srgbClr val="000000"/>
                          </a:solidFill>
                          <a:effectLst/>
                          <a:latin typeface="+mn-lt"/>
                        </a:rPr>
                        <a:t> of Food sources and can comment on these factors.</a:t>
                      </a:r>
                      <a:endParaRPr lang="en-GB" sz="900" b="0" i="0" u="none" strike="noStrike" dirty="0">
                        <a:solidFill>
                          <a:srgbClr val="000000"/>
                        </a:solidFill>
                        <a:effectLst/>
                        <a:latin typeface="+mn-lt"/>
                      </a:endParaRPr>
                    </a:p>
                    <a:p>
                      <a:pPr algn="l" fontAlgn="ctr"/>
                      <a:r>
                        <a:rPr lang="en-GB" sz="900" b="0" i="0" u="none" strike="noStrike" dirty="0">
                          <a:solidFill>
                            <a:srgbClr val="000000"/>
                          </a:solidFill>
                          <a:effectLst/>
                          <a:latin typeface="+mn-lt"/>
                        </a:rPr>
                        <a:t>Understand the impact of food waste on the environment</a:t>
                      </a:r>
                      <a:r>
                        <a:rPr lang="en-GB" sz="900" b="0" i="0" u="none" strike="noStrike" dirty="0" smtClean="0">
                          <a:solidFill>
                            <a:srgbClr val="000000"/>
                          </a:solidFill>
                          <a:effectLst/>
                          <a:latin typeface="+mn-lt"/>
                        </a:rPr>
                        <a:t>.</a:t>
                      </a:r>
                      <a:endParaRPr lang="en-GB" sz="900" b="0" i="0" u="none" strike="noStrike" dirty="0">
                        <a:solidFill>
                          <a:srgbClr val="000000"/>
                        </a:solidFill>
                        <a:effectLst/>
                        <a:latin typeface="+mn-lt"/>
                      </a:endParaRPr>
                    </a:p>
                    <a:p>
                      <a:pPr algn="l" fontAlgn="ctr"/>
                      <a:endParaRPr lang="en-GB" sz="900" b="0" i="0" u="none" strike="noStrike" dirty="0">
                        <a:solidFill>
                          <a:srgbClr val="000000"/>
                        </a:solidFill>
                        <a:effectLst/>
                        <a:latin typeface="+mn-lt"/>
                      </a:endParaRPr>
                    </a:p>
                    <a:p>
                      <a:pPr algn="l" fontAlgn="ctr"/>
                      <a:endParaRPr lang="en-GB" sz="900" b="0" i="0" u="none" strike="noStrike" dirty="0">
                        <a:solidFill>
                          <a:srgbClr val="000000"/>
                        </a:solidFill>
                        <a:effectLst/>
                        <a:latin typeface="+mn-lt"/>
                      </a:endParaRPr>
                    </a:p>
                    <a:p>
                      <a:pPr algn="l" fontAlgn="ctr"/>
                      <a:endParaRPr lang="en-GB" sz="900" b="0" i="0" u="none" strike="noStrike" dirty="0">
                        <a:solidFill>
                          <a:srgbClr val="000000"/>
                        </a:solidFill>
                        <a:effectLst/>
                        <a:latin typeface="+mn-lt"/>
                      </a:endParaRPr>
                    </a:p>
                    <a:p>
                      <a:pPr algn="l" fontAlgn="ctr"/>
                      <a:endParaRPr lang="en-GB" sz="900" b="0" i="0" u="none" strike="noStrike" dirty="0">
                        <a:solidFill>
                          <a:srgbClr val="000000"/>
                        </a:solidFill>
                        <a:effectLst/>
                        <a:latin typeface="+mn-lt"/>
                      </a:endParaRPr>
                    </a:p>
                  </a:txBody>
                  <a:tcPr marL="9525" marR="9525" marT="9525" marB="0" anchor="ctr">
                    <a:solidFill>
                      <a:schemeClr val="bg1">
                        <a:lumMod val="85000"/>
                      </a:schemeClr>
                    </a:solid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900" kern="1200" dirty="0">
                          <a:solidFill>
                            <a:schemeClr val="tx1"/>
                          </a:solidFill>
                          <a:effectLst/>
                          <a:latin typeface="+mn-lt"/>
                          <a:ea typeface="+mn-ea"/>
                          <a:cs typeface="+mn-cs"/>
                        </a:rPr>
                        <a:t>Be able to change recipes and dishes to make them healthier and more appealing by altering ingredients, and/or by using different cooking methods.</a:t>
                      </a:r>
                    </a:p>
                    <a:p>
                      <a:pPr marL="0" marR="0" lvl="0" indent="0" algn="l" defTabSz="914400" rtl="0" eaLnBrk="1" fontAlgn="auto" latinLnBrk="0" hangingPunct="1">
                        <a:lnSpc>
                          <a:spcPct val="107000"/>
                        </a:lnSpc>
                        <a:spcBef>
                          <a:spcPts val="0"/>
                        </a:spcBef>
                        <a:spcAft>
                          <a:spcPts val="800"/>
                        </a:spcAft>
                        <a:buClrTx/>
                        <a:buSzTx/>
                        <a:buFontTx/>
                        <a:buNone/>
                        <a:tabLst/>
                        <a:defRPr/>
                      </a:pPr>
                      <a:r>
                        <a:rPr lang="en-GB" sz="900" kern="1200" dirty="0">
                          <a:solidFill>
                            <a:schemeClr val="tx1"/>
                          </a:solidFill>
                          <a:effectLst/>
                          <a:latin typeface="+mn-lt"/>
                          <a:ea typeface="+mn-ea"/>
                          <a:cs typeface="+mn-cs"/>
                        </a:rPr>
                        <a:t>Apply skills and understanding competently to plan, prepare and safely cook dishes and menus for a healthy, varied, and balanced diet</a:t>
                      </a:r>
                      <a:r>
                        <a:rPr lang="en-GB" sz="900" kern="1200" dirty="0" smtClean="0">
                          <a:solidFill>
                            <a:schemeClr val="tx1"/>
                          </a:solidFill>
                          <a:effectLst/>
                          <a:latin typeface="+mn-lt"/>
                          <a:ea typeface="+mn-ea"/>
                          <a:cs typeface="+mn-cs"/>
                        </a:rPr>
                        <a:t>.</a:t>
                      </a:r>
                      <a:endParaRPr lang="en-GB" sz="900" b="0" i="0" u="none" strike="noStrike" dirty="0">
                        <a:solidFill>
                          <a:srgbClr val="000000"/>
                        </a:solidFill>
                        <a:effectLst/>
                        <a:latin typeface="+mn-lt"/>
                      </a:endParaRPr>
                    </a:p>
                  </a:txBody>
                  <a:tcPr marL="114300" marR="114300" marT="0" marB="0">
                    <a:solidFill>
                      <a:schemeClr val="bg1">
                        <a:lumMod val="85000"/>
                      </a:schemeClr>
                    </a:solidFill>
                  </a:tcPr>
                </a:tc>
                <a:tc>
                  <a:txBody>
                    <a:bodyPr/>
                    <a:lstStyle/>
                    <a:p>
                      <a:pPr algn="l" fontAlgn="ctr"/>
                      <a:r>
                        <a:rPr lang="en-GB" sz="900" b="0" i="0" u="none" strike="noStrike" dirty="0">
                          <a:solidFill>
                            <a:srgbClr val="000000"/>
                          </a:solidFill>
                          <a:effectLst/>
                          <a:latin typeface="+mn-lt"/>
                        </a:rPr>
                        <a:t>To know and understand the food safety principles when preparing and cooking food.</a:t>
                      </a:r>
                    </a:p>
                    <a:p>
                      <a:pPr algn="l" fontAlgn="ctr"/>
                      <a:endParaRPr lang="en-GB" sz="900" b="0" i="0" u="none" strike="noStrike" dirty="0">
                        <a:solidFill>
                          <a:srgbClr val="000000"/>
                        </a:solidFill>
                        <a:effectLst/>
                        <a:latin typeface="+mn-lt"/>
                      </a:endParaRPr>
                    </a:p>
                    <a:p>
                      <a:pPr algn="l" fontAlgn="ctr"/>
                      <a:r>
                        <a:rPr lang="en-GB" sz="900" b="0" i="0" u="none" strike="noStrike" dirty="0">
                          <a:solidFill>
                            <a:srgbClr val="000000"/>
                          </a:solidFill>
                          <a:effectLst/>
                          <a:latin typeface="+mn-lt"/>
                        </a:rPr>
                        <a:t>Be able to use equipment to test for safety e.g. temperature </a:t>
                      </a:r>
                      <a:r>
                        <a:rPr lang="en-GB" sz="900" b="0" i="0" u="none" strike="noStrike" dirty="0" smtClean="0">
                          <a:solidFill>
                            <a:srgbClr val="000000"/>
                          </a:solidFill>
                          <a:effectLst/>
                          <a:latin typeface="+mn-lt"/>
                        </a:rPr>
                        <a:t>probes.</a:t>
                      </a:r>
                      <a:endParaRPr lang="en-GB" sz="900" b="0" i="0" u="none" strike="noStrike" dirty="0">
                        <a:solidFill>
                          <a:srgbClr val="000000"/>
                        </a:solidFill>
                        <a:effectLst/>
                        <a:latin typeface="+mn-lt"/>
                      </a:endParaRPr>
                    </a:p>
                    <a:p>
                      <a:pPr algn="ctr" fontAlgn="ctr"/>
                      <a:endParaRPr lang="en-GB" sz="900" b="0" i="0" u="none" strike="noStrike" dirty="0">
                        <a:solidFill>
                          <a:srgbClr val="000000"/>
                        </a:solidFill>
                        <a:effectLst/>
                        <a:latin typeface="+mn-lt"/>
                      </a:endParaRPr>
                    </a:p>
                    <a:p>
                      <a:pPr algn="ctr" fontAlgn="ctr"/>
                      <a:endParaRPr lang="en-GB" sz="900" b="0" i="0" u="none" strike="noStrike" dirty="0">
                        <a:solidFill>
                          <a:srgbClr val="000000"/>
                        </a:solidFill>
                        <a:effectLst/>
                        <a:latin typeface="+mn-lt"/>
                      </a:endParaRPr>
                    </a:p>
                    <a:p>
                      <a:pPr algn="ctr" fontAlgn="ctr"/>
                      <a:endParaRPr lang="en-GB" sz="900" b="0" i="0" u="none" strike="noStrike" dirty="0">
                        <a:solidFill>
                          <a:srgbClr val="000000"/>
                        </a:solidFill>
                        <a:effectLst/>
                        <a:latin typeface="+mn-lt"/>
                      </a:endParaRPr>
                    </a:p>
                  </a:txBody>
                  <a:tcPr marL="9525" marR="9525" marT="9525" marB="0" anchor="ctr">
                    <a:solidFill>
                      <a:schemeClr val="bg1">
                        <a:lumMod val="85000"/>
                      </a:schemeClr>
                    </a:solidFill>
                  </a:tcPr>
                </a:tc>
                <a:extLst>
                  <a:ext uri="{0D108BD9-81ED-4DB2-BD59-A6C34878D82A}">
                    <a16:rowId xmlns:a16="http://schemas.microsoft.com/office/drawing/2014/main" val="1229376271"/>
                  </a:ext>
                </a:extLst>
              </a:tr>
              <a:tr h="1132423">
                <a:tc>
                  <a:txBody>
                    <a:bodyPr/>
                    <a:lstStyle/>
                    <a:p>
                      <a:pPr algn="ctr" fontAlgn="ctr"/>
                      <a:r>
                        <a:rPr lang="en-GB" sz="900" u="none" strike="noStrike" dirty="0">
                          <a:effectLst/>
                          <a:latin typeface="+mn-lt"/>
                        </a:rPr>
                        <a:t>Exceptional</a:t>
                      </a:r>
                    </a:p>
                    <a:p>
                      <a:pPr algn="ctr" fontAlgn="ctr"/>
                      <a:r>
                        <a:rPr lang="en-GB" sz="900" u="none" strike="noStrike" dirty="0">
                          <a:effectLst/>
                          <a:latin typeface="+mn-lt"/>
                        </a:rPr>
                        <a:t>Grade 8-9 </a:t>
                      </a:r>
                    </a:p>
                  </a:txBody>
                  <a:tcPr marL="9525" marR="9525" marT="9525" marB="0" anchor="ctr">
                    <a:lnL w="12700" cap="flat" cmpd="sng" algn="ctr">
                      <a:solidFill>
                        <a:schemeClr val="tx1"/>
                      </a:solidFill>
                      <a:prstDash val="solid"/>
                      <a:round/>
                      <a:headEnd type="none" w="med" len="med"/>
                      <a:tailEnd type="none" w="med" len="med"/>
                    </a:lnL>
                    <a:solidFill>
                      <a:srgbClr val="92D050"/>
                    </a:solidFill>
                  </a:tcPr>
                </a:tc>
                <a:tc>
                  <a:txBody>
                    <a:bodyPr/>
                    <a:lstStyle/>
                    <a:p>
                      <a:pPr algn="l">
                        <a:lnSpc>
                          <a:spcPct val="107000"/>
                        </a:lnSpc>
                        <a:spcAft>
                          <a:spcPts val="800"/>
                        </a:spcAft>
                      </a:pPr>
                      <a:r>
                        <a:rPr lang="en-GB" sz="900" dirty="0">
                          <a:effectLst/>
                          <a:latin typeface="+mn-lt"/>
                          <a:ea typeface="Calibri" panose="020F0502020204030204" pitchFamily="34" charset="0"/>
                          <a:cs typeface="Arial" panose="020B0604020202020204" pitchFamily="34" charset="0"/>
                        </a:rPr>
                        <a:t>To know and understand</a:t>
                      </a:r>
                      <a:r>
                        <a:rPr lang="en-GB" sz="900" dirty="0">
                          <a:effectLst/>
                          <a:latin typeface="+mn-lt"/>
                          <a:ea typeface="Calibri" panose="020F0502020204030204" pitchFamily="34" charset="0"/>
                          <a:cs typeface="Times New Roman" panose="02020603050405020304" pitchFamily="18" charset="0"/>
                        </a:rPr>
                        <a:t> </a:t>
                      </a:r>
                      <a:r>
                        <a:rPr lang="en-GB" sz="900" dirty="0">
                          <a:effectLst/>
                          <a:latin typeface="+mn-lt"/>
                          <a:ea typeface="Calibri" panose="020F0502020204030204" pitchFamily="34" charset="0"/>
                          <a:cs typeface="Arial" panose="020B0604020202020204" pitchFamily="34" charset="0"/>
                        </a:rPr>
                        <a:t>nutritional modification and the fortification of food.</a:t>
                      </a:r>
                    </a:p>
                    <a:p>
                      <a:pPr algn="l">
                        <a:lnSpc>
                          <a:spcPct val="107000"/>
                        </a:lnSpc>
                        <a:spcAft>
                          <a:spcPts val="800"/>
                        </a:spcAft>
                      </a:pPr>
                      <a:r>
                        <a:rPr lang="en-GB" sz="900" kern="1200" dirty="0">
                          <a:solidFill>
                            <a:schemeClr val="tx1"/>
                          </a:solidFill>
                          <a:effectLst/>
                          <a:latin typeface="+mn-lt"/>
                          <a:ea typeface="+mn-ea"/>
                          <a:cs typeface="+mn-cs"/>
                        </a:rPr>
                        <a:t>Be able to understand how to maintain a healthy weight throughout life, understanding the relationship between diet and physical activity, as well as taking into account other factors.</a:t>
                      </a:r>
                      <a:endParaRPr lang="en-GB" sz="900" dirty="0">
                        <a:effectLst/>
                        <a:latin typeface="+mn-lt"/>
                        <a:ea typeface="Calibri" panose="020F0502020204030204" pitchFamily="34" charset="0"/>
                        <a:cs typeface="Times New Roman" panose="02020603050405020304" pitchFamily="18" charset="0"/>
                      </a:endParaRPr>
                    </a:p>
                  </a:txBody>
                  <a:tcPr marL="114300" marR="114300" marT="0" marB="0">
                    <a:solidFill>
                      <a:schemeClr val="bg1">
                        <a:lumMod val="85000"/>
                      </a:schemeClr>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dirty="0">
                        <a:solidFill>
                          <a:srgbClr val="000000"/>
                        </a:solidFill>
                        <a:effectLst/>
                        <a:latin typeface="+mn-lt"/>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900" dirty="0">
                          <a:solidFill>
                            <a:srgbClr val="000000"/>
                          </a:solidFill>
                          <a:effectLst/>
                          <a:latin typeface="+mn-lt"/>
                          <a:ea typeface="Calibri" panose="020F0502020204030204" pitchFamily="34" charset="0"/>
                          <a:cs typeface="Arial" panose="020B0604020202020204" pitchFamily="34" charset="0"/>
                        </a:rPr>
                        <a:t>Be able to analyse dishes using a nutritional programme and modify the product to meet the needs of other </a:t>
                      </a:r>
                      <a:r>
                        <a:rPr lang="en-GB" sz="900" dirty="0" smtClean="0">
                          <a:solidFill>
                            <a:srgbClr val="000000"/>
                          </a:solidFill>
                          <a:effectLst/>
                          <a:latin typeface="+mn-lt"/>
                          <a:ea typeface="Calibri" panose="020F0502020204030204" pitchFamily="34" charset="0"/>
                          <a:cs typeface="Arial" panose="020B0604020202020204" pitchFamily="34" charset="0"/>
                        </a:rPr>
                        <a:t>users</a:t>
                      </a:r>
                      <a:r>
                        <a:rPr lang="en-GB" sz="900" dirty="0">
                          <a:solidFill>
                            <a:schemeClr val="tx1"/>
                          </a:solidFill>
                          <a:effectLst/>
                          <a:latin typeface="+mn-lt"/>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900" dirty="0">
                          <a:effectLst/>
                          <a:latin typeface="Calibri Light" panose="020F03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lumMod val="85000"/>
                      </a:schemeClr>
                    </a:solidFill>
                  </a:tcPr>
                </a:tc>
                <a:tc>
                  <a:txBody>
                    <a:bodyPr/>
                    <a:lstStyle/>
                    <a:p>
                      <a:pPr algn="l">
                        <a:lnSpc>
                          <a:spcPct val="107000"/>
                        </a:lnSpc>
                        <a:spcAft>
                          <a:spcPts val="0"/>
                        </a:spcAft>
                      </a:pPr>
                      <a:r>
                        <a:rPr lang="en-GB" sz="900" dirty="0">
                          <a:effectLst/>
                          <a:latin typeface="+mn-lt"/>
                          <a:ea typeface="Calibri" panose="020F0502020204030204" pitchFamily="34" charset="0"/>
                          <a:cs typeface="Arial" panose="020B0604020202020204" pitchFamily="34" charset="0"/>
                        </a:rPr>
                        <a:t>To understand the environmental issues associated with food</a:t>
                      </a:r>
                      <a:endParaRPr lang="en-GB" sz="900" dirty="0">
                        <a:effectLst/>
                        <a:latin typeface="+mn-lt"/>
                        <a:ea typeface="Calibri" panose="020F0502020204030204" pitchFamily="34" charset="0"/>
                        <a:cs typeface="Times New Roman" panose="02020603050405020304" pitchFamily="18" charset="0"/>
                      </a:endParaRPr>
                    </a:p>
                    <a:p>
                      <a:pPr algn="l">
                        <a:lnSpc>
                          <a:spcPct val="107000"/>
                        </a:lnSpc>
                        <a:spcAft>
                          <a:spcPts val="0"/>
                        </a:spcAft>
                      </a:pPr>
                      <a:r>
                        <a:rPr lang="en-GB" sz="900" dirty="0">
                          <a:effectLst/>
                          <a:latin typeface="+mn-lt"/>
                          <a:ea typeface="Calibri" panose="020F0502020204030204" pitchFamily="34" charset="0"/>
                          <a:cs typeface="Arial" panose="020B0604020202020204" pitchFamily="34" charset="0"/>
                        </a:rPr>
                        <a:t>To know and understand the impact of food and food</a:t>
                      </a:r>
                      <a:r>
                        <a:rPr lang="en-GB" sz="900" baseline="0" dirty="0">
                          <a:effectLst/>
                          <a:latin typeface="+mn-lt"/>
                          <a:ea typeface="Calibri" panose="020F0502020204030204" pitchFamily="34" charset="0"/>
                          <a:cs typeface="Times New Roman" panose="02020603050405020304" pitchFamily="18" charset="0"/>
                        </a:rPr>
                        <a:t> </a:t>
                      </a:r>
                      <a:r>
                        <a:rPr lang="en-GB" sz="900" dirty="0">
                          <a:effectLst/>
                          <a:latin typeface="+mn-lt"/>
                          <a:ea typeface="Calibri" panose="020F0502020204030204" pitchFamily="34" charset="0"/>
                          <a:cs typeface="Arial" panose="020B0604020202020204" pitchFamily="34" charset="0"/>
                        </a:rPr>
                        <a:t>security on local and global</a:t>
                      </a:r>
                      <a:endParaRPr lang="en-GB" sz="900" dirty="0">
                        <a:effectLst/>
                        <a:latin typeface="+mn-lt"/>
                        <a:ea typeface="Calibri" panose="020F0502020204030204" pitchFamily="34" charset="0"/>
                        <a:cs typeface="Times New Roman" panose="02020603050405020304" pitchFamily="18" charset="0"/>
                      </a:endParaRPr>
                    </a:p>
                    <a:p>
                      <a:pPr algn="l">
                        <a:lnSpc>
                          <a:spcPct val="107000"/>
                        </a:lnSpc>
                        <a:spcAft>
                          <a:spcPts val="0"/>
                        </a:spcAft>
                      </a:pPr>
                      <a:r>
                        <a:rPr lang="en-GB" sz="900" dirty="0">
                          <a:effectLst/>
                          <a:latin typeface="+mn-lt"/>
                          <a:ea typeface="Calibri" panose="020F0502020204030204" pitchFamily="34" charset="0"/>
                          <a:cs typeface="Arial" panose="020B0604020202020204" pitchFamily="34" charset="0"/>
                        </a:rPr>
                        <a:t>markets and </a:t>
                      </a:r>
                      <a:r>
                        <a:rPr lang="en-GB" sz="900" dirty="0" smtClean="0">
                          <a:effectLst/>
                          <a:latin typeface="+mn-lt"/>
                          <a:ea typeface="Calibri" panose="020F0502020204030204" pitchFamily="34" charset="0"/>
                          <a:cs typeface="Arial" panose="020B0604020202020204" pitchFamily="34" charset="0"/>
                        </a:rPr>
                        <a:t>communities.</a:t>
                      </a:r>
                      <a:endParaRPr lang="en-GB" sz="900" b="0" i="0" u="none" strike="noStrike" dirty="0">
                        <a:solidFill>
                          <a:srgbClr val="000000"/>
                        </a:solidFill>
                        <a:effectLst/>
                        <a:latin typeface="+mn-lt"/>
                      </a:endParaRPr>
                    </a:p>
                    <a:p>
                      <a:pPr algn="ctr" fontAlgn="ctr"/>
                      <a:endParaRPr lang="en-GB" sz="900" b="0" i="0" u="none" strike="noStrike" dirty="0">
                        <a:solidFill>
                          <a:srgbClr val="000000"/>
                        </a:solidFill>
                        <a:effectLst/>
                        <a:latin typeface="+mn-lt"/>
                      </a:endParaRPr>
                    </a:p>
                  </a:txBody>
                  <a:tcPr marL="9525" marR="9525" marT="9525" marB="0" anchor="ctr">
                    <a:solidFill>
                      <a:schemeClr val="bg1">
                        <a:lumMod val="85000"/>
                      </a:schemeClr>
                    </a:solidFill>
                  </a:tcPr>
                </a:tc>
                <a:tc>
                  <a:txBody>
                    <a:bodyPr/>
                    <a:lstStyle/>
                    <a:p>
                      <a:pPr algn="l">
                        <a:lnSpc>
                          <a:spcPct val="107000"/>
                        </a:lnSpc>
                        <a:spcAft>
                          <a:spcPts val="800"/>
                        </a:spcAft>
                      </a:pPr>
                      <a:r>
                        <a:rPr lang="en-GB" sz="900" dirty="0">
                          <a:effectLst/>
                          <a:latin typeface="+mn-lt"/>
                          <a:ea typeface="Calibri" panose="020F0502020204030204" pitchFamily="34" charset="0"/>
                          <a:cs typeface="Arial" panose="020B0604020202020204" pitchFamily="34" charset="0"/>
                        </a:rPr>
                        <a:t>Be able to understand the functional and chemical properties of food</a:t>
                      </a:r>
                      <a:endParaRPr lang="en-GB" sz="9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900" dirty="0">
                          <a:effectLst/>
                          <a:latin typeface="+mn-lt"/>
                          <a:ea typeface="Calibri" panose="020F0502020204030204" pitchFamily="34" charset="0"/>
                          <a:cs typeface="Arial" panose="020B0604020202020204" pitchFamily="34" charset="0"/>
                        </a:rPr>
                        <a:t>Filleting fish and jointing chicken</a:t>
                      </a:r>
                    </a:p>
                    <a:p>
                      <a:pPr marL="0" marR="0" lvl="0" indent="0" algn="l" defTabSz="914400" rtl="0" eaLnBrk="1" fontAlgn="auto" latinLnBrk="0" hangingPunct="1">
                        <a:lnSpc>
                          <a:spcPct val="107000"/>
                        </a:lnSpc>
                        <a:spcBef>
                          <a:spcPts val="0"/>
                        </a:spcBef>
                        <a:spcAft>
                          <a:spcPts val="800"/>
                        </a:spcAft>
                        <a:buClrTx/>
                        <a:buSzTx/>
                        <a:buFontTx/>
                        <a:buNone/>
                        <a:tabLst/>
                        <a:defRPr/>
                      </a:pPr>
                      <a:r>
                        <a:rPr lang="en-GB" sz="900" dirty="0">
                          <a:effectLst/>
                          <a:latin typeface="+mn-lt"/>
                          <a:ea typeface="Calibri" panose="020F0502020204030204" pitchFamily="34" charset="0"/>
                          <a:cs typeface="Arial" panose="020B0604020202020204" pitchFamily="34" charset="0"/>
                        </a:rPr>
                        <a:t>Skilfully using decoration and garnishing techniques to improve </a:t>
                      </a:r>
                      <a:r>
                        <a:rPr lang="en-GB" sz="900" dirty="0" smtClean="0">
                          <a:effectLst/>
                          <a:latin typeface="+mn-lt"/>
                          <a:ea typeface="Calibri" panose="020F0502020204030204" pitchFamily="34" charset="0"/>
                          <a:cs typeface="Arial" panose="020B0604020202020204" pitchFamily="34" charset="0"/>
                        </a:rPr>
                        <a:t>aesthetics</a:t>
                      </a:r>
                      <a:r>
                        <a:rPr lang="en-GB" sz="900" dirty="0">
                          <a:effectLst/>
                          <a:latin typeface="+mn-lt"/>
                          <a:ea typeface="Calibri" panose="020F0502020204030204" pitchFamily="34" charset="0"/>
                          <a:cs typeface="Times New Roman" panose="02020603050405020304" pitchFamily="18" charset="0"/>
                        </a:rPr>
                        <a:t>.</a:t>
                      </a:r>
                      <a:endParaRPr lang="en-GB" sz="900" dirty="0">
                        <a:effectLst/>
                        <a:latin typeface="+mn-lt"/>
                        <a:ea typeface="Calibri" panose="020F0502020204030204" pitchFamily="34" charset="0"/>
                        <a:cs typeface="Arial" panose="020B0604020202020204" pitchFamily="34" charset="0"/>
                      </a:endParaRPr>
                    </a:p>
                  </a:txBody>
                  <a:tcPr marL="114300" marR="114300" marT="0" marB="0">
                    <a:solidFill>
                      <a:schemeClr val="bg1">
                        <a:lumMod val="85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GB" sz="900" dirty="0">
                          <a:effectLst/>
                          <a:latin typeface="+mn-lt"/>
                          <a:ea typeface="Calibri" panose="020F0502020204030204" pitchFamily="34" charset="0"/>
                          <a:cs typeface="Times New Roman" panose="02020603050405020304" pitchFamily="18" charset="0"/>
                        </a:rPr>
                        <a:t>To know and understand the use of microorganisms in food production.</a:t>
                      </a:r>
                    </a:p>
                    <a:p>
                      <a:pPr algn="l" fontAlgn="ctr"/>
                      <a:r>
                        <a:rPr lang="en-GB" sz="900" b="0" i="0" u="none" strike="noStrike" dirty="0">
                          <a:solidFill>
                            <a:srgbClr val="000000"/>
                          </a:solidFill>
                          <a:effectLst/>
                          <a:latin typeface="+mn-lt"/>
                        </a:rPr>
                        <a:t>To know and understand the food safety principles when buying and storing food</a:t>
                      </a:r>
                      <a:r>
                        <a:rPr lang="en-GB" sz="900" b="0" i="0" u="none" strike="noStrike" dirty="0" smtClean="0">
                          <a:solidFill>
                            <a:srgbClr val="000000"/>
                          </a:solidFill>
                          <a:effectLst/>
                          <a:latin typeface="+mn-lt"/>
                        </a:rPr>
                        <a:t>.</a:t>
                      </a:r>
                      <a:endParaRPr lang="en-GB" sz="900" b="0" i="0" u="none" strike="noStrike" dirty="0">
                        <a:solidFill>
                          <a:srgbClr val="000000"/>
                        </a:solidFill>
                        <a:effectLst/>
                        <a:latin typeface="+mn-lt"/>
                      </a:endParaRPr>
                    </a:p>
                    <a:p>
                      <a:pPr algn="ctr" fontAlgn="ctr"/>
                      <a:endParaRPr lang="en-GB" sz="900" b="0" i="0" u="none" strike="noStrike" dirty="0">
                        <a:solidFill>
                          <a:srgbClr val="000000"/>
                        </a:solidFill>
                        <a:effectLst/>
                        <a:latin typeface="+mn-lt"/>
                      </a:endParaRPr>
                    </a:p>
                  </a:txBody>
                  <a:tcPr marL="9525" marR="9525" marT="9525" marB="0" anchor="ctr">
                    <a:solidFill>
                      <a:schemeClr val="bg1">
                        <a:lumMod val="85000"/>
                      </a:schemeClr>
                    </a:solidFill>
                  </a:tcPr>
                </a:tc>
                <a:extLst>
                  <a:ext uri="{0D108BD9-81ED-4DB2-BD59-A6C34878D82A}">
                    <a16:rowId xmlns:a16="http://schemas.microsoft.com/office/drawing/2014/main" val="3099053669"/>
                  </a:ext>
                </a:extLst>
              </a:tr>
            </a:tbl>
          </a:graphicData>
        </a:graphic>
      </p:graphicFrame>
    </p:spTree>
    <p:extLst>
      <p:ext uri="{BB962C8B-B14F-4D97-AF65-F5344CB8AC3E}">
        <p14:creationId xmlns:p14="http://schemas.microsoft.com/office/powerpoint/2010/main" val="1287448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2AB6936C-C30B-46A7-91D9-3F9C1E09D00B}"/>
              </a:ext>
            </a:extLst>
          </p:cNvPr>
          <p:cNvGraphicFramePr>
            <a:graphicFrameLocks noGrp="1"/>
          </p:cNvGraphicFramePr>
          <p:nvPr>
            <p:extLst>
              <p:ext uri="{D42A27DB-BD31-4B8C-83A1-F6EECF244321}">
                <p14:modId xmlns:p14="http://schemas.microsoft.com/office/powerpoint/2010/main" val="169625350"/>
              </p:ext>
            </p:extLst>
          </p:nvPr>
        </p:nvGraphicFramePr>
        <p:xfrm>
          <a:off x="0" y="119923"/>
          <a:ext cx="12191999" cy="6621046"/>
        </p:xfrm>
        <a:graphic>
          <a:graphicData uri="http://schemas.openxmlformats.org/drawingml/2006/table">
            <a:tbl>
              <a:tblPr firstRow="1" bandRow="1">
                <a:tableStyleId>{5940675A-B579-460E-94D1-54222C63F5DA}</a:tableStyleId>
              </a:tblPr>
              <a:tblGrid>
                <a:gridCol w="650870">
                  <a:extLst>
                    <a:ext uri="{9D8B030D-6E8A-4147-A177-3AD203B41FA5}">
                      <a16:colId xmlns:a16="http://schemas.microsoft.com/office/drawing/2014/main" val="3044895085"/>
                    </a:ext>
                  </a:extLst>
                </a:gridCol>
                <a:gridCol w="582356">
                  <a:extLst>
                    <a:ext uri="{9D8B030D-6E8A-4147-A177-3AD203B41FA5}">
                      <a16:colId xmlns:a16="http://schemas.microsoft.com/office/drawing/2014/main" val="3221411404"/>
                    </a:ext>
                  </a:extLst>
                </a:gridCol>
                <a:gridCol w="535416">
                  <a:extLst>
                    <a:ext uri="{9D8B030D-6E8A-4147-A177-3AD203B41FA5}">
                      <a16:colId xmlns:a16="http://schemas.microsoft.com/office/drawing/2014/main" val="794302176"/>
                    </a:ext>
                  </a:extLst>
                </a:gridCol>
                <a:gridCol w="1650419">
                  <a:extLst>
                    <a:ext uri="{9D8B030D-6E8A-4147-A177-3AD203B41FA5}">
                      <a16:colId xmlns:a16="http://schemas.microsoft.com/office/drawing/2014/main" val="3968618920"/>
                    </a:ext>
                  </a:extLst>
                </a:gridCol>
                <a:gridCol w="1962407">
                  <a:extLst>
                    <a:ext uri="{9D8B030D-6E8A-4147-A177-3AD203B41FA5}">
                      <a16:colId xmlns:a16="http://schemas.microsoft.com/office/drawing/2014/main" val="1959998804"/>
                    </a:ext>
                  </a:extLst>
                </a:gridCol>
                <a:gridCol w="2424062">
                  <a:extLst>
                    <a:ext uri="{9D8B030D-6E8A-4147-A177-3AD203B41FA5}">
                      <a16:colId xmlns:a16="http://schemas.microsoft.com/office/drawing/2014/main" val="3334630512"/>
                    </a:ext>
                  </a:extLst>
                </a:gridCol>
                <a:gridCol w="2266122">
                  <a:extLst>
                    <a:ext uri="{9D8B030D-6E8A-4147-A177-3AD203B41FA5}">
                      <a16:colId xmlns:a16="http://schemas.microsoft.com/office/drawing/2014/main" val="2579820939"/>
                    </a:ext>
                  </a:extLst>
                </a:gridCol>
                <a:gridCol w="2120347">
                  <a:extLst>
                    <a:ext uri="{9D8B030D-6E8A-4147-A177-3AD203B41FA5}">
                      <a16:colId xmlns:a16="http://schemas.microsoft.com/office/drawing/2014/main" val="934017759"/>
                    </a:ext>
                  </a:extLst>
                </a:gridCol>
              </a:tblGrid>
              <a:tr h="217924">
                <a:tc gridSpan="3">
                  <a:txBody>
                    <a:bodyPr/>
                    <a:lstStyle/>
                    <a:p>
                      <a:pPr algn="ctr" fontAlgn="ctr"/>
                      <a:r>
                        <a:rPr lang="en-GB" sz="1400" b="1" i="0" u="none" strike="noStrike" dirty="0">
                          <a:solidFill>
                            <a:srgbClr val="000000"/>
                          </a:solidFill>
                          <a:effectLst/>
                          <a:latin typeface="+mn-lt"/>
                        </a:rPr>
                        <a:t>Year Group</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75000"/>
                      </a:schemeClr>
                    </a:solidFill>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9CCFF"/>
                    </a:solidFill>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9CCFF"/>
                    </a:solidFill>
                  </a:tcPr>
                </a:tc>
                <a:tc gridSpan="5">
                  <a:txBody>
                    <a:bodyPr/>
                    <a:lstStyle/>
                    <a:p>
                      <a:pPr algn="ctr" fontAlgn="ctr"/>
                      <a:r>
                        <a:rPr lang="en-GB" sz="1400" b="1" u="none" strike="noStrike" dirty="0" smtClean="0">
                          <a:effectLst/>
                          <a:latin typeface="+mn-lt"/>
                        </a:rPr>
                        <a:t>3D Design KS3 </a:t>
                      </a:r>
                      <a:r>
                        <a:rPr lang="en-GB" sz="1400" b="1" u="none" strike="noStrike" dirty="0">
                          <a:effectLst/>
                          <a:latin typeface="+mn-lt"/>
                        </a:rPr>
                        <a:t>Descriptors</a:t>
                      </a:r>
                      <a:r>
                        <a:rPr lang="en-GB" sz="1400" b="1" u="none" strike="noStrike" baseline="0" dirty="0">
                          <a:effectLst/>
                          <a:latin typeface="+mn-lt"/>
                        </a:rPr>
                        <a:t>: </a:t>
                      </a:r>
                      <a:r>
                        <a:rPr lang="en-GB" sz="1400" b="1" u="sng" strike="noStrike" baseline="0" dirty="0">
                          <a:effectLst/>
                          <a:latin typeface="+mn-lt"/>
                        </a:rPr>
                        <a:t>For </a:t>
                      </a:r>
                      <a:r>
                        <a:rPr lang="en-GB" sz="1400" b="1" u="sng" strike="noStrike" baseline="0" dirty="0" smtClean="0">
                          <a:effectLst/>
                          <a:latin typeface="+mn-lt"/>
                        </a:rPr>
                        <a:t>Students</a:t>
                      </a:r>
                    </a:p>
                    <a:p>
                      <a:pPr algn="ctr" fontAlgn="ctr"/>
                      <a:endParaRPr lang="en-GB" sz="1400" b="1" u="sng" strike="noStrike" dirty="0">
                        <a:effectLst/>
                        <a:latin typeface="+mn-lt"/>
                      </a:endParaRPr>
                    </a:p>
                  </a:txBody>
                  <a:tcPr marL="9525" marR="9525" marT="9525" marB="0" anchor="ctr">
                    <a:lnL w="12700" cap="flat" cmpd="sng" algn="ctr">
                      <a:solidFill>
                        <a:schemeClr val="tx1"/>
                      </a:solidFill>
                      <a:prstDash val="solid"/>
                      <a:round/>
                      <a:headEnd type="none" w="med" len="med"/>
                      <a:tailEnd type="none" w="med" len="med"/>
                    </a:lnL>
                    <a:solidFill>
                      <a:schemeClr val="accent4">
                        <a:lumMod val="75000"/>
                      </a:schemeClr>
                    </a:solidFill>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solidFill>
                      <a:srgbClr val="99CCFF"/>
                    </a:solidFill>
                  </a:tcPr>
                </a:tc>
                <a:tc hMerge="1">
                  <a:txBody>
                    <a:bodyPr/>
                    <a:lstStyle/>
                    <a:p>
                      <a:endParaRPr lang="en-GB"/>
                    </a:p>
                  </a:txBody>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solidFill>
                      <a:srgbClr val="99CCFF"/>
                    </a:solidFill>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solidFill>
                      <a:srgbClr val="99CCFF"/>
                    </a:solidFill>
                  </a:tcPr>
                </a:tc>
                <a:extLst>
                  <a:ext uri="{0D108BD9-81ED-4DB2-BD59-A6C34878D82A}">
                    <a16:rowId xmlns:a16="http://schemas.microsoft.com/office/drawing/2014/main" val="2203365165"/>
                  </a:ext>
                </a:extLst>
              </a:tr>
              <a:tr h="366931">
                <a:tc>
                  <a:txBody>
                    <a:bodyPr/>
                    <a:lstStyle/>
                    <a:p>
                      <a:pPr algn="ctr" fontAlgn="ctr"/>
                      <a:r>
                        <a:rPr lang="en-GB" sz="1200" b="1" i="0" u="none" strike="noStrike" dirty="0">
                          <a:solidFill>
                            <a:srgbClr val="000000"/>
                          </a:solidFill>
                          <a:effectLst/>
                          <a:latin typeface="+mn-lt"/>
                        </a:rPr>
                        <a:t>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60000"/>
                        <a:lumOff val="40000"/>
                      </a:schemeClr>
                    </a:solidFill>
                  </a:tcPr>
                </a:tc>
                <a:tc>
                  <a:txBody>
                    <a:bodyPr/>
                    <a:lstStyle/>
                    <a:p>
                      <a:pPr algn="ctr" fontAlgn="ctr"/>
                      <a:r>
                        <a:rPr lang="en-GB" sz="1200" b="1" i="0" u="none" strike="noStrike" dirty="0">
                          <a:solidFill>
                            <a:srgbClr val="000000"/>
                          </a:solidFill>
                          <a:effectLst/>
                          <a:latin typeface="+mn-lt"/>
                        </a:rPr>
                        <a:t>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60000"/>
                        <a:lumOff val="40000"/>
                      </a:schemeClr>
                    </a:solidFill>
                  </a:tcPr>
                </a:tc>
                <a:tc>
                  <a:txBody>
                    <a:bodyPr/>
                    <a:lstStyle/>
                    <a:p>
                      <a:pPr algn="ctr" fontAlgn="ctr"/>
                      <a:r>
                        <a:rPr lang="en-GB" sz="1200" b="1" i="0" u="none" strike="noStrike" dirty="0">
                          <a:solidFill>
                            <a:srgbClr val="000000"/>
                          </a:solidFill>
                          <a:effectLst/>
                          <a:latin typeface="+mn-lt"/>
                        </a:rPr>
                        <a:t>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60000"/>
                        <a:lumOff val="40000"/>
                      </a:schemeClr>
                    </a:solidFill>
                  </a:tcPr>
                </a:tc>
                <a:tc>
                  <a:txBody>
                    <a:bodyPr/>
                    <a:lstStyle/>
                    <a:p>
                      <a:pPr algn="ctr" fontAlgn="ctr"/>
                      <a:r>
                        <a:rPr lang="en-GB" sz="1200" b="1" u="none" strike="noStrike" dirty="0" smtClean="0">
                          <a:effectLst/>
                          <a:latin typeface="+mn-lt"/>
                        </a:rPr>
                        <a:t>RESEARCH</a:t>
                      </a:r>
                      <a:endParaRPr lang="en-GB" sz="1200" b="1" u="none" strike="noStrike" dirty="0">
                        <a:effectLst/>
                        <a:latin typeface="+mn-lt"/>
                      </a:endParaRPr>
                    </a:p>
                  </a:txBody>
                  <a:tcPr marL="9525" marR="9525" marT="9525" marB="0" anchor="ctr">
                    <a:lnL w="12700" cap="flat" cmpd="sng" algn="ctr">
                      <a:solidFill>
                        <a:schemeClr val="tx1"/>
                      </a:solidFill>
                      <a:prstDash val="solid"/>
                      <a:round/>
                      <a:headEnd type="none" w="med" len="med"/>
                      <a:tailEnd type="none" w="med" len="med"/>
                    </a:lnL>
                    <a:solidFill>
                      <a:schemeClr val="accent4">
                        <a:lumMod val="60000"/>
                        <a:lumOff val="40000"/>
                      </a:schemeClr>
                    </a:solidFill>
                  </a:tcPr>
                </a:tc>
                <a:tc>
                  <a:txBody>
                    <a:bodyPr/>
                    <a:lstStyle/>
                    <a:p>
                      <a:pPr algn="ctr" fontAlgn="ctr"/>
                      <a:r>
                        <a:rPr lang="en-GB" sz="1200" b="1" kern="1200" dirty="0" smtClean="0">
                          <a:solidFill>
                            <a:schemeClr val="tx1"/>
                          </a:solidFill>
                          <a:effectLst/>
                          <a:latin typeface="+mn-lt"/>
                          <a:ea typeface="+mn-ea"/>
                          <a:cs typeface="+mn-cs"/>
                        </a:rPr>
                        <a:t>IDEAS</a:t>
                      </a:r>
                      <a:r>
                        <a:rPr lang="en-GB" sz="1200" b="1" kern="1200" baseline="0" dirty="0" smtClean="0">
                          <a:solidFill>
                            <a:schemeClr val="tx1"/>
                          </a:solidFill>
                          <a:effectLst/>
                          <a:latin typeface="+mn-lt"/>
                          <a:ea typeface="+mn-ea"/>
                          <a:cs typeface="+mn-cs"/>
                        </a:rPr>
                        <a:t> &amp; DEVELOPMENT</a:t>
                      </a:r>
                      <a:r>
                        <a:rPr lang="en-GB" sz="1200" b="1" kern="1200" dirty="0" smtClean="0">
                          <a:solidFill>
                            <a:schemeClr val="tx1"/>
                          </a:solidFill>
                          <a:effectLst/>
                          <a:latin typeface="+mn-lt"/>
                          <a:ea typeface="+mn-ea"/>
                          <a:cs typeface="+mn-cs"/>
                        </a:rPr>
                        <a:t> </a:t>
                      </a:r>
                      <a:endParaRPr lang="en-GB" sz="1200" b="1" i="0" u="none" strike="noStrike" dirty="0">
                        <a:solidFill>
                          <a:srgbClr val="000000"/>
                        </a:solidFill>
                        <a:effectLst/>
                        <a:latin typeface="+mn-lt"/>
                      </a:endParaRPr>
                    </a:p>
                  </a:txBody>
                  <a:tcPr marL="9525" marR="9525" marT="9525" marB="0" anchor="ctr">
                    <a:solidFill>
                      <a:schemeClr val="accent4">
                        <a:lumMod val="60000"/>
                        <a:lumOff val="40000"/>
                      </a:schemeClr>
                    </a:solidFill>
                  </a:tcPr>
                </a:tc>
                <a:tc>
                  <a:txBody>
                    <a:bodyPr/>
                    <a:lstStyle/>
                    <a:p>
                      <a:pPr algn="ctr" fontAlgn="ctr"/>
                      <a:r>
                        <a:rPr lang="en-GB" sz="1200" b="1" i="0" u="none" strike="noStrike" dirty="0" smtClean="0">
                          <a:solidFill>
                            <a:srgbClr val="000000"/>
                          </a:solidFill>
                          <a:effectLst/>
                          <a:latin typeface="+mn-lt"/>
                        </a:rPr>
                        <a:t>PLANNING</a:t>
                      </a:r>
                      <a:endParaRPr lang="en-GB" sz="1200" b="1" i="0" u="none" strike="noStrike" dirty="0">
                        <a:solidFill>
                          <a:srgbClr val="000000"/>
                        </a:solidFill>
                        <a:effectLst/>
                        <a:latin typeface="+mn-lt"/>
                      </a:endParaRPr>
                    </a:p>
                  </a:txBody>
                  <a:tcPr marL="9525" marR="9525" marT="9525" marB="0" anchor="ctr">
                    <a:solidFill>
                      <a:schemeClr val="accent4">
                        <a:lumMod val="60000"/>
                        <a:lumOff val="40000"/>
                      </a:schemeClr>
                    </a:solidFill>
                  </a:tcPr>
                </a:tc>
                <a:tc>
                  <a:txBody>
                    <a:bodyPr/>
                    <a:lstStyle/>
                    <a:p>
                      <a:pPr algn="ctr" fontAlgn="ctr"/>
                      <a:r>
                        <a:rPr lang="en-GB" sz="1200" b="1" i="0" u="none" strike="noStrike" dirty="0" smtClean="0">
                          <a:solidFill>
                            <a:srgbClr val="000000"/>
                          </a:solidFill>
                          <a:effectLst/>
                          <a:latin typeface="+mn-lt"/>
                        </a:rPr>
                        <a:t>MAKING</a:t>
                      </a:r>
                      <a:endParaRPr lang="en-GB" sz="1200" b="1" i="0" u="none" strike="noStrike" dirty="0">
                        <a:solidFill>
                          <a:srgbClr val="000000"/>
                        </a:solidFill>
                        <a:effectLst/>
                        <a:latin typeface="+mn-lt"/>
                      </a:endParaRPr>
                    </a:p>
                  </a:txBody>
                  <a:tcPr marL="9525" marR="9525" marT="9525" marB="0" anchor="ctr">
                    <a:solidFill>
                      <a:schemeClr val="accent4">
                        <a:lumMod val="60000"/>
                        <a:lumOff val="40000"/>
                      </a:schemeClr>
                    </a:solidFill>
                  </a:tcPr>
                </a:tc>
                <a:tc>
                  <a:txBody>
                    <a:bodyPr/>
                    <a:lstStyle/>
                    <a:p>
                      <a:pPr algn="ctr" fontAlgn="ctr"/>
                      <a:r>
                        <a:rPr lang="en-GB" sz="1200" b="1" i="0" u="none" strike="noStrike" dirty="0" smtClean="0">
                          <a:solidFill>
                            <a:srgbClr val="000000"/>
                          </a:solidFill>
                          <a:effectLst/>
                          <a:latin typeface="+mn-lt"/>
                        </a:rPr>
                        <a:t>EVALUATION</a:t>
                      </a:r>
                      <a:endParaRPr lang="en-GB" sz="1200" b="1" i="0" u="none" strike="noStrike" dirty="0">
                        <a:solidFill>
                          <a:srgbClr val="000000"/>
                        </a:solidFill>
                        <a:effectLst/>
                        <a:latin typeface="+mn-lt"/>
                      </a:endParaRPr>
                    </a:p>
                  </a:txBody>
                  <a:tcPr marL="9525" marR="9525" marT="9525" marB="0" anchor="ctr">
                    <a:solidFill>
                      <a:schemeClr val="accent4">
                        <a:lumMod val="60000"/>
                        <a:lumOff val="40000"/>
                      </a:schemeClr>
                    </a:solidFill>
                  </a:tcPr>
                </a:tc>
                <a:extLst>
                  <a:ext uri="{0D108BD9-81ED-4DB2-BD59-A6C34878D82A}">
                    <a16:rowId xmlns:a16="http://schemas.microsoft.com/office/drawing/2014/main" val="2605070854"/>
                  </a:ext>
                </a:extLst>
              </a:tr>
              <a:tr h="363585">
                <a:tc>
                  <a:txBody>
                    <a:bodyPr/>
                    <a:lstStyle/>
                    <a:p>
                      <a:pPr algn="ctr" fontAlgn="ctr"/>
                      <a:r>
                        <a:rPr lang="en-GB" sz="800" u="none" strike="noStrike" dirty="0">
                          <a:effectLst/>
                          <a:latin typeface="+mn-lt"/>
                        </a:rPr>
                        <a:t>Foundation </a:t>
                      </a:r>
                    </a:p>
                    <a:p>
                      <a:pPr algn="ctr" fontAlgn="ctr"/>
                      <a:r>
                        <a:rPr lang="en-GB" sz="800" u="none" strike="noStrike" dirty="0">
                          <a:effectLst/>
                          <a:latin typeface="+mn-lt"/>
                        </a:rPr>
                        <a:t>Grade 2</a:t>
                      </a:r>
                      <a:endParaRPr lang="en-GB" sz="800" b="1" i="0" u="none" strike="noStrike" dirty="0">
                        <a:solidFill>
                          <a:srgbClr val="FF0000"/>
                        </a:solidFill>
                        <a:effectLst/>
                        <a:latin typeface="+mn-lt"/>
                      </a:endParaRPr>
                    </a:p>
                  </a:txBody>
                  <a:tcPr marL="9525" marR="9525" marT="9525" marB="0">
                    <a:lnT w="12700" cap="flat" cmpd="sng" algn="ctr">
                      <a:solidFill>
                        <a:schemeClr val="tx1"/>
                      </a:solidFill>
                      <a:prstDash val="solid"/>
                      <a:round/>
                      <a:headEnd type="none" w="med" len="med"/>
                      <a:tailEnd type="none" w="med" len="med"/>
                    </a:lnT>
                    <a:solidFill>
                      <a:srgbClr val="00B0F0"/>
                    </a:solidFill>
                  </a:tcPr>
                </a:tc>
                <a:tc>
                  <a:txBody>
                    <a:bodyPr/>
                    <a:lstStyle/>
                    <a:p>
                      <a:pPr algn="ctr" fontAlgn="ctr"/>
                      <a:r>
                        <a:rPr lang="en-GB" sz="800" u="none" strike="noStrike" dirty="0">
                          <a:effectLst/>
                          <a:latin typeface="+mn-lt"/>
                        </a:rPr>
                        <a:t>Foundation</a:t>
                      </a:r>
                    </a:p>
                    <a:p>
                      <a:pPr algn="ctr" fontAlgn="ctr"/>
                      <a:r>
                        <a:rPr lang="en-GB" sz="800" u="none" strike="noStrike" dirty="0">
                          <a:effectLst/>
                          <a:latin typeface="+mn-lt"/>
                        </a:rPr>
                        <a:t>Grade 1</a:t>
                      </a:r>
                      <a:endParaRPr lang="en-GB" sz="800" b="1" i="0" u="none" strike="noStrike" dirty="0">
                        <a:solidFill>
                          <a:srgbClr val="7030A0"/>
                        </a:solidFill>
                        <a:effectLst/>
                        <a:latin typeface="+mn-lt"/>
                      </a:endParaRPr>
                    </a:p>
                  </a:txBody>
                  <a:tcPr marL="9525" marR="9525" marT="9525" marB="0">
                    <a:lnT w="12700" cap="flat" cmpd="sng" algn="ctr">
                      <a:solidFill>
                        <a:schemeClr val="tx1"/>
                      </a:solidFill>
                      <a:prstDash val="solid"/>
                      <a:round/>
                      <a:headEnd type="none" w="med" len="med"/>
                      <a:tailEnd type="none" w="med" len="med"/>
                    </a:lnT>
                    <a:solidFill>
                      <a:srgbClr val="CC66FF"/>
                    </a:solidFill>
                  </a:tcPr>
                </a:tc>
                <a:tc>
                  <a:txBody>
                    <a:bodyPr/>
                    <a:lstStyle/>
                    <a:p>
                      <a:pPr algn="ctr" fontAlgn="ctr"/>
                      <a:r>
                        <a:rPr lang="en-GB" sz="800" u="none" strike="noStrike" dirty="0">
                          <a:effectLst/>
                          <a:latin typeface="+mn-lt"/>
                        </a:rPr>
                        <a:t>Limited</a:t>
                      </a:r>
                      <a:endParaRPr lang="en-GB" sz="800" b="1" i="0" u="none" strike="noStrike" dirty="0">
                        <a:solidFill>
                          <a:srgbClr val="000000"/>
                        </a:solidFill>
                        <a:effectLst/>
                        <a:latin typeface="+mn-lt"/>
                      </a:endParaRPr>
                    </a:p>
                    <a:p>
                      <a:pPr algn="ctr" fontAlgn="ctr"/>
                      <a:r>
                        <a:rPr lang="en-GB" sz="800" b="0" i="0" u="none" strike="noStrike" dirty="0">
                          <a:solidFill>
                            <a:srgbClr val="000000"/>
                          </a:solidFill>
                          <a:effectLst/>
                          <a:latin typeface="+mn-lt"/>
                        </a:rPr>
                        <a:t>WT1</a:t>
                      </a:r>
                      <a:endParaRPr lang="en-GB" sz="800" b="0" u="none" strike="noStrike" dirty="0">
                        <a:effectLst/>
                        <a:latin typeface="+mn-lt"/>
                      </a:endParaRPr>
                    </a:p>
                  </a:txBody>
                  <a:tcPr marL="9525" marR="9525" marT="9525" marB="0">
                    <a:lnT w="12700" cap="flat" cmpd="sng" algn="ctr">
                      <a:solidFill>
                        <a:schemeClr val="tx1"/>
                      </a:solidFill>
                      <a:prstDash val="solid"/>
                      <a:round/>
                      <a:headEnd type="none" w="med" len="med"/>
                      <a:tailEnd type="none" w="med" len="med"/>
                    </a:lnT>
                    <a:solidFill>
                      <a:srgbClr val="FF7C80"/>
                    </a:solidFill>
                  </a:tcPr>
                </a:tc>
                <a:tc>
                  <a:txBody>
                    <a:bodyPr/>
                    <a:lstStyle/>
                    <a:p>
                      <a:pPr marL="0" marR="0" lvl="0" indent="0" algn="l"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lang="en-GB" sz="1050" kern="1200" dirty="0" smtClean="0">
                          <a:solidFill>
                            <a:schemeClr val="tx1"/>
                          </a:solidFill>
                          <a:effectLst/>
                          <a:latin typeface="+mn-lt"/>
                          <a:ea typeface="+mn-ea"/>
                          <a:cs typeface="+mn-cs"/>
                        </a:rPr>
                        <a:t>I can identify some user needs</a:t>
                      </a:r>
                      <a:endParaRPr lang="en-GB" sz="1050" kern="1200" dirty="0">
                        <a:solidFill>
                          <a:schemeClr val="dk1"/>
                        </a:solidFill>
                        <a:effectLst/>
                        <a:latin typeface="+mn-lt"/>
                        <a:ea typeface="+mn-ea"/>
                        <a:cs typeface="+mn-cs"/>
                      </a:endParaRPr>
                    </a:p>
                  </a:txBody>
                  <a:tcPr marL="9525" marR="9525" marT="9525" marB="0">
                    <a:solidFill>
                      <a:schemeClr val="accent4">
                        <a:lumMod val="20000"/>
                        <a:lumOff val="80000"/>
                      </a:schemeClr>
                    </a:solidFill>
                  </a:tcPr>
                </a:tc>
                <a:tc>
                  <a:txBody>
                    <a:bodyPr/>
                    <a:lstStyle/>
                    <a:p>
                      <a:pPr lvl="0" algn="l">
                        <a:spcAft>
                          <a:spcPts val="0"/>
                        </a:spcAft>
                      </a:pPr>
                      <a:r>
                        <a:rPr lang="en-US" sz="1050" dirty="0">
                          <a:effectLst/>
                          <a:latin typeface="Calibri" panose="020F0502020204030204" pitchFamily="34" charset="0"/>
                          <a:ea typeface="Times New Roman" panose="02020603050405020304" pitchFamily="18" charset="0"/>
                          <a:cs typeface="Tahoma" panose="020B0604030504040204" pitchFamily="34" charset="0"/>
                        </a:rPr>
                        <a:t>I can generate some simple ideas.</a:t>
                      </a:r>
                      <a:endParaRPr lang="en-GB" sz="1050" dirty="0">
                        <a:effectLst/>
                        <a:latin typeface="Times New Roman" panose="02020603050405020304" pitchFamily="18" charset="0"/>
                        <a:ea typeface="Times New Roman" panose="02020603050405020304" pitchFamily="18" charset="0"/>
                      </a:endParaRPr>
                    </a:p>
                    <a:p>
                      <a:pPr lvl="0" algn="l">
                        <a:spcAft>
                          <a:spcPts val="0"/>
                        </a:spcAft>
                      </a:pPr>
                      <a:r>
                        <a:rPr lang="en-US" sz="1050" dirty="0">
                          <a:effectLst/>
                          <a:latin typeface="Calibri" panose="020F0502020204030204" pitchFamily="34" charset="0"/>
                          <a:ea typeface="Times New Roman" panose="02020603050405020304" pitchFamily="18" charset="0"/>
                          <a:cs typeface="Tahoma" panose="020B0604030504040204" pitchFamily="34" charset="0"/>
                        </a:rPr>
                        <a:t>I can improve an idea</a:t>
                      </a:r>
                      <a:endParaRPr lang="en-GB" sz="1050" dirty="0">
                        <a:effectLst/>
                        <a:latin typeface="Times New Roman" panose="02020603050405020304" pitchFamily="18" charset="0"/>
                        <a:ea typeface="Times New Roman" panose="02020603050405020304" pitchFamily="18" charset="0"/>
                      </a:endParaRPr>
                    </a:p>
                  </a:txBody>
                  <a:tcPr marL="0" marR="0" marT="0" marB="0">
                    <a:solidFill>
                      <a:schemeClr val="accent4">
                        <a:lumMod val="20000"/>
                        <a:lumOff val="80000"/>
                      </a:schemeClr>
                    </a:solidFill>
                  </a:tcPr>
                </a:tc>
                <a:tc>
                  <a:txBody>
                    <a:bodyPr/>
                    <a:lstStyle/>
                    <a:p>
                      <a:pPr lvl="0" algn="l">
                        <a:spcAft>
                          <a:spcPts val="0"/>
                        </a:spcAft>
                      </a:pPr>
                      <a:r>
                        <a:rPr lang="en-US" sz="1050" dirty="0">
                          <a:effectLst/>
                          <a:latin typeface="Calibri" panose="020F0502020204030204" pitchFamily="34" charset="0"/>
                          <a:ea typeface="Times New Roman" panose="02020603050405020304" pitchFamily="18" charset="0"/>
                          <a:cs typeface="Tahoma" panose="020B0604030504040204" pitchFamily="34" charset="0"/>
                        </a:rPr>
                        <a:t>I can work out some of the processes needed to make a product.</a:t>
                      </a:r>
                      <a:endParaRPr lang="en-GB" sz="1050" dirty="0">
                        <a:effectLst/>
                        <a:latin typeface="Times New Roman" panose="02020603050405020304" pitchFamily="18" charset="0"/>
                        <a:ea typeface="Times New Roman" panose="02020603050405020304" pitchFamily="18" charset="0"/>
                      </a:endParaRPr>
                    </a:p>
                  </a:txBody>
                  <a:tcPr marL="0" marR="0" marT="0" marB="0">
                    <a:solidFill>
                      <a:schemeClr val="accent4">
                        <a:lumMod val="20000"/>
                        <a:lumOff val="80000"/>
                      </a:schemeClr>
                    </a:solidFill>
                  </a:tcPr>
                </a:tc>
                <a:tc>
                  <a:txBody>
                    <a:bodyPr/>
                    <a:lstStyle/>
                    <a:p>
                      <a:pPr marL="0" lvl="0" indent="0" algn="l">
                        <a:lnSpc>
                          <a:spcPct val="100000"/>
                        </a:lnSpc>
                        <a:buFont typeface="Arial" panose="020B0604020202020204" pitchFamily="34" charset="0"/>
                        <a:buNone/>
                      </a:pPr>
                      <a:r>
                        <a:rPr lang="en-US" sz="1050" kern="1200" dirty="0" smtClean="0">
                          <a:solidFill>
                            <a:schemeClr val="tx1"/>
                          </a:solidFill>
                          <a:effectLst/>
                          <a:latin typeface="+mn-lt"/>
                          <a:ea typeface="+mn-ea"/>
                          <a:cs typeface="+mn-cs"/>
                        </a:rPr>
                        <a:t>I can work safely demonstrating some basic skills in a few processes.</a:t>
                      </a:r>
                      <a:endParaRPr lang="en-GB" sz="1050" kern="1200" dirty="0">
                        <a:solidFill>
                          <a:schemeClr val="tx1"/>
                        </a:solidFill>
                        <a:effectLst/>
                        <a:latin typeface="+mn-lt"/>
                        <a:ea typeface="+mn-ea"/>
                        <a:cs typeface="+mn-cs"/>
                      </a:endParaRPr>
                    </a:p>
                  </a:txBody>
                  <a:tcPr marL="9525" marR="9525" marT="9525" marB="0">
                    <a:solidFill>
                      <a:schemeClr val="accent4">
                        <a:lumMod val="20000"/>
                        <a:lumOff val="80000"/>
                      </a:schemeClr>
                    </a:solidFill>
                  </a:tcPr>
                </a:tc>
                <a:tc>
                  <a:txBody>
                    <a:bodyPr/>
                    <a:lstStyle/>
                    <a:p>
                      <a:pPr marL="0" lvl="0" indent="0" algn="l">
                        <a:lnSpc>
                          <a:spcPct val="100000"/>
                        </a:lnSpc>
                        <a:buFont typeface="Arial" panose="020B0604020202020204" pitchFamily="34" charset="0"/>
                        <a:buNone/>
                      </a:pPr>
                      <a:r>
                        <a:rPr lang="en-US" sz="1050" kern="1200" dirty="0" smtClean="0">
                          <a:solidFill>
                            <a:schemeClr val="tx1"/>
                          </a:solidFill>
                          <a:effectLst/>
                          <a:latin typeface="+mn-lt"/>
                          <a:ea typeface="+mn-ea"/>
                          <a:cs typeface="+mn-cs"/>
                        </a:rPr>
                        <a:t>I can test my product and explain some differences between the design and the final product.</a:t>
                      </a:r>
                      <a:endParaRPr lang="en-GB" sz="1050" kern="1200" dirty="0">
                        <a:solidFill>
                          <a:schemeClr val="tx1"/>
                        </a:solidFill>
                        <a:effectLst/>
                        <a:latin typeface="+mn-lt"/>
                        <a:ea typeface="+mn-ea"/>
                        <a:cs typeface="+mn-cs"/>
                      </a:endParaRPr>
                    </a:p>
                  </a:txBody>
                  <a:tcPr marL="9525" marR="9525" marT="9525" marB="0">
                    <a:solidFill>
                      <a:schemeClr val="accent4">
                        <a:lumMod val="20000"/>
                        <a:lumOff val="80000"/>
                      </a:schemeClr>
                    </a:solidFill>
                  </a:tcPr>
                </a:tc>
                <a:extLst>
                  <a:ext uri="{0D108BD9-81ED-4DB2-BD59-A6C34878D82A}">
                    <a16:rowId xmlns:a16="http://schemas.microsoft.com/office/drawing/2014/main" val="4156991023"/>
                  </a:ext>
                </a:extLst>
              </a:tr>
              <a:tr h="486138">
                <a:tc>
                  <a:txBody>
                    <a:bodyPr/>
                    <a:lstStyle/>
                    <a:p>
                      <a:pPr algn="ctr" fontAlgn="ctr"/>
                      <a:r>
                        <a:rPr lang="en-GB" sz="800" u="none" strike="noStrike" dirty="0">
                          <a:effectLst/>
                          <a:latin typeface="+mn-lt"/>
                        </a:rPr>
                        <a:t>Developing</a:t>
                      </a:r>
                    </a:p>
                    <a:p>
                      <a:pPr algn="ctr" fontAlgn="ctr"/>
                      <a:r>
                        <a:rPr lang="en-GB" sz="800" u="none" strike="noStrike" dirty="0">
                          <a:effectLst/>
                          <a:latin typeface="+mn-lt"/>
                        </a:rPr>
                        <a:t>Grade 3  </a:t>
                      </a:r>
                    </a:p>
                    <a:p>
                      <a:pPr algn="ctr" fontAlgn="ctr"/>
                      <a:r>
                        <a:rPr lang="en-GB" sz="800" b="1" i="0" u="sng" strike="noStrike" dirty="0">
                          <a:solidFill>
                            <a:schemeClr val="tx1"/>
                          </a:solidFill>
                          <a:effectLst/>
                          <a:latin typeface="+mn-lt"/>
                        </a:rPr>
                        <a:t>BRONZE</a:t>
                      </a:r>
                    </a:p>
                  </a:txBody>
                  <a:tcPr marL="9525" marR="9525" marT="9525" marB="0">
                    <a:solidFill>
                      <a:srgbClr val="CC9900"/>
                    </a:solidFill>
                  </a:tcPr>
                </a:tc>
                <a:tc>
                  <a:txBody>
                    <a:bodyPr/>
                    <a:lstStyle/>
                    <a:p>
                      <a:pPr algn="ctr" fontAlgn="ctr"/>
                      <a:r>
                        <a:rPr lang="en-GB" sz="800" u="none" strike="noStrike" dirty="0">
                          <a:effectLst/>
                          <a:latin typeface="+mn-lt"/>
                        </a:rPr>
                        <a:t>Foundation </a:t>
                      </a:r>
                    </a:p>
                    <a:p>
                      <a:pPr algn="ctr" fontAlgn="ctr"/>
                      <a:r>
                        <a:rPr lang="en-GB" sz="800" u="none" strike="noStrike" dirty="0">
                          <a:effectLst/>
                          <a:latin typeface="+mn-lt"/>
                        </a:rPr>
                        <a:t>Grade 2</a:t>
                      </a:r>
                      <a:endParaRPr lang="en-GB" sz="800" b="1" i="0" u="none" strike="noStrike" dirty="0">
                        <a:solidFill>
                          <a:srgbClr val="FF0000"/>
                        </a:solidFill>
                        <a:effectLst/>
                        <a:latin typeface="+mn-lt"/>
                      </a:endParaRPr>
                    </a:p>
                  </a:txBody>
                  <a:tcPr marL="9525" marR="9525" marT="9525" marB="0">
                    <a:solidFill>
                      <a:srgbClr val="00B0F0"/>
                    </a:solidFill>
                  </a:tcPr>
                </a:tc>
                <a:tc>
                  <a:txBody>
                    <a:bodyPr/>
                    <a:lstStyle/>
                    <a:p>
                      <a:pPr algn="ctr" fontAlgn="ctr"/>
                      <a:r>
                        <a:rPr lang="en-GB" sz="800" u="none" strike="noStrike" dirty="0">
                          <a:effectLst/>
                          <a:latin typeface="+mn-lt"/>
                        </a:rPr>
                        <a:t>Foundation</a:t>
                      </a:r>
                    </a:p>
                    <a:p>
                      <a:pPr algn="ctr" fontAlgn="ctr"/>
                      <a:r>
                        <a:rPr lang="en-GB" sz="800" u="none" strike="noStrike" dirty="0">
                          <a:effectLst/>
                          <a:latin typeface="+mn-lt"/>
                        </a:rPr>
                        <a:t>Grade 1</a:t>
                      </a:r>
                      <a:endParaRPr lang="en-GB" sz="800" b="1" i="0" u="none" strike="noStrike" dirty="0">
                        <a:solidFill>
                          <a:srgbClr val="7030A0"/>
                        </a:solidFill>
                        <a:effectLst/>
                        <a:latin typeface="+mn-lt"/>
                      </a:endParaRPr>
                    </a:p>
                  </a:txBody>
                  <a:tcPr marL="9525" marR="9525" marT="9525" marB="0">
                    <a:solidFill>
                      <a:srgbClr val="CC66FF"/>
                    </a:solidFill>
                  </a:tcPr>
                </a:tc>
                <a:tc>
                  <a:txBody>
                    <a:bodyPr/>
                    <a:lstStyle/>
                    <a:p>
                      <a:pPr lvl="0" algn="l">
                        <a:spcAft>
                          <a:spcPts val="0"/>
                        </a:spcAft>
                      </a:pPr>
                      <a:r>
                        <a:rPr lang="en-GB" sz="1050" dirty="0">
                          <a:effectLst/>
                          <a:latin typeface="Calibri" panose="020F0502020204030204" pitchFamily="34" charset="0"/>
                          <a:ea typeface="Times New Roman" panose="02020603050405020304" pitchFamily="18" charset="0"/>
                          <a:cs typeface="Tahoma" panose="020B0604030504040204" pitchFamily="34" charset="0"/>
                        </a:rPr>
                        <a:t>I can write down</a:t>
                      </a:r>
                      <a:r>
                        <a:rPr lang="en-US" sz="1050" dirty="0">
                          <a:effectLst/>
                          <a:latin typeface="Calibri" panose="020F0502020204030204" pitchFamily="34" charset="0"/>
                          <a:ea typeface="Times New Roman" panose="02020603050405020304" pitchFamily="18" charset="0"/>
                          <a:cs typeface="Tahoma" panose="020B0604030504040204" pitchFamily="34" charset="0"/>
                        </a:rPr>
                        <a:t> a simple specification</a:t>
                      </a:r>
                      <a:r>
                        <a:rPr lang="en-GB" sz="1050" dirty="0">
                          <a:effectLst/>
                          <a:latin typeface="Calibri" panose="020F0502020204030204" pitchFamily="34" charset="0"/>
                          <a:ea typeface="Times New Roman" panose="02020603050405020304" pitchFamily="18" charset="0"/>
                          <a:cs typeface="Tahoma" panose="020B0604030504040204" pitchFamily="34" charset="0"/>
                        </a:rPr>
                        <a:t> including user needs.</a:t>
                      </a:r>
                      <a:endParaRPr lang="en-GB" sz="1050" dirty="0">
                        <a:effectLst/>
                        <a:latin typeface="Times New Roman" panose="02020603050405020304" pitchFamily="18" charset="0"/>
                        <a:ea typeface="Times New Roman" panose="02020603050405020304" pitchFamily="18" charset="0"/>
                      </a:endParaRPr>
                    </a:p>
                  </a:txBody>
                  <a:tcPr marL="114300" marR="114300" marT="0" marB="0">
                    <a:solidFill>
                      <a:schemeClr val="accent4">
                        <a:lumMod val="20000"/>
                        <a:lumOff val="80000"/>
                      </a:schemeClr>
                    </a:solidFill>
                  </a:tcPr>
                </a:tc>
                <a:tc>
                  <a:txBody>
                    <a:bodyPr/>
                    <a:lstStyle/>
                    <a:p>
                      <a:pPr lvl="0" algn="l">
                        <a:spcAft>
                          <a:spcPts val="0"/>
                        </a:spcAft>
                      </a:pPr>
                      <a:r>
                        <a:rPr lang="en-US" sz="1050" dirty="0">
                          <a:effectLst/>
                          <a:latin typeface="Calibri" panose="020F0502020204030204" pitchFamily="34" charset="0"/>
                          <a:ea typeface="Times New Roman" panose="02020603050405020304" pitchFamily="18" charset="0"/>
                          <a:cs typeface="Tahoma" panose="020B0604030504040204" pitchFamily="34" charset="0"/>
                        </a:rPr>
                        <a:t>I can generate a range of ideas.</a:t>
                      </a:r>
                      <a:endParaRPr lang="en-GB" sz="1050" dirty="0">
                        <a:effectLst/>
                        <a:latin typeface="Times New Roman" panose="02020603050405020304" pitchFamily="18" charset="0"/>
                        <a:ea typeface="Times New Roman" panose="02020603050405020304" pitchFamily="18" charset="0"/>
                      </a:endParaRPr>
                    </a:p>
                    <a:p>
                      <a:pPr lvl="0" algn="l">
                        <a:spcAft>
                          <a:spcPts val="0"/>
                        </a:spcAft>
                      </a:pPr>
                      <a:r>
                        <a:rPr lang="en-US" sz="1050" dirty="0">
                          <a:effectLst/>
                          <a:latin typeface="Calibri" panose="020F0502020204030204" pitchFamily="34" charset="0"/>
                          <a:ea typeface="Times New Roman" panose="02020603050405020304" pitchFamily="18" charset="0"/>
                          <a:cs typeface="Tahoma" panose="020B0604030504040204" pitchFamily="34" charset="0"/>
                        </a:rPr>
                        <a:t>I can develop my ideas to a final one.</a:t>
                      </a:r>
                      <a:endParaRPr lang="en-GB" sz="1050" dirty="0">
                        <a:effectLst/>
                        <a:latin typeface="Times New Roman" panose="02020603050405020304" pitchFamily="18" charset="0"/>
                        <a:ea typeface="Times New Roman" panose="02020603050405020304" pitchFamily="18" charset="0"/>
                      </a:endParaRPr>
                    </a:p>
                  </a:txBody>
                  <a:tcPr marL="114300" marR="114300" marT="0" marB="0">
                    <a:solidFill>
                      <a:schemeClr val="accent4">
                        <a:lumMod val="20000"/>
                        <a:lumOff val="80000"/>
                      </a:schemeClr>
                    </a:solidFill>
                  </a:tcPr>
                </a:tc>
                <a:tc>
                  <a:txBody>
                    <a:bodyPr/>
                    <a:lstStyle/>
                    <a:p>
                      <a:pPr marL="0" lvl="0" indent="0" algn="l">
                        <a:lnSpc>
                          <a:spcPct val="100000"/>
                        </a:lnSpc>
                        <a:buFont typeface="Arial" panose="020B0604020202020204" pitchFamily="34" charset="0"/>
                        <a:buNone/>
                      </a:pPr>
                      <a:r>
                        <a:rPr lang="en-US" sz="1050" kern="1200" dirty="0" smtClean="0">
                          <a:solidFill>
                            <a:schemeClr val="tx1"/>
                          </a:solidFill>
                          <a:effectLst/>
                          <a:latin typeface="+mn-lt"/>
                          <a:ea typeface="+mn-ea"/>
                          <a:cs typeface="+mn-cs"/>
                        </a:rPr>
                        <a:t>I can put the process needed to make a product in order.</a:t>
                      </a:r>
                      <a:endParaRPr lang="en-GB" sz="1050" kern="1200" dirty="0">
                        <a:solidFill>
                          <a:schemeClr val="tx1"/>
                        </a:solidFill>
                        <a:effectLst/>
                        <a:latin typeface="+mn-lt"/>
                        <a:ea typeface="+mn-ea"/>
                        <a:cs typeface="+mn-cs"/>
                      </a:endParaRPr>
                    </a:p>
                  </a:txBody>
                  <a:tcPr marL="9525" marR="9525" marT="9525" marB="0">
                    <a:solidFill>
                      <a:schemeClr val="accent4">
                        <a:lumMod val="20000"/>
                        <a:lumOff val="80000"/>
                      </a:schemeClr>
                    </a:solidFill>
                  </a:tcPr>
                </a:tc>
                <a:tc>
                  <a:txBody>
                    <a:bodyPr/>
                    <a:lstStyle/>
                    <a:p>
                      <a:pPr marL="0" lvl="0" indent="0" algn="l">
                        <a:lnSpc>
                          <a:spcPct val="100000"/>
                        </a:lnSpc>
                        <a:buFont typeface="Arial" panose="020B0604020202020204" pitchFamily="34" charset="0"/>
                        <a:buNone/>
                      </a:pPr>
                      <a:r>
                        <a:rPr lang="en-US" sz="1050" kern="1200" dirty="0" smtClean="0">
                          <a:solidFill>
                            <a:schemeClr val="tx1"/>
                          </a:solidFill>
                          <a:effectLst/>
                          <a:latin typeface="+mn-lt"/>
                          <a:ea typeface="+mn-ea"/>
                          <a:cs typeface="+mn-cs"/>
                        </a:rPr>
                        <a:t>I can work safely demonstrating some basic skills in a few processes.</a:t>
                      </a:r>
                      <a:endParaRPr lang="en-GB" sz="1050" kern="1200" dirty="0">
                        <a:solidFill>
                          <a:schemeClr val="tx1"/>
                        </a:solidFill>
                        <a:effectLst/>
                        <a:latin typeface="+mn-lt"/>
                        <a:ea typeface="+mn-ea"/>
                        <a:cs typeface="+mn-cs"/>
                      </a:endParaRPr>
                    </a:p>
                  </a:txBody>
                  <a:tcPr marL="9525" marR="9525" marT="9525" marB="0">
                    <a:solidFill>
                      <a:schemeClr val="accent4">
                        <a:lumMod val="20000"/>
                        <a:lumOff val="80000"/>
                      </a:schemeClr>
                    </a:solidFill>
                  </a:tcPr>
                </a:tc>
                <a:tc>
                  <a:txBody>
                    <a:bodyPr/>
                    <a:lstStyle/>
                    <a:p>
                      <a:pPr marL="0" lvl="0" indent="0" algn="l">
                        <a:lnSpc>
                          <a:spcPct val="100000"/>
                        </a:lnSpc>
                        <a:buFont typeface="Arial" panose="020B0604020202020204" pitchFamily="34" charset="0"/>
                        <a:buNone/>
                      </a:pPr>
                      <a:r>
                        <a:rPr lang="en-US" sz="1050" kern="1200" dirty="0" smtClean="0">
                          <a:solidFill>
                            <a:schemeClr val="tx1"/>
                          </a:solidFill>
                          <a:effectLst/>
                          <a:latin typeface="+mn-lt"/>
                          <a:ea typeface="+mn-ea"/>
                          <a:cs typeface="+mn-cs"/>
                        </a:rPr>
                        <a:t>I can test my product and explain any differences between the design and the final product.</a:t>
                      </a:r>
                      <a:r>
                        <a:rPr lang="en-GB" sz="1050" kern="1200" dirty="0" smtClean="0">
                          <a:solidFill>
                            <a:schemeClr val="tx1"/>
                          </a:solidFill>
                          <a:effectLst/>
                          <a:latin typeface="+mn-lt"/>
                          <a:ea typeface="+mn-ea"/>
                          <a:cs typeface="+mn-cs"/>
                        </a:rPr>
                        <a:t>’.</a:t>
                      </a:r>
                      <a:endParaRPr lang="en-GB" sz="1050" kern="1200" dirty="0">
                        <a:solidFill>
                          <a:schemeClr val="tx1"/>
                        </a:solidFill>
                        <a:effectLst/>
                        <a:latin typeface="+mn-lt"/>
                        <a:ea typeface="+mn-ea"/>
                        <a:cs typeface="+mn-cs"/>
                      </a:endParaRPr>
                    </a:p>
                  </a:txBody>
                  <a:tcPr marL="9525" marR="9525" marT="9525" marB="0">
                    <a:solidFill>
                      <a:schemeClr val="accent4">
                        <a:lumMod val="20000"/>
                        <a:lumOff val="80000"/>
                      </a:schemeClr>
                    </a:solidFill>
                  </a:tcPr>
                </a:tc>
                <a:extLst>
                  <a:ext uri="{0D108BD9-81ED-4DB2-BD59-A6C34878D82A}">
                    <a16:rowId xmlns:a16="http://schemas.microsoft.com/office/drawing/2014/main" val="2983804513"/>
                  </a:ext>
                </a:extLst>
              </a:tr>
              <a:tr h="380771">
                <a:tc>
                  <a:txBody>
                    <a:bodyPr/>
                    <a:lstStyle/>
                    <a:p>
                      <a:pPr algn="ctr" fontAlgn="ctr"/>
                      <a:r>
                        <a:rPr lang="en-GB" sz="800" u="none" strike="noStrike" dirty="0">
                          <a:effectLst/>
                          <a:latin typeface="+mn-lt"/>
                        </a:rPr>
                        <a:t>Secure </a:t>
                      </a:r>
                    </a:p>
                    <a:p>
                      <a:pPr algn="ctr" fontAlgn="ctr"/>
                      <a:r>
                        <a:rPr lang="en-GB" sz="800" u="none" strike="noStrike" dirty="0">
                          <a:effectLst/>
                          <a:latin typeface="+mn-lt"/>
                        </a:rPr>
                        <a:t>Grade 4-5</a:t>
                      </a:r>
                    </a:p>
                    <a:p>
                      <a:pPr algn="ctr" fontAlgn="ctr"/>
                      <a:r>
                        <a:rPr lang="en-GB" sz="800" b="1" i="0" u="sng" strike="noStrike" dirty="0">
                          <a:solidFill>
                            <a:schemeClr val="tx1"/>
                          </a:solidFill>
                          <a:effectLst/>
                          <a:latin typeface="+mn-lt"/>
                        </a:rPr>
                        <a:t>SILVER</a:t>
                      </a:r>
                    </a:p>
                  </a:txBody>
                  <a:tcPr marL="9525" marR="9525" marT="9525" marB="0">
                    <a:solidFill>
                      <a:schemeClr val="bg1">
                        <a:lumMod val="75000"/>
                      </a:schemeClr>
                    </a:solidFill>
                  </a:tcPr>
                </a:tc>
                <a:tc>
                  <a:txBody>
                    <a:bodyPr/>
                    <a:lstStyle/>
                    <a:p>
                      <a:pPr algn="ctr" fontAlgn="ctr"/>
                      <a:r>
                        <a:rPr lang="en-GB" sz="800" u="none" strike="noStrike" dirty="0">
                          <a:effectLst/>
                          <a:latin typeface="+mn-lt"/>
                        </a:rPr>
                        <a:t>Developing</a:t>
                      </a:r>
                    </a:p>
                    <a:p>
                      <a:pPr algn="ctr" fontAlgn="ctr"/>
                      <a:r>
                        <a:rPr lang="en-GB" sz="800" u="none" strike="noStrike" dirty="0">
                          <a:effectLst/>
                          <a:latin typeface="+mn-lt"/>
                        </a:rPr>
                        <a:t>Grade 3  </a:t>
                      </a:r>
                    </a:p>
                    <a:p>
                      <a:pPr algn="ctr" fontAlgn="ctr"/>
                      <a:r>
                        <a:rPr lang="en-GB" sz="800" b="1" i="0" u="sng" strike="noStrike" dirty="0">
                          <a:solidFill>
                            <a:schemeClr val="tx1"/>
                          </a:solidFill>
                          <a:effectLst/>
                          <a:latin typeface="+mn-lt"/>
                        </a:rPr>
                        <a:t>BRONZE</a:t>
                      </a:r>
                    </a:p>
                  </a:txBody>
                  <a:tcPr marL="9525" marR="9525" marT="9525" marB="0">
                    <a:solidFill>
                      <a:srgbClr val="CC9900"/>
                    </a:solidFill>
                  </a:tcPr>
                </a:tc>
                <a:tc>
                  <a:txBody>
                    <a:bodyPr/>
                    <a:lstStyle/>
                    <a:p>
                      <a:pPr algn="ctr" fontAlgn="ctr"/>
                      <a:r>
                        <a:rPr lang="en-GB" sz="800" u="none" strike="noStrike" dirty="0">
                          <a:effectLst/>
                          <a:latin typeface="+mn-lt"/>
                        </a:rPr>
                        <a:t>Foundation </a:t>
                      </a:r>
                    </a:p>
                    <a:p>
                      <a:pPr algn="ctr" fontAlgn="ctr"/>
                      <a:r>
                        <a:rPr lang="en-GB" sz="800" u="none" strike="noStrike" dirty="0">
                          <a:effectLst/>
                          <a:latin typeface="+mn-lt"/>
                        </a:rPr>
                        <a:t>Grade 2</a:t>
                      </a:r>
                      <a:endParaRPr lang="en-GB" sz="800" b="1" i="0" u="none" strike="noStrike" dirty="0">
                        <a:solidFill>
                          <a:srgbClr val="FF0000"/>
                        </a:solidFill>
                        <a:effectLst/>
                        <a:latin typeface="+mn-lt"/>
                      </a:endParaRPr>
                    </a:p>
                  </a:txBody>
                  <a:tcPr marL="9525" marR="9525" marT="9525" marB="0">
                    <a:solidFill>
                      <a:srgbClr val="00B0F0"/>
                    </a:solidFill>
                  </a:tcPr>
                </a:tc>
                <a:tc>
                  <a:txBody>
                    <a:bodyPr/>
                    <a:lstStyle/>
                    <a:p>
                      <a:pPr lvl="0" algn="l">
                        <a:spcAft>
                          <a:spcPts val="0"/>
                        </a:spcAft>
                      </a:pPr>
                      <a:r>
                        <a:rPr lang="en-GB" sz="1050" dirty="0">
                          <a:effectLst/>
                          <a:latin typeface="Calibri" panose="020F0502020204030204" pitchFamily="34" charset="0"/>
                          <a:ea typeface="Times New Roman" panose="02020603050405020304" pitchFamily="18" charset="0"/>
                          <a:cs typeface="Tahoma" panose="020B0604030504040204" pitchFamily="34" charset="0"/>
                        </a:rPr>
                        <a:t> </a:t>
                      </a:r>
                      <a:r>
                        <a:rPr lang="en-US" sz="1050" dirty="0">
                          <a:effectLst/>
                          <a:latin typeface="Calibri" panose="020F0502020204030204" pitchFamily="34" charset="0"/>
                          <a:ea typeface="Times New Roman" panose="02020603050405020304" pitchFamily="18" charset="0"/>
                          <a:cs typeface="Tahoma" panose="020B0604030504040204" pitchFamily="34" charset="0"/>
                        </a:rPr>
                        <a:t>I can create a simple design brief from a given problem.</a:t>
                      </a:r>
                      <a:endParaRPr lang="en-GB" sz="1050" dirty="0">
                        <a:effectLst/>
                        <a:latin typeface="Times New Roman" panose="02020603050405020304" pitchFamily="18" charset="0"/>
                        <a:ea typeface="Times New Roman" panose="02020603050405020304" pitchFamily="18" charset="0"/>
                      </a:endParaRPr>
                    </a:p>
                    <a:p>
                      <a:pPr lvl="0" algn="l">
                        <a:spcAft>
                          <a:spcPts val="0"/>
                        </a:spcAft>
                      </a:pPr>
                      <a:r>
                        <a:rPr lang="en-US" sz="1050" dirty="0">
                          <a:effectLst/>
                          <a:latin typeface="Calibri" panose="020F0502020204030204" pitchFamily="34" charset="0"/>
                          <a:ea typeface="Times New Roman" panose="02020603050405020304" pitchFamily="18" charset="0"/>
                          <a:cs typeface="Tahoma" panose="020B0604030504040204" pitchFamily="34" charset="0"/>
                        </a:rPr>
                        <a:t> </a:t>
                      </a:r>
                      <a:endParaRPr lang="en-GB" sz="1050" dirty="0">
                        <a:effectLst/>
                        <a:latin typeface="Times New Roman" panose="02020603050405020304" pitchFamily="18" charset="0"/>
                        <a:ea typeface="Times New Roman" panose="02020603050405020304" pitchFamily="18" charset="0"/>
                      </a:endParaRPr>
                    </a:p>
                  </a:txBody>
                  <a:tcPr marL="0" marR="0" marT="0" marB="0">
                    <a:solidFill>
                      <a:schemeClr val="accent4">
                        <a:lumMod val="20000"/>
                        <a:lumOff val="80000"/>
                      </a:schemeClr>
                    </a:solidFill>
                  </a:tcPr>
                </a:tc>
                <a:tc>
                  <a:txBody>
                    <a:bodyPr/>
                    <a:lstStyle/>
                    <a:p>
                      <a:pPr marR="71755" lvl="0" algn="l">
                        <a:spcBef>
                          <a:spcPts val="1200"/>
                        </a:spcBef>
                        <a:spcAft>
                          <a:spcPts val="600"/>
                        </a:spcAft>
                      </a:pPr>
                      <a:r>
                        <a:rPr lang="en-GB" sz="105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I can generate annotated ideas including user needs and materials.</a:t>
                      </a:r>
                      <a:endParaRPr lang="en-GB" sz="1050" dirty="0">
                        <a:effectLst/>
                        <a:latin typeface="Times New Roman" panose="02020603050405020304" pitchFamily="18" charset="0"/>
                        <a:ea typeface="Times New Roman" panose="02020603050405020304" pitchFamily="18" charset="0"/>
                      </a:endParaRPr>
                    </a:p>
                  </a:txBody>
                  <a:tcPr marL="0" marR="0" marT="0" marB="0">
                    <a:solidFill>
                      <a:schemeClr val="accent4">
                        <a:lumMod val="20000"/>
                        <a:lumOff val="80000"/>
                      </a:schemeClr>
                    </a:solidFill>
                  </a:tcPr>
                </a:tc>
                <a:tc>
                  <a:txBody>
                    <a:bodyPr/>
                    <a:lstStyle/>
                    <a:p>
                      <a:pPr marL="0" lvl="0" indent="0" algn="l">
                        <a:lnSpc>
                          <a:spcPct val="100000"/>
                        </a:lnSpc>
                        <a:buFont typeface="Arial" panose="020B0604020202020204" pitchFamily="34" charset="0"/>
                        <a:buNone/>
                      </a:pPr>
                      <a:r>
                        <a:rPr lang="en-US" sz="1050" kern="1200" dirty="0" smtClean="0">
                          <a:solidFill>
                            <a:schemeClr val="tx1"/>
                          </a:solidFill>
                          <a:effectLst/>
                          <a:latin typeface="+mn-lt"/>
                          <a:ea typeface="+mn-ea"/>
                          <a:cs typeface="+mn-cs"/>
                        </a:rPr>
                        <a:t>I can include the main stages to make a product including tools and equipment needed.</a:t>
                      </a:r>
                      <a:endParaRPr lang="en-GB" sz="1050" kern="1200" dirty="0">
                        <a:solidFill>
                          <a:schemeClr val="tx1"/>
                        </a:solidFill>
                        <a:effectLst/>
                        <a:latin typeface="+mn-lt"/>
                        <a:ea typeface="+mn-ea"/>
                        <a:cs typeface="+mn-cs"/>
                      </a:endParaRPr>
                    </a:p>
                  </a:txBody>
                  <a:tcPr marL="9525" marR="9525" marT="9525" marB="0">
                    <a:solidFill>
                      <a:schemeClr val="accent4">
                        <a:lumMod val="20000"/>
                        <a:lumOff val="80000"/>
                      </a:schemeClr>
                    </a:solidFill>
                  </a:tcPr>
                </a:tc>
                <a:tc>
                  <a:txBody>
                    <a:bodyPr/>
                    <a:lstStyle/>
                    <a:p>
                      <a:pPr marL="0" lvl="0" indent="0" algn="l">
                        <a:lnSpc>
                          <a:spcPct val="100000"/>
                        </a:lnSpc>
                        <a:buFont typeface="Arial" panose="020B0604020202020204" pitchFamily="34" charset="0"/>
                        <a:buNone/>
                      </a:pPr>
                      <a:r>
                        <a:rPr lang="en-GB" sz="1050" kern="1200" dirty="0">
                          <a:solidFill>
                            <a:schemeClr val="tx1"/>
                          </a:solidFill>
                          <a:effectLst/>
                          <a:latin typeface="+mn-lt"/>
                          <a:ea typeface="+mn-ea"/>
                          <a:cs typeface="+mn-cs"/>
                        </a:rPr>
                        <a:t> </a:t>
                      </a:r>
                      <a:r>
                        <a:rPr lang="en-US" sz="1050" kern="1200" dirty="0" smtClean="0">
                          <a:solidFill>
                            <a:schemeClr val="tx1"/>
                          </a:solidFill>
                          <a:effectLst/>
                          <a:latin typeface="+mn-lt"/>
                          <a:ea typeface="+mn-ea"/>
                          <a:cs typeface="+mn-cs"/>
                        </a:rPr>
                        <a:t>I can make simple products that are correctly assembled, working with a range of tools or processes, including CAM if appropriate.</a:t>
                      </a:r>
                      <a:endParaRPr lang="en-GB" sz="1050" kern="1200" dirty="0">
                        <a:solidFill>
                          <a:schemeClr val="tx1"/>
                        </a:solidFill>
                        <a:effectLst/>
                        <a:latin typeface="+mn-lt"/>
                        <a:ea typeface="+mn-ea"/>
                        <a:cs typeface="+mn-cs"/>
                      </a:endParaRPr>
                    </a:p>
                  </a:txBody>
                  <a:tcPr marL="9525" marR="9525" marT="9525" marB="0">
                    <a:solidFill>
                      <a:schemeClr val="accent4">
                        <a:lumMod val="20000"/>
                        <a:lumOff val="80000"/>
                      </a:schemeClr>
                    </a:solidFill>
                  </a:tcPr>
                </a:tc>
                <a:tc>
                  <a:txBody>
                    <a:bodyPr/>
                    <a:lstStyle/>
                    <a:p>
                      <a:pPr marL="0" lvl="0" indent="0" algn="l">
                        <a:lnSpc>
                          <a:spcPct val="100000"/>
                        </a:lnSpc>
                        <a:buFont typeface="Arial" panose="020B0604020202020204" pitchFamily="34" charset="0"/>
                        <a:buNone/>
                      </a:pPr>
                      <a:r>
                        <a:rPr lang="en-US" sz="1050" kern="1200" dirty="0" smtClean="0">
                          <a:solidFill>
                            <a:schemeClr val="tx1"/>
                          </a:solidFill>
                          <a:effectLst/>
                          <a:latin typeface="+mn-lt"/>
                          <a:ea typeface="+mn-ea"/>
                          <a:cs typeface="+mn-cs"/>
                        </a:rPr>
                        <a:t>I can produce a simple evaluation suggesting any improvements.</a:t>
                      </a:r>
                      <a:endParaRPr lang="en-GB" sz="1050" kern="1200" dirty="0">
                        <a:solidFill>
                          <a:schemeClr val="tx1"/>
                        </a:solidFill>
                        <a:effectLst/>
                        <a:latin typeface="+mn-lt"/>
                        <a:ea typeface="+mn-ea"/>
                        <a:cs typeface="+mn-cs"/>
                      </a:endParaRPr>
                    </a:p>
                  </a:txBody>
                  <a:tcPr marL="9525" marR="9525" marT="9525" marB="0">
                    <a:solidFill>
                      <a:schemeClr val="accent4">
                        <a:lumMod val="20000"/>
                        <a:lumOff val="80000"/>
                      </a:schemeClr>
                    </a:solidFill>
                  </a:tcPr>
                </a:tc>
                <a:extLst>
                  <a:ext uri="{0D108BD9-81ED-4DB2-BD59-A6C34878D82A}">
                    <a16:rowId xmlns:a16="http://schemas.microsoft.com/office/drawing/2014/main" val="1570101124"/>
                  </a:ext>
                </a:extLst>
              </a:tr>
              <a:tr h="624482">
                <a:tc>
                  <a:txBody>
                    <a:bodyPr/>
                    <a:lstStyle/>
                    <a:p>
                      <a:pPr algn="ctr" fontAlgn="ctr"/>
                      <a:r>
                        <a:rPr lang="en-GB" sz="800" u="none" strike="noStrike" dirty="0">
                          <a:effectLst/>
                          <a:latin typeface="+mn-lt"/>
                        </a:rPr>
                        <a:t>Excellence </a:t>
                      </a:r>
                    </a:p>
                    <a:p>
                      <a:pPr algn="ctr" fontAlgn="ctr"/>
                      <a:r>
                        <a:rPr lang="en-GB" sz="800" u="none" strike="noStrike" dirty="0">
                          <a:effectLst/>
                          <a:latin typeface="+mn-lt"/>
                        </a:rPr>
                        <a:t>Grade 6-7</a:t>
                      </a:r>
                    </a:p>
                    <a:p>
                      <a:pPr algn="ctr" fontAlgn="ctr"/>
                      <a:r>
                        <a:rPr lang="en-GB" sz="800" b="1" i="0" u="sng" strike="noStrike" dirty="0">
                          <a:solidFill>
                            <a:schemeClr val="tx1"/>
                          </a:solidFill>
                          <a:effectLst/>
                          <a:latin typeface="+mn-lt"/>
                        </a:rPr>
                        <a:t>GOLD</a:t>
                      </a:r>
                    </a:p>
                  </a:txBody>
                  <a:tcPr marL="9525" marR="9525" marT="9525" marB="0">
                    <a:solidFill>
                      <a:srgbClr val="FFFF00"/>
                    </a:solidFill>
                  </a:tcPr>
                </a:tc>
                <a:tc>
                  <a:txBody>
                    <a:bodyPr/>
                    <a:lstStyle/>
                    <a:p>
                      <a:pPr algn="ctr" fontAlgn="ctr"/>
                      <a:r>
                        <a:rPr lang="en-GB" sz="800" u="none" strike="noStrike" dirty="0">
                          <a:effectLst/>
                          <a:latin typeface="+mn-lt"/>
                        </a:rPr>
                        <a:t>Secure </a:t>
                      </a:r>
                    </a:p>
                    <a:p>
                      <a:pPr algn="ctr" fontAlgn="ctr"/>
                      <a:r>
                        <a:rPr lang="en-GB" sz="800" u="none" strike="noStrike" dirty="0">
                          <a:effectLst/>
                          <a:latin typeface="+mn-lt"/>
                        </a:rPr>
                        <a:t>Grade 4-5</a:t>
                      </a:r>
                    </a:p>
                    <a:p>
                      <a:pPr algn="ctr" fontAlgn="ctr"/>
                      <a:r>
                        <a:rPr lang="en-GB" sz="800" b="1" i="0" u="sng" strike="noStrike" dirty="0">
                          <a:solidFill>
                            <a:schemeClr val="tx1"/>
                          </a:solidFill>
                          <a:effectLst/>
                          <a:latin typeface="+mn-lt"/>
                        </a:rPr>
                        <a:t>SILVER</a:t>
                      </a:r>
                    </a:p>
                  </a:txBody>
                  <a:tcPr marL="9525" marR="9525" marT="9525" marB="0">
                    <a:solidFill>
                      <a:schemeClr val="bg1">
                        <a:lumMod val="75000"/>
                      </a:schemeClr>
                    </a:solidFill>
                  </a:tcPr>
                </a:tc>
                <a:tc>
                  <a:txBody>
                    <a:bodyPr/>
                    <a:lstStyle/>
                    <a:p>
                      <a:pPr algn="ctr" fontAlgn="ctr"/>
                      <a:r>
                        <a:rPr lang="en-GB" sz="800" u="none" strike="noStrike" dirty="0">
                          <a:effectLst/>
                          <a:latin typeface="+mn-lt"/>
                        </a:rPr>
                        <a:t>Developing</a:t>
                      </a:r>
                    </a:p>
                    <a:p>
                      <a:pPr algn="ctr" fontAlgn="ctr"/>
                      <a:r>
                        <a:rPr lang="en-GB" sz="800" u="none" strike="noStrike" dirty="0">
                          <a:effectLst/>
                          <a:latin typeface="+mn-lt"/>
                        </a:rPr>
                        <a:t>Grade 3  </a:t>
                      </a:r>
                    </a:p>
                    <a:p>
                      <a:pPr algn="ctr" fontAlgn="ctr"/>
                      <a:r>
                        <a:rPr lang="en-GB" sz="800" b="1" i="0" u="sng" strike="noStrike" dirty="0">
                          <a:solidFill>
                            <a:schemeClr val="tx1"/>
                          </a:solidFill>
                          <a:effectLst/>
                          <a:latin typeface="+mn-lt"/>
                        </a:rPr>
                        <a:t>BRONZE</a:t>
                      </a:r>
                    </a:p>
                  </a:txBody>
                  <a:tcPr marL="9525" marR="9525" marT="9525" marB="0">
                    <a:solidFill>
                      <a:srgbClr val="CC9900"/>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50" kern="1200" dirty="0" smtClean="0">
                          <a:solidFill>
                            <a:schemeClr val="tx1"/>
                          </a:solidFill>
                          <a:effectLst/>
                          <a:latin typeface="+mn-lt"/>
                          <a:ea typeface="+mn-ea"/>
                          <a:cs typeface="+mn-cs"/>
                        </a:rPr>
                        <a:t> </a:t>
                      </a:r>
                      <a:r>
                        <a:rPr lang="en-US" sz="1050" kern="1200" dirty="0" smtClean="0">
                          <a:solidFill>
                            <a:schemeClr val="tx1"/>
                          </a:solidFill>
                          <a:effectLst/>
                          <a:latin typeface="+mn-lt"/>
                          <a:ea typeface="+mn-ea"/>
                          <a:cs typeface="+mn-cs"/>
                        </a:rPr>
                        <a:t>I can use my research to help explain</a:t>
                      </a:r>
                      <a:r>
                        <a:rPr lang="en-US" sz="1050" kern="1200" baseline="0" dirty="0" smtClean="0">
                          <a:solidFill>
                            <a:schemeClr val="tx1"/>
                          </a:solidFill>
                          <a:effectLst/>
                          <a:latin typeface="+mn-lt"/>
                          <a:ea typeface="+mn-ea"/>
                          <a:cs typeface="+mn-cs"/>
                        </a:rPr>
                        <a:t> </a:t>
                      </a:r>
                      <a:r>
                        <a:rPr lang="en-US" sz="1050" kern="1200" dirty="0" smtClean="0">
                          <a:solidFill>
                            <a:schemeClr val="tx1"/>
                          </a:solidFill>
                          <a:effectLst/>
                          <a:latin typeface="+mn-lt"/>
                          <a:ea typeface="+mn-ea"/>
                          <a:cs typeface="+mn-cs"/>
                        </a:rPr>
                        <a:t>part of my specification.</a:t>
                      </a:r>
                      <a:endParaRPr lang="en-GB" sz="1050" dirty="0"/>
                    </a:p>
                  </a:txBody>
                  <a:tcPr marL="9525" marR="9525" marT="9525" marB="0">
                    <a:solidFill>
                      <a:schemeClr val="accent4">
                        <a:lumMod val="20000"/>
                        <a:lumOff val="80000"/>
                      </a:schemeClr>
                    </a:solidFill>
                  </a:tcPr>
                </a:tc>
                <a:tc>
                  <a:txBody>
                    <a:bodyPr/>
                    <a:lstStyle/>
                    <a:p>
                      <a:pPr marR="71755" lvl="0" algn="l">
                        <a:spcBef>
                          <a:spcPts val="1200"/>
                        </a:spcBef>
                        <a:spcAft>
                          <a:spcPts val="600"/>
                        </a:spcAft>
                      </a:pP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I can generate design ideas that satisfy a few of the specifications.</a:t>
                      </a:r>
                      <a:endParaRPr lang="en-GB" sz="1050" dirty="0">
                        <a:effectLst/>
                        <a:latin typeface="Times New Roman" panose="02020603050405020304" pitchFamily="18" charset="0"/>
                        <a:ea typeface="Times New Roman" panose="02020603050405020304" pitchFamily="18" charset="0"/>
                      </a:endParaRPr>
                    </a:p>
                  </a:txBody>
                  <a:tcPr marL="114300" marR="114300" marT="0" marB="0">
                    <a:solidFill>
                      <a:schemeClr val="accent4">
                        <a:lumMod val="20000"/>
                        <a:lumOff val="80000"/>
                      </a:schemeClr>
                    </a:solidFill>
                  </a:tcPr>
                </a:tc>
                <a:tc>
                  <a:txBody>
                    <a:bodyPr/>
                    <a:lstStyle/>
                    <a:p>
                      <a:pPr marL="0" marR="0" lvl="0" indent="0" algn="l" rtl="0">
                        <a:lnSpc>
                          <a:spcPct val="100000"/>
                        </a:lnSpc>
                        <a:spcBef>
                          <a:spcPts val="0"/>
                        </a:spcBef>
                        <a:spcAft>
                          <a:spcPts val="600"/>
                        </a:spcAft>
                        <a:buFont typeface="Arial" panose="020B0604020202020204" pitchFamily="34" charset="0"/>
                        <a:buNone/>
                      </a:pPr>
                      <a:r>
                        <a:rPr lang="en-US" sz="1050" kern="1200" dirty="0" smtClean="0">
                          <a:solidFill>
                            <a:schemeClr val="tx1"/>
                          </a:solidFill>
                          <a:effectLst/>
                          <a:latin typeface="+mn-lt"/>
                          <a:ea typeface="+mn-ea"/>
                          <a:cs typeface="+mn-cs"/>
                        </a:rPr>
                        <a:t>I can produce step by step plans including tools and equipment needed.</a:t>
                      </a:r>
                      <a:endParaRPr lang="en-GB" sz="1050" kern="1400" dirty="0">
                        <a:ln>
                          <a:noFill/>
                        </a:ln>
                        <a:solidFill>
                          <a:srgbClr val="000000"/>
                        </a:solidFill>
                        <a:effectLst/>
                        <a:latin typeface="Calibri" panose="020F0502020204030204" pitchFamily="34" charset="0"/>
                      </a:endParaRPr>
                    </a:p>
                  </a:txBody>
                  <a:tcPr marL="36576" marR="36576" marT="36576" marB="36576">
                    <a:solidFill>
                      <a:schemeClr val="accent4">
                        <a:lumMod val="20000"/>
                        <a:lumOff val="80000"/>
                      </a:schemeClr>
                    </a:solidFill>
                  </a:tcPr>
                </a:tc>
                <a:tc>
                  <a:txBody>
                    <a:bodyPr/>
                    <a:lstStyle/>
                    <a:p>
                      <a:pPr marL="0" lvl="0" indent="0" algn="l">
                        <a:lnSpc>
                          <a:spcPct val="100000"/>
                        </a:lnSpc>
                        <a:buFont typeface="Arial" panose="020B0604020202020204" pitchFamily="34" charset="0"/>
                        <a:buNone/>
                      </a:pPr>
                      <a:r>
                        <a:rPr lang="en-US" sz="1050" kern="1200" dirty="0" smtClean="0">
                          <a:solidFill>
                            <a:schemeClr val="tx1"/>
                          </a:solidFill>
                          <a:effectLst/>
                          <a:latin typeface="+mn-lt"/>
                          <a:ea typeface="+mn-ea"/>
                          <a:cs typeface="+mn-cs"/>
                        </a:rPr>
                        <a:t>I can select a few of the materials based on some of their properties. My products have a reasonable finish, showing skills in a variety of tools or processes, including CAM if appropriate.</a:t>
                      </a:r>
                      <a:endParaRPr lang="en-GB" sz="1050" kern="1200" dirty="0">
                        <a:solidFill>
                          <a:schemeClr val="tx1"/>
                        </a:solidFill>
                        <a:effectLst/>
                        <a:latin typeface="+mn-lt"/>
                        <a:ea typeface="+mn-ea"/>
                        <a:cs typeface="+mn-cs"/>
                      </a:endParaRPr>
                    </a:p>
                  </a:txBody>
                  <a:tcPr marL="9525" marR="9525" marT="9525" marB="0">
                    <a:solidFill>
                      <a:schemeClr val="accent4">
                        <a:lumMod val="20000"/>
                        <a:lumOff val="80000"/>
                      </a:schemeClr>
                    </a:solidFill>
                  </a:tcPr>
                </a:tc>
                <a:tc>
                  <a:txBody>
                    <a:bodyPr/>
                    <a:lstStyle/>
                    <a:p>
                      <a:pPr marL="0" lvl="0" indent="0" algn="l">
                        <a:lnSpc>
                          <a:spcPct val="100000"/>
                        </a:lnSpc>
                        <a:buFont typeface="Arial" panose="020B0604020202020204" pitchFamily="34" charset="0"/>
                        <a:buNone/>
                      </a:pPr>
                      <a:r>
                        <a:rPr lang="en-US" sz="1050" kern="1200" dirty="0" smtClean="0">
                          <a:solidFill>
                            <a:schemeClr val="tx1"/>
                          </a:solidFill>
                          <a:effectLst/>
                          <a:latin typeface="+mn-lt"/>
                          <a:ea typeface="+mn-ea"/>
                          <a:cs typeface="+mn-cs"/>
                        </a:rPr>
                        <a:t>I can test at least one feature of my final product against the specification, including suitability for the user.</a:t>
                      </a:r>
                      <a:endParaRPr lang="en-GB" sz="1050" dirty="0">
                        <a:solidFill>
                          <a:schemeClr val="tx1"/>
                        </a:solidFill>
                      </a:endParaRPr>
                    </a:p>
                  </a:txBody>
                  <a:tcPr marL="9525" marR="9525" marT="9525" marB="0">
                    <a:solidFill>
                      <a:schemeClr val="accent4">
                        <a:lumMod val="20000"/>
                        <a:lumOff val="80000"/>
                      </a:schemeClr>
                    </a:solidFill>
                  </a:tcPr>
                </a:tc>
                <a:extLst>
                  <a:ext uri="{0D108BD9-81ED-4DB2-BD59-A6C34878D82A}">
                    <a16:rowId xmlns:a16="http://schemas.microsoft.com/office/drawing/2014/main" val="968764441"/>
                  </a:ext>
                </a:extLst>
              </a:tr>
              <a:tr h="481704">
                <a:tc>
                  <a:txBody>
                    <a:bodyPr/>
                    <a:lstStyle/>
                    <a:p>
                      <a:pPr algn="ctr" fontAlgn="ctr"/>
                      <a:r>
                        <a:rPr lang="en-GB" sz="800" u="none" strike="noStrike" dirty="0">
                          <a:effectLst/>
                          <a:latin typeface="+mn-lt"/>
                        </a:rPr>
                        <a:t>Exceptional</a:t>
                      </a:r>
                    </a:p>
                    <a:p>
                      <a:pPr algn="ctr" fontAlgn="ctr"/>
                      <a:r>
                        <a:rPr lang="en-GB" sz="800" u="none" strike="noStrike" dirty="0">
                          <a:effectLst/>
                          <a:latin typeface="+mn-lt"/>
                        </a:rPr>
                        <a:t>Grade 8-9 </a:t>
                      </a:r>
                    </a:p>
                    <a:p>
                      <a:pPr algn="ctr" fontAlgn="ctr"/>
                      <a:r>
                        <a:rPr lang="en-GB" sz="800" b="1" i="0" u="sng" strike="noStrike" dirty="0">
                          <a:solidFill>
                            <a:schemeClr val="tx1"/>
                          </a:solidFill>
                          <a:effectLst/>
                          <a:latin typeface="+mn-lt"/>
                        </a:rPr>
                        <a:t>HIGH FLIER</a:t>
                      </a:r>
                    </a:p>
                  </a:txBody>
                  <a:tcPr marL="9525" marR="9525" marT="9525" marB="0">
                    <a:lnB w="12700" cap="flat" cmpd="sng" algn="ctr">
                      <a:solidFill>
                        <a:schemeClr val="tx1"/>
                      </a:solidFill>
                      <a:prstDash val="solid"/>
                      <a:round/>
                      <a:headEnd type="none" w="med" len="med"/>
                      <a:tailEnd type="none" w="med" len="med"/>
                    </a:lnB>
                    <a:solidFill>
                      <a:srgbClr val="92D050"/>
                    </a:solidFill>
                  </a:tcPr>
                </a:tc>
                <a:tc>
                  <a:txBody>
                    <a:bodyPr/>
                    <a:lstStyle/>
                    <a:p>
                      <a:pPr algn="ctr" fontAlgn="ctr"/>
                      <a:r>
                        <a:rPr lang="en-GB" sz="800" u="none" strike="noStrike" dirty="0">
                          <a:effectLst/>
                          <a:latin typeface="+mn-lt"/>
                        </a:rPr>
                        <a:t>Excellence </a:t>
                      </a:r>
                    </a:p>
                    <a:p>
                      <a:pPr algn="ctr" fontAlgn="ctr"/>
                      <a:r>
                        <a:rPr lang="en-GB" sz="800" u="none" strike="noStrike" dirty="0">
                          <a:effectLst/>
                          <a:latin typeface="+mn-lt"/>
                        </a:rPr>
                        <a:t>Grade 6-7</a:t>
                      </a:r>
                    </a:p>
                    <a:p>
                      <a:pPr algn="ctr" fontAlgn="ctr"/>
                      <a:r>
                        <a:rPr lang="en-GB" sz="800" b="1" i="0" u="sng" strike="noStrike" dirty="0">
                          <a:solidFill>
                            <a:schemeClr val="tx1"/>
                          </a:solidFill>
                          <a:effectLst/>
                          <a:latin typeface="+mn-lt"/>
                        </a:rPr>
                        <a:t>GOLD</a:t>
                      </a:r>
                    </a:p>
                  </a:txBody>
                  <a:tcPr marL="9525" marR="9525" marT="9525" marB="0">
                    <a:solidFill>
                      <a:srgbClr val="FFFF00"/>
                    </a:solidFill>
                  </a:tcPr>
                </a:tc>
                <a:tc>
                  <a:txBody>
                    <a:bodyPr/>
                    <a:lstStyle/>
                    <a:p>
                      <a:pPr algn="ctr" fontAlgn="ctr"/>
                      <a:r>
                        <a:rPr lang="en-GB" sz="800" u="none" strike="noStrike" dirty="0">
                          <a:effectLst/>
                          <a:latin typeface="+mn-lt"/>
                        </a:rPr>
                        <a:t>Secure </a:t>
                      </a:r>
                    </a:p>
                    <a:p>
                      <a:pPr algn="ctr" fontAlgn="ctr"/>
                      <a:r>
                        <a:rPr lang="en-GB" sz="800" u="none" strike="noStrike" dirty="0">
                          <a:effectLst/>
                          <a:latin typeface="+mn-lt"/>
                        </a:rPr>
                        <a:t>Grade 4-5</a:t>
                      </a:r>
                    </a:p>
                    <a:p>
                      <a:pPr algn="ctr" fontAlgn="ctr"/>
                      <a:r>
                        <a:rPr lang="en-GB" sz="800" b="1" i="0" u="sng" strike="noStrike" dirty="0">
                          <a:solidFill>
                            <a:schemeClr val="tx1"/>
                          </a:solidFill>
                          <a:effectLst/>
                          <a:latin typeface="+mn-lt"/>
                        </a:rPr>
                        <a:t>SILVER</a:t>
                      </a:r>
                    </a:p>
                  </a:txBody>
                  <a:tcPr marL="9525" marR="9525" marT="9525" marB="0">
                    <a:solidFill>
                      <a:schemeClr val="bg1">
                        <a:lumMod val="75000"/>
                      </a:schemeClr>
                    </a:solidFill>
                  </a:tcPr>
                </a:tc>
                <a:tc>
                  <a:txBody>
                    <a:bodyPr/>
                    <a:lstStyle/>
                    <a:p>
                      <a:pPr marL="0" lvl="0" indent="0" algn="l">
                        <a:lnSpc>
                          <a:spcPct val="100000"/>
                        </a:lnSpc>
                        <a:buFont typeface="Arial" panose="020B0604020202020204" pitchFamily="34" charset="0"/>
                        <a:buNone/>
                      </a:pPr>
                      <a:r>
                        <a:rPr lang="en-US" sz="1050" kern="1200" dirty="0" smtClean="0">
                          <a:solidFill>
                            <a:schemeClr val="tx1"/>
                          </a:solidFill>
                          <a:effectLst/>
                          <a:latin typeface="+mn-lt"/>
                          <a:ea typeface="+mn-ea"/>
                          <a:cs typeface="+mn-cs"/>
                        </a:rPr>
                        <a:t>My specification is detailed and is linked with relevant research.</a:t>
                      </a:r>
                    </a:p>
                  </a:txBody>
                  <a:tcPr marL="9525" marR="9525" marT="9525" marB="0">
                    <a:solidFill>
                      <a:schemeClr val="accent4">
                        <a:lumMod val="20000"/>
                        <a:lumOff val="80000"/>
                      </a:schemeClr>
                    </a:solidFill>
                  </a:tcPr>
                </a:tc>
                <a:tc>
                  <a:txBody>
                    <a:bodyPr/>
                    <a:lstStyle/>
                    <a:p>
                      <a:pPr marR="71755" lvl="0" algn="l">
                        <a:spcBef>
                          <a:spcPts val="1200"/>
                        </a:spcBef>
                        <a:spcAft>
                          <a:spcPts val="600"/>
                        </a:spcAft>
                      </a:pP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I can show a degree of creativity that satisfies many of the </a:t>
                      </a:r>
                      <a:r>
                        <a:rPr lang="en-US" sz="1050" dirty="0" smtClean="0">
                          <a:effectLst/>
                          <a:latin typeface="Calibri" panose="020F0502020204030204" pitchFamily="34" charset="0"/>
                          <a:ea typeface="Times New Roman" panose="02020603050405020304" pitchFamily="18" charset="0"/>
                          <a:cs typeface="Times New Roman" panose="02020603050405020304" pitchFamily="18" charset="0"/>
                        </a:rPr>
                        <a:t>specification</a:t>
                      </a:r>
                      <a:r>
                        <a:rPr lang="en-US" sz="1050" baseline="0" dirty="0" smtClean="0">
                          <a:effectLst/>
                          <a:latin typeface="Calibri" panose="020F0502020204030204" pitchFamily="34" charset="0"/>
                          <a:ea typeface="Times New Roman" panose="02020603050405020304" pitchFamily="18" charset="0"/>
                          <a:cs typeface="Times New Roman" panose="02020603050405020304" pitchFamily="18" charset="0"/>
                        </a:rPr>
                        <a:t> points. </a:t>
                      </a:r>
                      <a:endParaRPr lang="en-GB" sz="1050" dirty="0">
                        <a:effectLst/>
                        <a:latin typeface="Times New Roman" panose="02020603050405020304" pitchFamily="18" charset="0"/>
                        <a:ea typeface="Times New Roman" panose="02020603050405020304" pitchFamily="18" charset="0"/>
                      </a:endParaRPr>
                    </a:p>
                  </a:txBody>
                  <a:tcPr marL="0" marR="0" marT="0" marB="0">
                    <a:solidFill>
                      <a:schemeClr val="accent4">
                        <a:lumMod val="20000"/>
                        <a:lumOff val="80000"/>
                      </a:schemeClr>
                    </a:solidFill>
                  </a:tcPr>
                </a:tc>
                <a:tc>
                  <a:txBody>
                    <a:bodyPr/>
                    <a:lstStyle/>
                    <a:p>
                      <a:pPr marR="71755" lvl="0" algn="l">
                        <a:spcBef>
                          <a:spcPts val="1200"/>
                        </a:spcBef>
                        <a:spcAft>
                          <a:spcPts val="600"/>
                        </a:spcAft>
                      </a:pPr>
                      <a:r>
                        <a:rPr lang="en-GB" sz="105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I can prepare detailed instructions for making a product, including time taken at different stages.</a:t>
                      </a:r>
                      <a:endParaRPr lang="en-GB" sz="1050" dirty="0">
                        <a:effectLst/>
                        <a:latin typeface="Times New Roman" panose="02020603050405020304" pitchFamily="18" charset="0"/>
                        <a:ea typeface="Times New Roman" panose="02020603050405020304" pitchFamily="18" charset="0"/>
                      </a:endParaRPr>
                    </a:p>
                  </a:txBody>
                  <a:tcPr marL="0" marR="0" marT="0" marB="0">
                    <a:solidFill>
                      <a:schemeClr val="accent4">
                        <a:lumMod val="20000"/>
                        <a:lumOff val="80000"/>
                      </a:schemeClr>
                    </a:solidFill>
                  </a:tcPr>
                </a:tc>
                <a:tc>
                  <a:txBody>
                    <a:bodyPr/>
                    <a:lstStyle/>
                    <a:p>
                      <a:pPr lvl="0" algn="l">
                        <a:spcAft>
                          <a:spcPts val="0"/>
                        </a:spcAft>
                      </a:pP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I can make products that show some challenge, with some quality control checks applied.</a:t>
                      </a:r>
                      <a:endParaRPr lang="en-GB" sz="1050" dirty="0">
                        <a:effectLst/>
                        <a:latin typeface="Times New Roman" panose="02020603050405020304" pitchFamily="18" charset="0"/>
                        <a:ea typeface="Times New Roman" panose="02020603050405020304" pitchFamily="18" charset="0"/>
                      </a:endParaRPr>
                    </a:p>
                  </a:txBody>
                  <a:tcPr marL="114300" marR="114300" marT="0" marB="0">
                    <a:solidFill>
                      <a:schemeClr val="accent4">
                        <a:lumMod val="20000"/>
                        <a:lumOff val="80000"/>
                      </a:schemeClr>
                    </a:solidFill>
                  </a:tcPr>
                </a:tc>
                <a:tc>
                  <a:txBody>
                    <a:bodyPr/>
                    <a:lstStyle/>
                    <a:p>
                      <a:pPr marL="0" lvl="0" indent="0" algn="l">
                        <a:lnSpc>
                          <a:spcPct val="100000"/>
                        </a:lnSpc>
                        <a:buFont typeface="Arial" panose="020B0604020202020204" pitchFamily="34" charset="0"/>
                        <a:buNone/>
                      </a:pPr>
                      <a:r>
                        <a:rPr lang="en-US" sz="1050" kern="1200" dirty="0" smtClean="0">
                          <a:solidFill>
                            <a:schemeClr val="tx1"/>
                          </a:solidFill>
                          <a:effectLst/>
                          <a:latin typeface="+mn-lt"/>
                          <a:ea typeface="+mn-ea"/>
                          <a:cs typeface="+mn-cs"/>
                        </a:rPr>
                        <a:t>I can test at least a few features of my final product against the specifications.</a:t>
                      </a:r>
                      <a:endParaRPr lang="en-GB" sz="105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05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050" kern="1200" dirty="0">
                        <a:solidFill>
                          <a:schemeClr val="tx1"/>
                        </a:solidFill>
                        <a:effectLst/>
                        <a:latin typeface="+mn-lt"/>
                        <a:ea typeface="+mn-ea"/>
                        <a:cs typeface="+mn-cs"/>
                      </a:endParaRPr>
                    </a:p>
                  </a:txBody>
                  <a:tcPr marL="9525" marR="9525" marT="9525" marB="0">
                    <a:solidFill>
                      <a:schemeClr val="accent4">
                        <a:lumMod val="20000"/>
                        <a:lumOff val="80000"/>
                      </a:schemeClr>
                    </a:solidFill>
                  </a:tcPr>
                </a:tc>
                <a:extLst>
                  <a:ext uri="{0D108BD9-81ED-4DB2-BD59-A6C34878D82A}">
                    <a16:rowId xmlns:a16="http://schemas.microsoft.com/office/drawing/2014/main" val="4086026140"/>
                  </a:ext>
                </a:extLst>
              </a:tr>
              <a:tr h="738212">
                <a:tc>
                  <a:txBody>
                    <a:bodyPr/>
                    <a:lstStyle/>
                    <a:p>
                      <a:pPr algn="ctr" fontAlgn="ctr"/>
                      <a:endParaRPr lang="en-GB" sz="800" b="1" i="0" u="sng" strike="noStrike" dirty="0">
                        <a:solidFill>
                          <a:schemeClr val="tx1"/>
                        </a:solidFill>
                        <a:effectLst/>
                        <a:latin typeface="+mn-lt"/>
                      </a:endParaRPr>
                    </a:p>
                  </a:txBody>
                  <a:tcPr marL="9525" marR="9525" marT="9525"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fontAlgn="ctr"/>
                      <a:r>
                        <a:rPr lang="en-GB" sz="800" u="none" strike="noStrike" dirty="0">
                          <a:effectLst/>
                          <a:latin typeface="+mn-lt"/>
                        </a:rPr>
                        <a:t>Exceptional</a:t>
                      </a:r>
                    </a:p>
                    <a:p>
                      <a:pPr algn="ctr" fontAlgn="ctr"/>
                      <a:r>
                        <a:rPr lang="en-GB" sz="800" u="none" strike="noStrike" dirty="0">
                          <a:effectLst/>
                          <a:latin typeface="+mn-lt"/>
                        </a:rPr>
                        <a:t>Grade 8-9 </a:t>
                      </a:r>
                    </a:p>
                    <a:p>
                      <a:pPr algn="ctr" fontAlgn="ctr"/>
                      <a:r>
                        <a:rPr lang="en-GB" sz="800" b="1" i="0" u="sng" strike="noStrike" dirty="0">
                          <a:solidFill>
                            <a:schemeClr val="tx1"/>
                          </a:solidFill>
                          <a:effectLst/>
                          <a:latin typeface="+mn-lt"/>
                        </a:rPr>
                        <a:t>HIGH FLIER</a:t>
                      </a:r>
                    </a:p>
                  </a:txBody>
                  <a:tcPr marL="9525" marR="9525" marT="9525" marB="0">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rgbClr val="92D050"/>
                    </a:solidFill>
                  </a:tcPr>
                </a:tc>
                <a:tc>
                  <a:txBody>
                    <a:bodyPr/>
                    <a:lstStyle/>
                    <a:p>
                      <a:pPr algn="ctr" fontAlgn="ctr"/>
                      <a:r>
                        <a:rPr lang="en-GB" sz="800" u="none" strike="noStrike" dirty="0">
                          <a:effectLst/>
                          <a:latin typeface="+mn-lt"/>
                        </a:rPr>
                        <a:t>Excellence </a:t>
                      </a:r>
                    </a:p>
                    <a:p>
                      <a:pPr algn="ctr" fontAlgn="ctr"/>
                      <a:r>
                        <a:rPr lang="en-GB" sz="800" u="none" strike="noStrike" dirty="0">
                          <a:effectLst/>
                          <a:latin typeface="+mn-lt"/>
                        </a:rPr>
                        <a:t>Grade 6-7</a:t>
                      </a:r>
                    </a:p>
                    <a:p>
                      <a:pPr algn="ctr" fontAlgn="ctr"/>
                      <a:r>
                        <a:rPr lang="en-GB" sz="800" b="1" i="0" u="sng" strike="noStrike" dirty="0">
                          <a:solidFill>
                            <a:schemeClr val="tx1"/>
                          </a:solidFill>
                          <a:effectLst/>
                          <a:latin typeface="+mn-lt"/>
                        </a:rPr>
                        <a:t>GOLD</a:t>
                      </a:r>
                    </a:p>
                  </a:txBody>
                  <a:tcPr marL="9525" marR="9525" marT="9525" marB="0">
                    <a:solidFill>
                      <a:srgbClr val="FFFF00"/>
                    </a:solidFill>
                  </a:tcPr>
                </a:tc>
                <a:tc>
                  <a:txBody>
                    <a:bodyPr/>
                    <a:lstStyle/>
                    <a:p>
                      <a:pPr marL="0" lvl="0" indent="0" algn="l">
                        <a:lnSpc>
                          <a:spcPct val="100000"/>
                        </a:lnSpc>
                        <a:buFont typeface="Arial" panose="020B0604020202020204" pitchFamily="34" charset="0"/>
                        <a:buNone/>
                      </a:pPr>
                      <a:r>
                        <a:rPr lang="en-US" sz="1050" kern="1200" dirty="0" smtClean="0">
                          <a:solidFill>
                            <a:schemeClr val="tx1"/>
                          </a:solidFill>
                          <a:effectLst/>
                          <a:latin typeface="+mn-lt"/>
                          <a:ea typeface="+mn-ea"/>
                          <a:cs typeface="+mn-cs"/>
                        </a:rPr>
                        <a:t>My specification is detailed and justified, and is explained through relevant research</a:t>
                      </a:r>
                      <a:endParaRPr lang="en-GB" sz="1050" kern="1200" dirty="0">
                        <a:solidFill>
                          <a:schemeClr val="dk1"/>
                        </a:solidFill>
                        <a:effectLst/>
                        <a:latin typeface="+mn-lt"/>
                        <a:ea typeface="+mn-ea"/>
                        <a:cs typeface="+mn-cs"/>
                      </a:endParaRPr>
                    </a:p>
                    <a:p>
                      <a:pPr marL="0" lvl="0" indent="0" algn="l">
                        <a:lnSpc>
                          <a:spcPct val="100000"/>
                        </a:lnSpc>
                        <a:buFont typeface="Arial" panose="020B0604020202020204" pitchFamily="34" charset="0"/>
                        <a:buNone/>
                      </a:pPr>
                      <a:endParaRPr lang="en-GB" sz="1050" kern="1200" dirty="0">
                        <a:solidFill>
                          <a:schemeClr val="dk1"/>
                        </a:solidFill>
                        <a:effectLst/>
                        <a:latin typeface="+mn-lt"/>
                        <a:ea typeface="+mn-ea"/>
                        <a:cs typeface="+mn-cs"/>
                      </a:endParaRPr>
                    </a:p>
                    <a:p>
                      <a:pPr marL="0" lvl="0" indent="0" algn="l">
                        <a:lnSpc>
                          <a:spcPct val="100000"/>
                        </a:lnSpc>
                        <a:buFont typeface="Arial" panose="020B0604020202020204" pitchFamily="34" charset="0"/>
                        <a:buNone/>
                      </a:pPr>
                      <a:endParaRPr lang="en-GB" sz="1050" dirty="0"/>
                    </a:p>
                    <a:p>
                      <a:pPr marL="0" lvl="0" indent="0" algn="l" fontAlgn="ctr">
                        <a:lnSpc>
                          <a:spcPct val="100000"/>
                        </a:lnSpc>
                        <a:buFont typeface="Arial" panose="020B0604020202020204" pitchFamily="34" charset="0"/>
                        <a:buNone/>
                      </a:pPr>
                      <a:endParaRPr lang="en-GB" sz="1050" b="0" i="0" u="none" strike="noStrike" dirty="0">
                        <a:solidFill>
                          <a:srgbClr val="000000"/>
                        </a:solidFill>
                        <a:effectLst/>
                        <a:latin typeface="+mn-lt"/>
                      </a:endParaRPr>
                    </a:p>
                  </a:txBody>
                  <a:tcPr marL="9525" marR="9525" marT="9525" marB="0">
                    <a:solidFill>
                      <a:schemeClr val="accent4">
                        <a:lumMod val="20000"/>
                        <a:lumOff val="80000"/>
                      </a:schemeClr>
                    </a:solidFill>
                  </a:tcPr>
                </a:tc>
                <a:tc>
                  <a:txBody>
                    <a:bodyPr/>
                    <a:lstStyle/>
                    <a:p>
                      <a:pPr lvl="0" algn="l"/>
                      <a:r>
                        <a:rPr lang="en-US" sz="1050" kern="1200" dirty="0" smtClean="0">
                          <a:solidFill>
                            <a:schemeClr val="tx1"/>
                          </a:solidFill>
                          <a:effectLst/>
                          <a:latin typeface="+mn-lt"/>
                          <a:ea typeface="+mn-ea"/>
                          <a:cs typeface="+mn-cs"/>
                        </a:rPr>
                        <a:t>I can generate creative ideas that satisfy the specification, including social, moral, and environmental and sustainability issues.</a:t>
                      </a:r>
                      <a:endParaRPr lang="en-GB" sz="1050" kern="1200" dirty="0" smtClean="0">
                        <a:solidFill>
                          <a:schemeClr val="tx1"/>
                        </a:solidFill>
                        <a:effectLst/>
                        <a:latin typeface="+mn-lt"/>
                        <a:ea typeface="+mn-ea"/>
                        <a:cs typeface="+mn-cs"/>
                      </a:endParaRPr>
                    </a:p>
                    <a:p>
                      <a:pPr lvl="0" algn="l"/>
                      <a:r>
                        <a:rPr lang="en-US" sz="1050" kern="1200" dirty="0" smtClean="0">
                          <a:solidFill>
                            <a:schemeClr val="tx1"/>
                          </a:solidFill>
                          <a:effectLst/>
                          <a:latin typeface="+mn-lt"/>
                          <a:ea typeface="+mn-ea"/>
                          <a:cs typeface="+mn-cs"/>
                        </a:rPr>
                        <a:t>I can evaluate my design ideas against the design criteria.</a:t>
                      </a:r>
                      <a:endParaRPr lang="en-GB" sz="1050" kern="1200" dirty="0">
                        <a:solidFill>
                          <a:schemeClr val="tx1"/>
                        </a:solidFill>
                        <a:effectLst/>
                        <a:latin typeface="+mn-lt"/>
                        <a:ea typeface="+mn-ea"/>
                        <a:cs typeface="+mn-cs"/>
                      </a:endParaRPr>
                    </a:p>
                  </a:txBody>
                  <a:tcPr marL="9525" marR="9525" marT="9525" marB="0">
                    <a:solidFill>
                      <a:schemeClr val="accent4">
                        <a:lumMod val="20000"/>
                        <a:lumOff val="80000"/>
                      </a:schemeClr>
                    </a:solidFill>
                  </a:tcPr>
                </a:tc>
                <a:tc>
                  <a:txBody>
                    <a:bodyPr/>
                    <a:lstStyle/>
                    <a:p>
                      <a:pPr marL="0" lvl="0" indent="0" algn="l">
                        <a:lnSpc>
                          <a:spcPct val="100000"/>
                        </a:lnSpc>
                        <a:buFont typeface="Arial" panose="020B0604020202020204" pitchFamily="34" charset="0"/>
                        <a:buNone/>
                      </a:pPr>
                      <a:r>
                        <a:rPr lang="en-US" sz="1050" kern="1200" dirty="0" smtClean="0">
                          <a:solidFill>
                            <a:schemeClr val="tx1"/>
                          </a:solidFill>
                          <a:effectLst/>
                          <a:latin typeface="+mn-lt"/>
                          <a:ea typeface="+mn-ea"/>
                          <a:cs typeface="+mn-cs"/>
                        </a:rPr>
                        <a:t>I can prepare detailed instructions for making a product that will meet each of the design criteria</a:t>
                      </a:r>
                      <a:endParaRPr lang="en-GB" sz="1050" b="0" i="0" u="none" strike="noStrike" kern="1200" dirty="0">
                        <a:solidFill>
                          <a:srgbClr val="000000"/>
                        </a:solidFill>
                        <a:effectLst/>
                        <a:latin typeface="+mn-lt"/>
                        <a:ea typeface="+mn-ea"/>
                        <a:cs typeface="+mn-cs"/>
                      </a:endParaRPr>
                    </a:p>
                  </a:txBody>
                  <a:tcPr marL="9525" marR="9525" marT="9525" marB="0">
                    <a:solidFill>
                      <a:schemeClr val="accent4">
                        <a:lumMod val="20000"/>
                        <a:lumOff val="80000"/>
                      </a:schemeClr>
                    </a:solidFill>
                  </a:tcPr>
                </a:tc>
                <a:tc>
                  <a:txBody>
                    <a:bodyPr/>
                    <a:lstStyle/>
                    <a:p>
                      <a:pPr marL="0" lvl="0" indent="0" algn="l">
                        <a:lnSpc>
                          <a:spcPct val="100000"/>
                        </a:lnSpc>
                        <a:buFont typeface="Arial" panose="020B0604020202020204" pitchFamily="34" charset="0"/>
                        <a:buNone/>
                      </a:pPr>
                      <a:r>
                        <a:rPr lang="en-US" sz="1050" kern="1200" dirty="0" smtClean="0">
                          <a:solidFill>
                            <a:schemeClr val="tx1"/>
                          </a:solidFill>
                          <a:effectLst/>
                          <a:latin typeface="+mn-lt"/>
                          <a:ea typeface="+mn-ea"/>
                          <a:cs typeface="+mn-cs"/>
                        </a:rPr>
                        <a:t>I can assemble, make and finish demanding products. I can show how quality control checks were applied during making.</a:t>
                      </a:r>
                      <a:endParaRPr lang="en-GB" sz="1050" b="0" i="0" u="none" strike="noStrike" dirty="0">
                        <a:solidFill>
                          <a:srgbClr val="000000"/>
                        </a:solidFill>
                        <a:effectLst/>
                        <a:latin typeface="+mn-lt"/>
                      </a:endParaRPr>
                    </a:p>
                  </a:txBody>
                  <a:tcPr marL="9525" marR="9525" marT="9525" marB="0">
                    <a:solidFill>
                      <a:schemeClr val="accent4">
                        <a:lumMod val="20000"/>
                        <a:lumOff val="80000"/>
                      </a:schemeClr>
                    </a:solidFill>
                  </a:tcPr>
                </a:tc>
                <a:tc>
                  <a:txBody>
                    <a:bodyPr/>
                    <a:lstStyle/>
                    <a:p>
                      <a:pPr marL="0" lvl="0" indent="0" algn="l">
                        <a:lnSpc>
                          <a:spcPct val="100000"/>
                        </a:lnSpc>
                        <a:buFont typeface="Arial" panose="020B0604020202020204" pitchFamily="34" charset="0"/>
                        <a:buNone/>
                      </a:pPr>
                      <a:r>
                        <a:rPr lang="en-US" sz="1050" kern="1200" dirty="0" smtClean="0">
                          <a:solidFill>
                            <a:schemeClr val="tx1"/>
                          </a:solidFill>
                          <a:effectLst/>
                          <a:latin typeface="+mn-lt"/>
                          <a:ea typeface="+mn-ea"/>
                          <a:cs typeface="+mn-cs"/>
                        </a:rPr>
                        <a:t>I can show that the product would be suitable for the target user.</a:t>
                      </a:r>
                      <a:endParaRPr lang="en-GB" sz="1050" kern="1200" dirty="0">
                        <a:solidFill>
                          <a:schemeClr val="dk1"/>
                        </a:solidFill>
                        <a:effectLst/>
                        <a:latin typeface="+mn-lt"/>
                        <a:ea typeface="+mn-ea"/>
                        <a:cs typeface="+mn-cs"/>
                      </a:endParaRPr>
                    </a:p>
                  </a:txBody>
                  <a:tcPr marL="9525" marR="9525" marT="9525" marB="0">
                    <a:solidFill>
                      <a:schemeClr val="accent4">
                        <a:lumMod val="20000"/>
                        <a:lumOff val="80000"/>
                      </a:schemeClr>
                    </a:solidFill>
                  </a:tcPr>
                </a:tc>
                <a:extLst>
                  <a:ext uri="{0D108BD9-81ED-4DB2-BD59-A6C34878D82A}">
                    <a16:rowId xmlns:a16="http://schemas.microsoft.com/office/drawing/2014/main" val="1229376271"/>
                  </a:ext>
                </a:extLst>
              </a:tr>
              <a:tr h="1182074">
                <a:tc>
                  <a:txBody>
                    <a:bodyPr/>
                    <a:lstStyle/>
                    <a:p>
                      <a:pPr algn="ctr" fontAlgn="ctr"/>
                      <a:endParaRPr lang="en-GB" sz="800" b="1" i="0" u="sng" strike="noStrike" dirty="0">
                        <a:solidFill>
                          <a:schemeClr val="tx1"/>
                        </a:solidFill>
                        <a:effectLst/>
                        <a:latin typeface="+mn-lt"/>
                      </a:endParaRPr>
                    </a:p>
                  </a:txBody>
                  <a:tcPr marL="9525" marR="9525" marT="9525"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fontAlgn="ctr"/>
                      <a:endParaRPr lang="en-GB" sz="800" b="1" i="0" u="sng" strike="noStrike" dirty="0">
                        <a:solidFill>
                          <a:schemeClr val="tx1"/>
                        </a:solidFill>
                        <a:effectLst/>
                        <a:latin typeface="+mn-lt"/>
                      </a:endParaRPr>
                    </a:p>
                  </a:txBody>
                  <a:tcPr marL="9525" marR="9525" marT="9525"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fontAlgn="ctr"/>
                      <a:r>
                        <a:rPr lang="en-GB" sz="800" u="none" strike="noStrike" dirty="0">
                          <a:effectLst/>
                          <a:latin typeface="+mn-lt"/>
                        </a:rPr>
                        <a:t>Exceptional</a:t>
                      </a:r>
                    </a:p>
                    <a:p>
                      <a:pPr algn="ctr" fontAlgn="ctr"/>
                      <a:r>
                        <a:rPr lang="en-GB" sz="800" u="none" strike="noStrike" dirty="0">
                          <a:effectLst/>
                          <a:latin typeface="+mn-lt"/>
                        </a:rPr>
                        <a:t>Grade 8-9 </a:t>
                      </a:r>
                    </a:p>
                    <a:p>
                      <a:pPr algn="ctr" fontAlgn="ctr"/>
                      <a:r>
                        <a:rPr lang="en-GB" sz="800" b="1" i="0" u="sng" strike="noStrike" dirty="0">
                          <a:solidFill>
                            <a:schemeClr val="tx1"/>
                          </a:solidFill>
                          <a:effectLst/>
                          <a:latin typeface="+mn-lt"/>
                        </a:rPr>
                        <a:t>HIGH FLIER</a:t>
                      </a:r>
                    </a:p>
                  </a:txBody>
                  <a:tcPr marL="9525" marR="9525" marT="9525" marB="0">
                    <a:lnL w="12700" cap="flat" cmpd="sng" algn="ctr">
                      <a:solidFill>
                        <a:schemeClr val="tx1"/>
                      </a:solidFill>
                      <a:prstDash val="solid"/>
                      <a:round/>
                      <a:headEnd type="none" w="med" len="med"/>
                      <a:tailEnd type="none" w="med" len="med"/>
                    </a:lnL>
                    <a:solidFill>
                      <a:srgbClr val="92D050"/>
                    </a:solidFill>
                  </a:tcPr>
                </a:tc>
                <a:tc>
                  <a:txBody>
                    <a:bodyPr/>
                    <a:lstStyle/>
                    <a:p>
                      <a:pPr lvl="0" algn="l">
                        <a:spcAft>
                          <a:spcPts val="0"/>
                        </a:spcAft>
                      </a:pP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I can explain how the outcomes of my research will influence my own designs and generate a detailed and justified specification.</a:t>
                      </a:r>
                      <a:endParaRPr lang="en-GB" sz="1050" dirty="0">
                        <a:effectLst/>
                        <a:latin typeface="Times New Roman" panose="02020603050405020304" pitchFamily="18" charset="0"/>
                        <a:ea typeface="Times New Roman" panose="02020603050405020304" pitchFamily="18" charset="0"/>
                      </a:endParaRPr>
                    </a:p>
                    <a:p>
                      <a:pPr lvl="0" algn="l">
                        <a:spcAft>
                          <a:spcPts val="0"/>
                        </a:spcAft>
                      </a:pP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My user has been profiled.</a:t>
                      </a:r>
                      <a:endParaRPr lang="en-GB" sz="1050" dirty="0">
                        <a:effectLst/>
                        <a:latin typeface="Times New Roman" panose="02020603050405020304" pitchFamily="18" charset="0"/>
                        <a:ea typeface="Times New Roman" panose="02020603050405020304" pitchFamily="18" charset="0"/>
                      </a:endParaRPr>
                    </a:p>
                    <a:p>
                      <a:pPr lvl="0" algn="l">
                        <a:spcAft>
                          <a:spcPts val="0"/>
                        </a:spcAft>
                      </a:pP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I can include detailed product analysis explaining the design features of related products.</a:t>
                      </a:r>
                      <a:endParaRPr lang="en-GB" sz="1050" dirty="0">
                        <a:effectLst/>
                        <a:latin typeface="Times New Roman" panose="02020603050405020304" pitchFamily="18" charset="0"/>
                        <a:ea typeface="Times New Roman" panose="02020603050405020304" pitchFamily="18" charset="0"/>
                      </a:endParaRPr>
                    </a:p>
                  </a:txBody>
                  <a:tcPr marL="0" marR="0" marT="0" marB="0">
                    <a:solidFill>
                      <a:schemeClr val="accent4">
                        <a:lumMod val="20000"/>
                        <a:lumOff val="80000"/>
                      </a:schemeClr>
                    </a:solidFill>
                  </a:tcPr>
                </a:tc>
                <a:tc>
                  <a:txBody>
                    <a:bodyPr/>
                    <a:lstStyle/>
                    <a:p>
                      <a:pPr marR="71755" lvl="0" algn="l">
                        <a:spcBef>
                          <a:spcPts val="1200"/>
                        </a:spcBef>
                        <a:spcAft>
                          <a:spcPts val="600"/>
                        </a:spcAft>
                      </a:pP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I can show imaginative designs that that are explained in detail including social, moral, and environmental or sustainability </a:t>
                      </a:r>
                      <a:r>
                        <a:rPr lang="en-US" sz="1050" dirty="0" smtClean="0">
                          <a:effectLst/>
                          <a:latin typeface="Calibri" panose="020F0502020204030204" pitchFamily="34" charset="0"/>
                          <a:ea typeface="Times New Roman" panose="02020603050405020304" pitchFamily="18" charset="0"/>
                          <a:cs typeface="Times New Roman" panose="02020603050405020304" pitchFamily="18" charset="0"/>
                        </a:rPr>
                        <a:t>issues. I </a:t>
                      </a: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can objectively evaluate my design ideas against the specification using scale models and/or CAD, making useful and effective changes during development.</a:t>
                      </a:r>
                      <a:endParaRPr lang="en-GB" sz="1050" dirty="0">
                        <a:effectLst/>
                        <a:latin typeface="Times New Roman" panose="02020603050405020304" pitchFamily="18" charset="0"/>
                        <a:ea typeface="Times New Roman" panose="02020603050405020304" pitchFamily="18" charset="0"/>
                      </a:endParaRPr>
                    </a:p>
                  </a:txBody>
                  <a:tcPr marL="0" marR="0" marT="0" marB="0">
                    <a:solidFill>
                      <a:schemeClr val="accent4">
                        <a:lumMod val="20000"/>
                        <a:lumOff val="80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lang="en-US" sz="1050" kern="1200" dirty="0" smtClean="0">
                          <a:solidFill>
                            <a:schemeClr val="tx1"/>
                          </a:solidFill>
                          <a:effectLst/>
                          <a:latin typeface="+mn-lt"/>
                          <a:ea typeface="+mn-ea"/>
                          <a:cs typeface="+mn-cs"/>
                        </a:rPr>
                        <a:t>I can prepare detailed instructions for making that could be used by a third party and meet each of the design criteria.</a:t>
                      </a:r>
                      <a:r>
                        <a:rPr lang="en-GB" sz="1050" kern="1200" dirty="0" smtClean="0">
                          <a:solidFill>
                            <a:schemeClr val="tx1"/>
                          </a:solidFill>
                          <a:effectLst/>
                          <a:latin typeface="+mn-lt"/>
                          <a:ea typeface="+mn-ea"/>
                          <a:cs typeface="+mn-cs"/>
                        </a:rPr>
                        <a:t> </a:t>
                      </a:r>
                      <a:endParaRPr lang="en-GB" sz="1050" b="0" i="0" u="none" strike="noStrike" dirty="0">
                        <a:solidFill>
                          <a:srgbClr val="000000"/>
                        </a:solidFill>
                        <a:effectLst/>
                        <a:latin typeface="+mn-lt"/>
                      </a:endParaRPr>
                    </a:p>
                  </a:txBody>
                  <a:tcPr marL="9525" marR="9525" marT="9525" marB="0">
                    <a:solidFill>
                      <a:schemeClr val="accent4">
                        <a:lumMod val="20000"/>
                        <a:lumOff val="80000"/>
                      </a:schemeClr>
                    </a:solidFill>
                  </a:tcPr>
                </a:tc>
                <a:tc>
                  <a:txBody>
                    <a:bodyPr/>
                    <a:lstStyle/>
                    <a:p>
                      <a:pPr lvl="0" algn="l">
                        <a:spcAft>
                          <a:spcPts val="0"/>
                        </a:spcAft>
                      </a:pP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I can assemble, make and finish demanding products showing a good quality of finish that could be commercially viable with further development.</a:t>
                      </a:r>
                      <a:endParaRPr lang="en-GB" sz="1050" dirty="0">
                        <a:effectLst/>
                        <a:latin typeface="Times New Roman" panose="02020603050405020304" pitchFamily="18" charset="0"/>
                        <a:ea typeface="Times New Roman" panose="02020603050405020304" pitchFamily="18" charset="0"/>
                      </a:endParaRPr>
                    </a:p>
                    <a:p>
                      <a:pPr lvl="0" algn="l">
                        <a:spcAft>
                          <a:spcPts val="0"/>
                        </a:spcAft>
                      </a:pP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I can show how quality control checks were applied during making.</a:t>
                      </a:r>
                      <a:endParaRPr lang="en-GB" sz="1050" dirty="0">
                        <a:effectLst/>
                        <a:latin typeface="Times New Roman" panose="02020603050405020304" pitchFamily="18" charset="0"/>
                        <a:ea typeface="Times New Roman" panose="02020603050405020304" pitchFamily="18" charset="0"/>
                      </a:endParaRPr>
                    </a:p>
                  </a:txBody>
                  <a:tcPr marL="0" marR="0" marT="0" marB="0">
                    <a:solidFill>
                      <a:schemeClr val="accent4">
                        <a:lumMod val="20000"/>
                        <a:lumOff val="80000"/>
                      </a:schemeClr>
                    </a:solidFill>
                  </a:tcPr>
                </a:tc>
                <a:tc>
                  <a:txBody>
                    <a:bodyPr/>
                    <a:lstStyle/>
                    <a:p>
                      <a:pPr marR="71755" lvl="0" algn="l">
                        <a:spcBef>
                          <a:spcPts val="1200"/>
                        </a:spcBef>
                        <a:spcAft>
                          <a:spcPts val="600"/>
                        </a:spcAft>
                      </a:pP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I can show that the outcome would be suitable for the target market and evaluate the commercial viability of the final product.</a:t>
                      </a:r>
                      <a:endParaRPr lang="en-GB" sz="1050" dirty="0">
                        <a:effectLst/>
                        <a:latin typeface="Times New Roman" panose="02020603050405020304" pitchFamily="18" charset="0"/>
                        <a:ea typeface="Times New Roman" panose="02020603050405020304" pitchFamily="18" charset="0"/>
                      </a:endParaRPr>
                    </a:p>
                  </a:txBody>
                  <a:tcPr marL="0" marR="0" marT="0" marB="0">
                    <a:solidFill>
                      <a:schemeClr val="accent4">
                        <a:lumMod val="20000"/>
                        <a:lumOff val="80000"/>
                      </a:schemeClr>
                    </a:solidFill>
                  </a:tcPr>
                </a:tc>
                <a:extLst>
                  <a:ext uri="{0D108BD9-81ED-4DB2-BD59-A6C34878D82A}">
                    <a16:rowId xmlns:a16="http://schemas.microsoft.com/office/drawing/2014/main" val="3099053669"/>
                  </a:ext>
                </a:extLst>
              </a:tr>
            </a:tbl>
          </a:graphicData>
        </a:graphic>
      </p:graphicFrame>
    </p:spTree>
    <p:extLst>
      <p:ext uri="{BB962C8B-B14F-4D97-AF65-F5344CB8AC3E}">
        <p14:creationId xmlns:p14="http://schemas.microsoft.com/office/powerpoint/2010/main" val="93303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103524527"/>
              </p:ext>
            </p:extLst>
          </p:nvPr>
        </p:nvGraphicFramePr>
        <p:xfrm>
          <a:off x="0" y="182886"/>
          <a:ext cx="12192000" cy="6347410"/>
        </p:xfrm>
        <a:graphic>
          <a:graphicData uri="http://schemas.openxmlformats.org/drawingml/2006/table">
            <a:tbl>
              <a:tblPr firstRow="1" bandRow="1">
                <a:tableStyleId>{5940675A-B579-460E-94D1-54222C63F5DA}</a:tableStyleId>
              </a:tblPr>
              <a:tblGrid>
                <a:gridCol w="611054">
                  <a:extLst>
                    <a:ext uri="{9D8B030D-6E8A-4147-A177-3AD203B41FA5}">
                      <a16:colId xmlns:a16="http://schemas.microsoft.com/office/drawing/2014/main" val="794302176"/>
                    </a:ext>
                  </a:extLst>
                </a:gridCol>
                <a:gridCol w="2342378">
                  <a:extLst>
                    <a:ext uri="{9D8B030D-6E8A-4147-A177-3AD203B41FA5}">
                      <a16:colId xmlns:a16="http://schemas.microsoft.com/office/drawing/2014/main" val="3968618920"/>
                    </a:ext>
                  </a:extLst>
                </a:gridCol>
                <a:gridCol w="2327828">
                  <a:extLst>
                    <a:ext uri="{9D8B030D-6E8A-4147-A177-3AD203B41FA5}">
                      <a16:colId xmlns:a16="http://schemas.microsoft.com/office/drawing/2014/main" val="1959998804"/>
                    </a:ext>
                  </a:extLst>
                </a:gridCol>
                <a:gridCol w="2327828">
                  <a:extLst>
                    <a:ext uri="{9D8B030D-6E8A-4147-A177-3AD203B41FA5}">
                      <a16:colId xmlns:a16="http://schemas.microsoft.com/office/drawing/2014/main" val="4171863017"/>
                    </a:ext>
                  </a:extLst>
                </a:gridCol>
                <a:gridCol w="2396605">
                  <a:extLst>
                    <a:ext uri="{9D8B030D-6E8A-4147-A177-3AD203B41FA5}">
                      <a16:colId xmlns:a16="http://schemas.microsoft.com/office/drawing/2014/main" val="2579820939"/>
                    </a:ext>
                  </a:extLst>
                </a:gridCol>
                <a:gridCol w="2186307">
                  <a:extLst>
                    <a:ext uri="{9D8B030D-6E8A-4147-A177-3AD203B41FA5}">
                      <a16:colId xmlns:a16="http://schemas.microsoft.com/office/drawing/2014/main" val="934017759"/>
                    </a:ext>
                  </a:extLst>
                </a:gridCol>
              </a:tblGrid>
              <a:tr h="384420">
                <a:tc gridSpan="6">
                  <a:txBody>
                    <a:bodyPr/>
                    <a:lstStyle/>
                    <a:p>
                      <a:pPr algn="ctr" fontAlgn="ctr"/>
                      <a:r>
                        <a:rPr lang="en-GB" sz="1400" b="1" u="none" strike="noStrike" dirty="0" smtClean="0">
                          <a:effectLst/>
                          <a:latin typeface="+mn-lt"/>
                        </a:rPr>
                        <a:t> 3D Design KS4 Descriptors</a:t>
                      </a:r>
                      <a:r>
                        <a:rPr lang="en-GB" sz="1400" b="1" u="none" strike="noStrike" baseline="0" dirty="0" smtClean="0">
                          <a:effectLst/>
                          <a:latin typeface="+mn-lt"/>
                        </a:rPr>
                        <a:t>: </a:t>
                      </a:r>
                      <a:r>
                        <a:rPr lang="en-GB" sz="1400" b="1" u="sng" strike="noStrike" baseline="0" dirty="0">
                          <a:effectLst/>
                          <a:latin typeface="+mn-lt"/>
                        </a:rPr>
                        <a:t>For </a:t>
                      </a:r>
                      <a:r>
                        <a:rPr lang="en-GB" sz="1400" b="1" u="sng" strike="noStrike" baseline="0" dirty="0" smtClean="0">
                          <a:effectLst/>
                          <a:latin typeface="+mn-lt"/>
                        </a:rPr>
                        <a:t>Students (1-5)</a:t>
                      </a:r>
                      <a:endParaRPr lang="en-GB" sz="1400" b="1" u="sng" strike="noStrike" dirty="0">
                        <a:effectLst/>
                        <a:latin typeface="+mn-lt"/>
                      </a:endParaRPr>
                    </a:p>
                  </a:txBody>
                  <a:tcPr marL="9525" marR="9525" marT="9525"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75000"/>
                      </a:schemeClr>
                    </a:solidFill>
                  </a:tcPr>
                </a:tc>
                <a:tc hMerge="1">
                  <a:txBody>
                    <a:bodyPr/>
                    <a:lstStyle/>
                    <a:p>
                      <a:pPr algn="ctr" fontAlgn="ctr"/>
                      <a:endParaRPr lang="en-GB" sz="1400" b="1" u="sng" strike="noStrike" dirty="0">
                        <a:effectLst/>
                        <a:latin typeface="+mn-lt"/>
                      </a:endParaRPr>
                    </a:p>
                  </a:txBody>
                  <a:tcPr marL="9525" marR="9525" marT="9525" marB="0" anchor="ctr">
                    <a:lnL w="12700" cap="flat" cmpd="sng" algn="ctr">
                      <a:solidFill>
                        <a:schemeClr val="tx1"/>
                      </a:solidFill>
                      <a:prstDash val="solid"/>
                      <a:round/>
                      <a:headEnd type="none" w="med" len="med"/>
                      <a:tailEnd type="none" w="med" len="med"/>
                    </a:lnL>
                    <a:solidFill>
                      <a:srgbClr val="00B0F0"/>
                    </a:solidFill>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solidFill>
                      <a:srgbClr val="99CCFF"/>
                    </a:solidFill>
                  </a:tcPr>
                </a:tc>
                <a:tc hMerge="1">
                  <a:txBody>
                    <a:bodyPr/>
                    <a:lstStyle/>
                    <a:p>
                      <a:endParaRPr lang="en-GB"/>
                    </a:p>
                  </a:txBody>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solidFill>
                      <a:srgbClr val="99CCFF"/>
                    </a:solidFill>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solidFill>
                      <a:srgbClr val="99CCFF"/>
                    </a:solidFill>
                  </a:tcPr>
                </a:tc>
                <a:extLst>
                  <a:ext uri="{0D108BD9-81ED-4DB2-BD59-A6C34878D82A}">
                    <a16:rowId xmlns:a16="http://schemas.microsoft.com/office/drawing/2014/main" val="2203365165"/>
                  </a:ext>
                </a:extLst>
              </a:tr>
              <a:tr h="477479">
                <a:tc>
                  <a:txBody>
                    <a:bodyPr/>
                    <a:lstStyle/>
                    <a:p>
                      <a:pPr algn="ctr" fontAlgn="ctr"/>
                      <a:endParaRPr lang="en-GB" sz="1200" b="1" i="0" u="none" strike="noStrike" dirty="0">
                        <a:solidFill>
                          <a:srgbClr val="000000"/>
                        </a:solidFill>
                        <a:effectLst/>
                        <a:latin typeface="+mn-lt"/>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60000"/>
                        <a:lumOff val="40000"/>
                      </a:schemeClr>
                    </a:solidFill>
                  </a:tcPr>
                </a:tc>
                <a:tc>
                  <a:txBody>
                    <a:bodyPr/>
                    <a:lstStyle/>
                    <a:p>
                      <a:pPr algn="ctr" fontAlgn="ctr"/>
                      <a:r>
                        <a:rPr lang="en-GB" sz="1200" b="1" u="none" strike="noStrike" dirty="0" smtClean="0">
                          <a:effectLst/>
                          <a:latin typeface="+mn-lt"/>
                        </a:rPr>
                        <a:t>INVESTIGATE</a:t>
                      </a:r>
                      <a:endParaRPr lang="en-GB" sz="1200" b="1" u="none" strike="noStrike" dirty="0">
                        <a:effectLst/>
                        <a:latin typeface="+mn-lt"/>
                      </a:endParaRPr>
                    </a:p>
                  </a:txBody>
                  <a:tcPr marL="9525" marR="9525" marT="9525" marB="0" anchor="ctr">
                    <a:lnL w="12700" cap="flat" cmpd="sng" algn="ctr">
                      <a:solidFill>
                        <a:schemeClr val="tx1"/>
                      </a:solidFill>
                      <a:prstDash val="solid"/>
                      <a:round/>
                      <a:headEnd type="none" w="med" len="med"/>
                      <a:tailEnd type="none" w="med" len="med"/>
                    </a:lnL>
                    <a:solidFill>
                      <a:schemeClr val="accent4">
                        <a:lumMod val="60000"/>
                        <a:lumOff val="40000"/>
                      </a:schemeClr>
                    </a:solidFill>
                  </a:tcPr>
                </a:tc>
                <a:tc>
                  <a:txBody>
                    <a:bodyPr/>
                    <a:lstStyle/>
                    <a:p>
                      <a:pPr algn="ctr" fontAlgn="ctr"/>
                      <a:r>
                        <a:rPr lang="en-GB" sz="1200" b="1" i="0" u="none" strike="noStrike" dirty="0" smtClean="0">
                          <a:solidFill>
                            <a:srgbClr val="000000"/>
                          </a:solidFill>
                          <a:effectLst/>
                          <a:latin typeface="+mn-lt"/>
                        </a:rPr>
                        <a:t>DESIGN</a:t>
                      </a:r>
                      <a:r>
                        <a:rPr lang="en-GB" sz="1200" b="1" i="0" u="none" strike="noStrike" baseline="0" dirty="0" smtClean="0">
                          <a:solidFill>
                            <a:srgbClr val="000000"/>
                          </a:solidFill>
                          <a:effectLst/>
                          <a:latin typeface="+mn-lt"/>
                        </a:rPr>
                        <a:t> BRIEF + SPECIFICATION</a:t>
                      </a:r>
                      <a:endParaRPr lang="en-GB" sz="1200" b="1" i="0" u="none" strike="noStrike" dirty="0">
                        <a:solidFill>
                          <a:srgbClr val="000000"/>
                        </a:solidFill>
                        <a:effectLst/>
                        <a:latin typeface="+mn-lt"/>
                      </a:endParaRPr>
                    </a:p>
                  </a:txBody>
                  <a:tcPr marL="9525" marR="9525" marT="9525" marB="0" anchor="ctr">
                    <a:solidFill>
                      <a:schemeClr val="accent4">
                        <a:lumMod val="60000"/>
                        <a:lumOff val="40000"/>
                      </a:schemeClr>
                    </a:solidFill>
                  </a:tcPr>
                </a:tc>
                <a:tc>
                  <a:txBody>
                    <a:bodyPr/>
                    <a:lstStyle/>
                    <a:p>
                      <a:pPr algn="ctr" fontAlgn="ctr"/>
                      <a:r>
                        <a:rPr lang="en-GB" sz="1200" b="1" i="0" u="none" strike="noStrike" dirty="0" smtClean="0">
                          <a:solidFill>
                            <a:srgbClr val="000000"/>
                          </a:solidFill>
                          <a:effectLst/>
                          <a:latin typeface="+mn-lt"/>
                        </a:rPr>
                        <a:t>DESIGN IDEAS</a:t>
                      </a:r>
                      <a:endParaRPr lang="en-GB" sz="1200" b="1" i="0" u="none" strike="noStrike" dirty="0">
                        <a:solidFill>
                          <a:srgbClr val="000000"/>
                        </a:solidFill>
                        <a:effectLst/>
                        <a:latin typeface="+mn-lt"/>
                      </a:endParaRPr>
                    </a:p>
                  </a:txBody>
                  <a:tcPr marL="9525" marR="9525" marT="9525" marB="0" anchor="ctr">
                    <a:solidFill>
                      <a:schemeClr val="accent4">
                        <a:lumMod val="60000"/>
                        <a:lumOff val="40000"/>
                      </a:schemeClr>
                    </a:solidFill>
                  </a:tcPr>
                </a:tc>
                <a:tc>
                  <a:txBody>
                    <a:bodyPr/>
                    <a:lstStyle/>
                    <a:p>
                      <a:pPr algn="ctr" fontAlgn="ctr"/>
                      <a:r>
                        <a:rPr lang="en-GB" sz="1200" b="1" i="0" u="none" strike="noStrike" dirty="0" smtClean="0">
                          <a:solidFill>
                            <a:srgbClr val="000000"/>
                          </a:solidFill>
                          <a:effectLst/>
                          <a:latin typeface="+mn-lt"/>
                        </a:rPr>
                        <a:t>MANUFACTURING</a:t>
                      </a:r>
                      <a:endParaRPr lang="en-GB" sz="1200" b="1" i="0" u="none" strike="noStrike" dirty="0">
                        <a:solidFill>
                          <a:srgbClr val="000000"/>
                        </a:solidFill>
                        <a:effectLst/>
                        <a:latin typeface="+mn-lt"/>
                      </a:endParaRPr>
                    </a:p>
                  </a:txBody>
                  <a:tcPr marL="9525" marR="9525" marT="9525" marB="0" anchor="ctr">
                    <a:solidFill>
                      <a:schemeClr val="accent4">
                        <a:lumMod val="60000"/>
                        <a:lumOff val="40000"/>
                      </a:schemeClr>
                    </a:solidFill>
                  </a:tcPr>
                </a:tc>
                <a:tc>
                  <a:txBody>
                    <a:bodyPr/>
                    <a:lstStyle/>
                    <a:p>
                      <a:pPr algn="ctr" fontAlgn="ctr"/>
                      <a:r>
                        <a:rPr lang="en-GB" sz="1200" b="1" i="0" u="none" strike="noStrike" dirty="0" smtClean="0">
                          <a:solidFill>
                            <a:srgbClr val="000000"/>
                          </a:solidFill>
                          <a:effectLst/>
                          <a:latin typeface="+mn-lt"/>
                        </a:rPr>
                        <a:t>EVALUATION</a:t>
                      </a:r>
                      <a:endParaRPr lang="en-GB" sz="1200" b="1" i="0" u="none" strike="noStrike" dirty="0">
                        <a:solidFill>
                          <a:srgbClr val="000000"/>
                        </a:solidFill>
                        <a:effectLst/>
                        <a:latin typeface="+mn-lt"/>
                      </a:endParaRPr>
                    </a:p>
                  </a:txBody>
                  <a:tcPr marL="9525" marR="9525" marT="9525" marB="0" anchor="ctr">
                    <a:solidFill>
                      <a:schemeClr val="accent4">
                        <a:lumMod val="60000"/>
                        <a:lumOff val="40000"/>
                      </a:schemeClr>
                    </a:solidFill>
                  </a:tcPr>
                </a:tc>
                <a:extLst>
                  <a:ext uri="{0D108BD9-81ED-4DB2-BD59-A6C34878D82A}">
                    <a16:rowId xmlns:a16="http://schemas.microsoft.com/office/drawing/2014/main" val="2605070854"/>
                  </a:ext>
                </a:extLst>
              </a:tr>
              <a:tr h="424251">
                <a:tc>
                  <a:txBody>
                    <a:bodyPr/>
                    <a:lstStyle/>
                    <a:p>
                      <a:pPr algn="ctr" fontAlgn="ctr"/>
                      <a:r>
                        <a:rPr lang="en-GB" sz="900" u="none" strike="noStrike" dirty="0">
                          <a:effectLst/>
                          <a:latin typeface="+mn-lt"/>
                        </a:rPr>
                        <a:t>Foundation</a:t>
                      </a:r>
                    </a:p>
                    <a:p>
                      <a:pPr algn="ctr" fontAlgn="ctr"/>
                      <a:r>
                        <a:rPr lang="en-GB" sz="900" u="none" strike="noStrike" dirty="0">
                          <a:effectLst/>
                          <a:latin typeface="+mn-lt"/>
                        </a:rPr>
                        <a:t>Grade 1/2</a:t>
                      </a:r>
                      <a:endParaRPr lang="en-GB" sz="900" b="1" i="0" u="none" strike="noStrike" dirty="0">
                        <a:solidFill>
                          <a:srgbClr val="7030A0"/>
                        </a:solidFill>
                        <a:effectLst/>
                        <a:latin typeface="+mn-lt"/>
                      </a:endParaRPr>
                    </a:p>
                  </a:txBody>
                  <a:tcPr marL="9525" marR="9525" marT="9525" marB="0" anchor="ctr">
                    <a:lnT w="12700" cap="flat" cmpd="sng" algn="ctr">
                      <a:solidFill>
                        <a:schemeClr val="tx1"/>
                      </a:solidFill>
                      <a:prstDash val="solid"/>
                      <a:round/>
                      <a:headEnd type="none" w="med" len="med"/>
                      <a:tailEnd type="none" w="med" len="med"/>
                    </a:lnT>
                    <a:solidFill>
                      <a:srgbClr val="CC66FF"/>
                    </a:solidFill>
                  </a:tcPr>
                </a:tc>
                <a:tc>
                  <a:txBody>
                    <a:bodyPr/>
                    <a:lstStyle/>
                    <a:p>
                      <a:pPr algn="l">
                        <a:lnSpc>
                          <a:spcPct val="100000"/>
                        </a:lnSpc>
                        <a:spcAft>
                          <a:spcPts val="800"/>
                        </a:spcAft>
                      </a:pPr>
                      <a:r>
                        <a:rPr lang="en-GB" sz="800" dirty="0" smtClean="0">
                          <a:effectLst/>
                          <a:latin typeface="+mn-lt"/>
                          <a:ea typeface="Calibri" panose="020F0502020204030204" pitchFamily="34" charset="0"/>
                          <a:cs typeface="Times New Roman" panose="02020603050405020304" pitchFamily="18" charset="0"/>
                        </a:rPr>
                        <a:t>I</a:t>
                      </a:r>
                      <a:r>
                        <a:rPr lang="en-GB" sz="800" baseline="0" dirty="0" smtClean="0">
                          <a:effectLst/>
                          <a:latin typeface="+mn-lt"/>
                          <a:ea typeface="Calibri" panose="020F0502020204030204" pitchFamily="34" charset="0"/>
                          <a:cs typeface="Times New Roman" panose="02020603050405020304" pitchFamily="18" charset="0"/>
                        </a:rPr>
                        <a:t> can do some research linked to the brief.      I can analyse some of the information I have collected.                                                                 I can think of some problems that may occur</a:t>
                      </a:r>
                      <a:endParaRPr lang="en-GB" sz="8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4">
                        <a:lumMod val="20000"/>
                        <a:lumOff val="80000"/>
                      </a:schemeClr>
                    </a:solidFill>
                  </a:tcPr>
                </a:tc>
                <a:tc>
                  <a:txBody>
                    <a:bodyPr/>
                    <a:lstStyle/>
                    <a:p>
                      <a:pPr algn="l">
                        <a:lnSpc>
                          <a:spcPct val="100000"/>
                        </a:lnSpc>
                        <a:spcAft>
                          <a:spcPts val="0"/>
                        </a:spcAft>
                      </a:pPr>
                      <a:r>
                        <a:rPr lang="en-GB" sz="800" dirty="0" smtClean="0"/>
                        <a:t>I can do some research on the topic.</a:t>
                      </a:r>
                    </a:p>
                    <a:p>
                      <a:pPr algn="l">
                        <a:lnSpc>
                          <a:spcPct val="100000"/>
                        </a:lnSpc>
                        <a:spcAft>
                          <a:spcPts val="0"/>
                        </a:spcAft>
                      </a:pPr>
                      <a:r>
                        <a:rPr lang="en-GB" sz="800" dirty="0" smtClean="0">
                          <a:effectLst/>
                          <a:latin typeface="+mn-lt"/>
                          <a:ea typeface="Calibri" panose="020F0502020204030204" pitchFamily="34" charset="0"/>
                          <a:cs typeface="Times New Roman" panose="02020603050405020304" pitchFamily="18" charset="0"/>
                        </a:rPr>
                        <a:t>I can identify a couple of things I need to do.</a:t>
                      </a:r>
                    </a:p>
                    <a:p>
                      <a:pPr algn="l">
                        <a:lnSpc>
                          <a:spcPct val="100000"/>
                        </a:lnSpc>
                        <a:spcAft>
                          <a:spcPts val="0"/>
                        </a:spcAft>
                      </a:pPr>
                      <a:r>
                        <a:rPr lang="en-GB" sz="800" dirty="0" smtClean="0"/>
                        <a:t>I can write a design brief that tells me what I should do.</a:t>
                      </a:r>
                    </a:p>
                    <a:p>
                      <a:pPr algn="l">
                        <a:lnSpc>
                          <a:spcPct val="100000"/>
                        </a:lnSpc>
                        <a:spcAft>
                          <a:spcPts val="0"/>
                        </a:spcAft>
                      </a:pPr>
                      <a:r>
                        <a:rPr lang="en-GB" sz="800" dirty="0" smtClean="0">
                          <a:effectLst/>
                          <a:latin typeface="+mn-lt"/>
                          <a:ea typeface="Calibri" panose="020F0502020204030204" pitchFamily="34" charset="0"/>
                          <a:cs typeface="Times New Roman" panose="02020603050405020304" pitchFamily="18" charset="0"/>
                        </a:rPr>
                        <a:t>I can write some Specification points.</a:t>
                      </a:r>
                    </a:p>
                    <a:p>
                      <a:pPr algn="l">
                        <a:lnSpc>
                          <a:spcPct val="100000"/>
                        </a:lnSpc>
                        <a:spcAft>
                          <a:spcPts val="0"/>
                        </a:spcAft>
                      </a:pP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tc>
                  <a:txBody>
                    <a:bodyPr/>
                    <a:lstStyle/>
                    <a:p>
                      <a:pPr algn="l" fontAlgn="ctr">
                        <a:lnSpc>
                          <a:spcPct val="100000"/>
                        </a:lnSpc>
                      </a:pPr>
                      <a:r>
                        <a:rPr lang="en-GB" sz="800" b="0" i="0" u="none" strike="noStrike" dirty="0" smtClean="0">
                          <a:solidFill>
                            <a:srgbClr val="000000"/>
                          </a:solidFill>
                          <a:effectLst/>
                          <a:latin typeface="+mn-lt"/>
                        </a:rPr>
                        <a:t>I  can come up with some basic ideas.</a:t>
                      </a:r>
                    </a:p>
                    <a:p>
                      <a:pPr algn="l" fontAlgn="ctr">
                        <a:lnSpc>
                          <a:spcPct val="100000"/>
                        </a:lnSpc>
                      </a:pPr>
                      <a:r>
                        <a:rPr lang="en-GB" sz="800" b="0" i="0" u="none" strike="noStrike" dirty="0" smtClean="0">
                          <a:solidFill>
                            <a:srgbClr val="000000"/>
                          </a:solidFill>
                          <a:effectLst/>
                          <a:latin typeface="+mn-lt"/>
                        </a:rPr>
                        <a:t>I can maybe understand some social and moral issues</a:t>
                      </a:r>
                    </a:p>
                    <a:p>
                      <a:pPr algn="l" fontAlgn="ctr">
                        <a:lnSpc>
                          <a:spcPct val="100000"/>
                        </a:lnSpc>
                      </a:pPr>
                      <a:r>
                        <a:rPr lang="en-GB" sz="800" b="0" i="0" u="none" strike="noStrike" dirty="0" smtClean="0">
                          <a:solidFill>
                            <a:srgbClr val="000000"/>
                          </a:solidFill>
                          <a:effectLst/>
                          <a:latin typeface="+mn-lt"/>
                        </a:rPr>
                        <a:t>I can come up with some basic design ideas.</a:t>
                      </a:r>
                      <a:endParaRPr lang="en-GB" sz="800" b="0" i="0" u="none" strike="noStrike" dirty="0">
                        <a:solidFill>
                          <a:srgbClr val="000000"/>
                        </a:solidFill>
                        <a:effectLst/>
                        <a:latin typeface="+mn-lt"/>
                      </a:endParaRPr>
                    </a:p>
                  </a:txBody>
                  <a:tcPr marL="9525" marR="9525" marT="9525" marB="0">
                    <a:solidFill>
                      <a:schemeClr val="accent4">
                        <a:lumMod val="20000"/>
                        <a:lumOff val="80000"/>
                      </a:schemeClr>
                    </a:solidFill>
                  </a:tcPr>
                </a:tc>
                <a:tc>
                  <a:txBody>
                    <a:bodyPr/>
                    <a:lstStyle/>
                    <a:p>
                      <a:pPr algn="l">
                        <a:lnSpc>
                          <a:spcPct val="100000"/>
                        </a:lnSpc>
                        <a:spcAft>
                          <a:spcPts val="800"/>
                        </a:spcAft>
                      </a:pPr>
                      <a:r>
                        <a:rPr lang="en-GB" sz="800" b="0" i="0" u="none" strike="noStrike" dirty="0" smtClean="0">
                          <a:solidFill>
                            <a:srgbClr val="000000"/>
                          </a:solidFill>
                          <a:effectLst/>
                          <a:latin typeface="+mn-lt"/>
                        </a:rPr>
                        <a:t>I can</a:t>
                      </a:r>
                      <a:r>
                        <a:rPr lang="en-GB" sz="800" b="0" i="0" u="none" strike="noStrike" baseline="0" dirty="0" smtClean="0">
                          <a:solidFill>
                            <a:srgbClr val="000000"/>
                          </a:solidFill>
                          <a:effectLst/>
                          <a:latin typeface="+mn-lt"/>
                        </a:rPr>
                        <a:t> do some planning before making my product.                                                                     </a:t>
                      </a:r>
                      <a:r>
                        <a:rPr lang="en-GB" sz="800" b="0" i="0" u="none" strike="noStrike" dirty="0" smtClean="0">
                          <a:solidFill>
                            <a:srgbClr val="000000"/>
                          </a:solidFill>
                          <a:effectLst/>
                          <a:latin typeface="+mn-lt"/>
                        </a:rPr>
                        <a:t>I can use some tools and equipment to manipulate some materials in a basic way.</a:t>
                      </a:r>
                      <a:endParaRPr lang="en-GB" sz="8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4">
                        <a:lumMod val="20000"/>
                        <a:lumOff val="80000"/>
                      </a:schemeClr>
                    </a:solidFill>
                  </a:tcPr>
                </a:tc>
                <a:tc>
                  <a:txBody>
                    <a:bodyPr/>
                    <a:lstStyle/>
                    <a:p>
                      <a:pPr algn="l" fontAlgn="ctr">
                        <a:lnSpc>
                          <a:spcPct val="100000"/>
                        </a:lnSpc>
                      </a:pPr>
                      <a:r>
                        <a:rPr lang="en-GB" sz="800" b="0" i="0" u="none" strike="noStrike" dirty="0" smtClean="0">
                          <a:solidFill>
                            <a:srgbClr val="000000"/>
                          </a:solidFill>
                          <a:effectLst/>
                          <a:latin typeface="+mn-lt"/>
                        </a:rPr>
                        <a:t>I can see</a:t>
                      </a:r>
                      <a:r>
                        <a:rPr lang="en-GB" sz="800" b="0" i="0" u="none" strike="noStrike" baseline="0" dirty="0" smtClean="0">
                          <a:solidFill>
                            <a:srgbClr val="000000"/>
                          </a:solidFill>
                          <a:effectLst/>
                          <a:latin typeface="+mn-lt"/>
                        </a:rPr>
                        <a:t> how my  ideas and product could be improved.</a:t>
                      </a:r>
                    </a:p>
                    <a:p>
                      <a:pPr algn="l" fontAlgn="ctr">
                        <a:lnSpc>
                          <a:spcPct val="100000"/>
                        </a:lnSpc>
                      </a:pPr>
                      <a:r>
                        <a:rPr lang="en-GB" sz="800" b="0" i="0" u="none" strike="noStrike" baseline="0" dirty="0" smtClean="0">
                          <a:solidFill>
                            <a:srgbClr val="000000"/>
                          </a:solidFill>
                          <a:effectLst/>
                          <a:latin typeface="+mn-lt"/>
                        </a:rPr>
                        <a:t>I can write a little bit about the things I think can be made better in an evaluation.</a:t>
                      </a:r>
                      <a:endParaRPr lang="en-GB" sz="800" b="0" i="0" u="none" strike="noStrike" dirty="0">
                        <a:solidFill>
                          <a:srgbClr val="000000"/>
                        </a:solidFill>
                        <a:effectLst/>
                        <a:latin typeface="+mn-lt"/>
                      </a:endParaRPr>
                    </a:p>
                  </a:txBody>
                  <a:tcPr marL="9525" marR="9525" marT="9525" marB="0">
                    <a:solidFill>
                      <a:schemeClr val="accent4">
                        <a:lumMod val="20000"/>
                        <a:lumOff val="80000"/>
                      </a:schemeClr>
                    </a:solidFill>
                  </a:tcPr>
                </a:tc>
                <a:extLst>
                  <a:ext uri="{0D108BD9-81ED-4DB2-BD59-A6C34878D82A}">
                    <a16:rowId xmlns:a16="http://schemas.microsoft.com/office/drawing/2014/main" val="2983804513"/>
                  </a:ext>
                </a:extLst>
              </a:tr>
              <a:tr h="2145788">
                <a:tc>
                  <a:txBody>
                    <a:bodyPr/>
                    <a:lstStyle/>
                    <a:p>
                      <a:pPr algn="ctr" fontAlgn="ctr"/>
                      <a:r>
                        <a:rPr lang="en-GB" sz="900" u="none" strike="noStrike" dirty="0">
                          <a:effectLst/>
                          <a:latin typeface="+mn-lt"/>
                        </a:rPr>
                        <a:t>Developing</a:t>
                      </a:r>
                    </a:p>
                    <a:p>
                      <a:pPr algn="ctr" fontAlgn="ctr"/>
                      <a:r>
                        <a:rPr lang="en-GB" sz="900" u="none" strike="noStrike" dirty="0">
                          <a:effectLst/>
                          <a:latin typeface="+mn-lt"/>
                        </a:rPr>
                        <a:t>Grade 3  </a:t>
                      </a:r>
                    </a:p>
                  </a:txBody>
                  <a:tcPr marL="9525" marR="9525" marT="9525" marB="0" anchor="ctr">
                    <a:solidFill>
                      <a:srgbClr val="CC9900"/>
                    </a:solidFill>
                  </a:tcPr>
                </a:tc>
                <a:tc>
                  <a:txBody>
                    <a:bodyPr/>
                    <a:lstStyle/>
                    <a:p>
                      <a:pPr algn="l">
                        <a:lnSpc>
                          <a:spcPct val="100000"/>
                        </a:lnSpc>
                        <a:spcAft>
                          <a:spcPts val="800"/>
                        </a:spcAft>
                      </a:pPr>
                      <a:r>
                        <a:rPr lang="en-GB" sz="800" dirty="0" smtClean="0"/>
                        <a:t>I can identify one opportunity for the possible development of designs within the prescribed context.</a:t>
                      </a:r>
                      <a:r>
                        <a:rPr lang="en-GB" sz="800" baseline="0" dirty="0" smtClean="0"/>
                        <a:t>                                                   </a:t>
                      </a:r>
                      <a:r>
                        <a:rPr lang="en-GB" sz="800" dirty="0" smtClean="0"/>
                        <a:t> I can  undertake little research and investigation, which is only partially linked to the context.                                                                I can  undertake a superficial analysis of information, with little or no consideration of the needs, wants and values of potential users.                                                                        I can  identify</a:t>
                      </a:r>
                      <a:r>
                        <a:rPr lang="en-GB" sz="800" baseline="0" dirty="0" smtClean="0"/>
                        <a:t> a</a:t>
                      </a:r>
                      <a:r>
                        <a:rPr lang="en-GB" sz="800" dirty="0" smtClean="0"/>
                        <a:t> few problems/opportunities which are of little use in the development of possible design briefs.</a:t>
                      </a:r>
                      <a:endParaRPr lang="en-GB" sz="8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4">
                        <a:lumMod val="20000"/>
                        <a:lumOff val="80000"/>
                      </a:schemeClr>
                    </a:solidFill>
                  </a:tcPr>
                </a:tc>
                <a:tc>
                  <a:txBody>
                    <a:bodyPr/>
                    <a:lstStyle/>
                    <a:p>
                      <a:pPr algn="l">
                        <a:lnSpc>
                          <a:spcPct val="100000"/>
                        </a:lnSpc>
                        <a:spcAft>
                          <a:spcPts val="800"/>
                        </a:spcAft>
                      </a:pPr>
                      <a:r>
                        <a:rPr lang="en-GB" sz="800" dirty="0" smtClean="0"/>
                        <a:t>I can  focus on a single opportunity to produce a basic design brief. I can demonstrated a limited understanding of the task ahead, with little or no consideration of the needs, wants and interests of potential users. I can  write a design brief with little or no reference to  research and investigation. I can  produce a small range of partially appropriate specification points.</a:t>
                      </a:r>
                      <a:endParaRPr lang="en-GB" sz="8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4">
                        <a:lumMod val="20000"/>
                        <a:lumOff val="80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GB" sz="800" dirty="0" smtClean="0"/>
                        <a:t>I can  generate and communicate a limited range of undeveloped initial ideas. I can identify aspects of social, moral or economic factors, though these are not closely related to the context and or potential user(s). I can make little or no use of testing to evolve ideas. I can  develop a proposal, with superficial details of materials, dimensions, finishes and/or production techniques which addresses few requirements of the design brief and/or specification. I can demonstrate</a:t>
                      </a:r>
                      <a:r>
                        <a:rPr lang="en-GB" sz="800" baseline="0" dirty="0" smtClean="0"/>
                        <a:t> </a:t>
                      </a:r>
                      <a:r>
                        <a:rPr lang="en-GB" sz="800" dirty="0" smtClean="0"/>
                        <a:t>limited ability to communicate idea(s) to a third party.</a:t>
                      </a:r>
                      <a:endParaRPr lang="en-GB" sz="800" dirty="0" smtClean="0">
                        <a:solidFill>
                          <a:srgbClr val="000000"/>
                        </a:solidFill>
                        <a:effectLst/>
                        <a:latin typeface="+mn-lt"/>
                        <a:ea typeface="Calibri" panose="020F0502020204030204" pitchFamily="34" charset="0"/>
                        <a:cs typeface="Arial" panose="020B06040202020202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GB" sz="800" dirty="0" smtClean="0"/>
                    </a:p>
                  </a:txBody>
                  <a:tcPr marL="9525" marR="9525" marT="9525" marB="0">
                    <a:solidFill>
                      <a:schemeClr val="accent4">
                        <a:lumMod val="20000"/>
                        <a:lumOff val="80000"/>
                      </a:schemeClr>
                    </a:solidFill>
                  </a:tcPr>
                </a:tc>
                <a:tc>
                  <a:txBody>
                    <a:bodyPr/>
                    <a:lstStyle/>
                    <a:p>
                      <a:pPr algn="l">
                        <a:lnSpc>
                          <a:spcPct val="100000"/>
                        </a:lnSpc>
                        <a:spcAft>
                          <a:spcPts val="800"/>
                        </a:spcAft>
                      </a:pPr>
                      <a:r>
                        <a:rPr lang="en-GB" sz="800" b="0" i="0" u="none" strike="noStrike" dirty="0" smtClean="0">
                          <a:solidFill>
                            <a:srgbClr val="000000"/>
                          </a:solidFill>
                          <a:effectLst/>
                          <a:latin typeface="+mn-lt"/>
                        </a:rPr>
                        <a:t>I can </a:t>
                      </a:r>
                      <a:r>
                        <a:rPr lang="en-GB" sz="800" dirty="0" smtClean="0"/>
                        <a:t>communicate superficial or no details of a sequence for manufacture and/or testing of their final prototype.</a:t>
                      </a:r>
                      <a:r>
                        <a:rPr lang="en-GB" sz="800" baseline="0" dirty="0" smtClean="0"/>
                        <a:t> </a:t>
                      </a:r>
                      <a:r>
                        <a:rPr lang="en-GB" sz="800" b="0" i="0" u="none" strike="noStrike" dirty="0" smtClean="0">
                          <a:solidFill>
                            <a:srgbClr val="000000"/>
                          </a:solidFill>
                          <a:effectLst/>
                          <a:latin typeface="+mn-lt"/>
                        </a:rPr>
                        <a:t>I can </a:t>
                      </a:r>
                      <a:r>
                        <a:rPr lang="en-GB" sz="800" dirty="0" smtClean="0"/>
                        <a:t> work</a:t>
                      </a:r>
                      <a:r>
                        <a:rPr lang="en-GB" sz="800" baseline="0" dirty="0" smtClean="0"/>
                        <a:t> </a:t>
                      </a:r>
                      <a:r>
                        <a:rPr lang="en-GB" sz="800" dirty="0" smtClean="0"/>
                        <a:t>with materials and components to partly complete the manufacture of</a:t>
                      </a:r>
                      <a:r>
                        <a:rPr lang="en-GB" sz="800" baseline="0" dirty="0" smtClean="0"/>
                        <a:t> my </a:t>
                      </a:r>
                      <a:r>
                        <a:rPr lang="en-GB" sz="800" dirty="0" smtClean="0"/>
                        <a:t>prototype. </a:t>
                      </a:r>
                      <a:r>
                        <a:rPr lang="en-GB" sz="800" b="0" i="0" u="none" strike="noStrike" dirty="0" smtClean="0">
                          <a:solidFill>
                            <a:srgbClr val="000000"/>
                          </a:solidFill>
                          <a:effectLst/>
                          <a:latin typeface="+mn-lt"/>
                        </a:rPr>
                        <a:t>I can </a:t>
                      </a:r>
                      <a:r>
                        <a:rPr lang="en-GB" sz="800" dirty="0" smtClean="0"/>
                        <a:t> implement making skills and processes to produce a partially functioning prototype, some aspects of which meet elements of the design specification. I</a:t>
                      </a:r>
                      <a:r>
                        <a:rPr lang="en-GB" sz="800" baseline="0" dirty="0" smtClean="0"/>
                        <a:t> have</a:t>
                      </a:r>
                      <a:r>
                        <a:rPr lang="en-GB" sz="800" dirty="0" smtClean="0"/>
                        <a:t> a limited understanding of the working properties and/or performance characteristics of the specified materials. </a:t>
                      </a:r>
                      <a:r>
                        <a:rPr lang="en-GB" sz="800" b="0" i="0" u="none" strike="noStrike" dirty="0" smtClean="0">
                          <a:solidFill>
                            <a:srgbClr val="000000"/>
                          </a:solidFill>
                          <a:effectLst/>
                          <a:latin typeface="+mn-lt"/>
                        </a:rPr>
                        <a:t>I can </a:t>
                      </a:r>
                      <a:r>
                        <a:rPr lang="en-GB" sz="800" dirty="0" smtClean="0"/>
                        <a:t> select and safely use specialist tools, techniques, processes, equipment and machinery with a limited degree of accuracy, the prototype only just performs or is unable to perform as intended, and meets few aspects of the needs, wants and values of the user.</a:t>
                      </a:r>
                    </a:p>
                    <a:p>
                      <a:pPr algn="l">
                        <a:lnSpc>
                          <a:spcPct val="100000"/>
                        </a:lnSpc>
                        <a:spcAft>
                          <a:spcPts val="800"/>
                        </a:spcAft>
                      </a:pPr>
                      <a:endParaRPr lang="en-GB" sz="800" dirty="0">
                        <a:solidFill>
                          <a:srgbClr val="000000"/>
                        </a:solidFill>
                        <a:effectLst/>
                        <a:latin typeface="+mn-lt"/>
                        <a:ea typeface="Calibri" panose="020F0502020204030204" pitchFamily="34" charset="0"/>
                        <a:cs typeface="Arial" panose="020B0604020202020204" pitchFamily="34" charset="0"/>
                      </a:endParaRPr>
                    </a:p>
                  </a:txBody>
                  <a:tcPr marL="114300" marR="114300" marT="0" marB="0">
                    <a:solidFill>
                      <a:schemeClr val="accent4">
                        <a:lumMod val="20000"/>
                        <a:lumOff val="80000"/>
                      </a:schemeClr>
                    </a:solidFill>
                  </a:tcPr>
                </a:tc>
                <a:tc>
                  <a:txBody>
                    <a:bodyPr/>
                    <a:lstStyle/>
                    <a:p>
                      <a:pPr algn="l" fontAlgn="ctr">
                        <a:lnSpc>
                          <a:spcPct val="100000"/>
                        </a:lnSpc>
                      </a:pPr>
                      <a:r>
                        <a:rPr lang="en-GB" sz="800" b="0" i="0" u="none" strike="noStrike" dirty="0" smtClean="0">
                          <a:solidFill>
                            <a:srgbClr val="000000"/>
                          </a:solidFill>
                          <a:effectLst/>
                          <a:latin typeface="+mn-lt"/>
                        </a:rPr>
                        <a:t>I have</a:t>
                      </a:r>
                      <a:r>
                        <a:rPr lang="en-GB" sz="800" dirty="0" smtClean="0"/>
                        <a:t>  produced a superficial evaluation of my ideas and decisions. </a:t>
                      </a:r>
                      <a:r>
                        <a:rPr lang="en-GB" sz="800" b="0" i="0" u="none" strike="noStrike" dirty="0" smtClean="0">
                          <a:solidFill>
                            <a:srgbClr val="000000"/>
                          </a:solidFill>
                          <a:effectLst/>
                          <a:latin typeface="+mn-lt"/>
                        </a:rPr>
                        <a:t>I have</a:t>
                      </a:r>
                      <a:r>
                        <a:rPr lang="en-GB" sz="800" dirty="0" smtClean="0"/>
                        <a:t> produced a superficial evaluation of my final prototype. </a:t>
                      </a:r>
                      <a:r>
                        <a:rPr lang="en-GB" sz="800" b="0" i="0" u="none" strike="noStrike" dirty="0" smtClean="0">
                          <a:solidFill>
                            <a:srgbClr val="000000"/>
                          </a:solidFill>
                          <a:effectLst/>
                          <a:latin typeface="+mn-lt"/>
                        </a:rPr>
                        <a:t>I have</a:t>
                      </a:r>
                      <a:r>
                        <a:rPr lang="en-GB" sz="800" dirty="0" smtClean="0"/>
                        <a:t> partially identified how my prototype could be modified. </a:t>
                      </a:r>
                      <a:endParaRPr lang="en-GB" sz="800" b="0" i="0" u="none" strike="noStrike" dirty="0">
                        <a:solidFill>
                          <a:srgbClr val="000000"/>
                        </a:solidFill>
                        <a:effectLst/>
                        <a:latin typeface="+mn-lt"/>
                      </a:endParaRPr>
                    </a:p>
                  </a:txBody>
                  <a:tcPr marL="9525" marR="9525" marT="9525" marB="0">
                    <a:solidFill>
                      <a:schemeClr val="accent4">
                        <a:lumMod val="20000"/>
                        <a:lumOff val="80000"/>
                      </a:schemeClr>
                    </a:solidFill>
                  </a:tcPr>
                </a:tc>
                <a:extLst>
                  <a:ext uri="{0D108BD9-81ED-4DB2-BD59-A6C34878D82A}">
                    <a16:rowId xmlns:a16="http://schemas.microsoft.com/office/drawing/2014/main" val="968764441"/>
                  </a:ext>
                </a:extLst>
              </a:tr>
              <a:tr h="1434217">
                <a:tc>
                  <a:txBody>
                    <a:bodyPr/>
                    <a:lstStyle/>
                    <a:p>
                      <a:pPr algn="ctr" fontAlgn="ctr"/>
                      <a:r>
                        <a:rPr lang="en-GB" sz="900" u="none" strike="noStrike" dirty="0">
                          <a:effectLst/>
                          <a:latin typeface="+mn-lt"/>
                        </a:rPr>
                        <a:t>Secure </a:t>
                      </a:r>
                    </a:p>
                    <a:p>
                      <a:pPr algn="ctr" fontAlgn="ctr"/>
                      <a:r>
                        <a:rPr lang="en-GB" sz="900" u="none" strike="noStrike" dirty="0">
                          <a:effectLst/>
                          <a:latin typeface="+mn-lt"/>
                        </a:rPr>
                        <a:t>Grade 4/5</a:t>
                      </a:r>
                    </a:p>
                  </a:txBody>
                  <a:tcPr marL="9525" marR="9525" marT="9525" marB="0" anchor="ctr">
                    <a:solidFill>
                      <a:schemeClr val="bg1">
                        <a:lumMod val="75000"/>
                      </a:schemeClr>
                    </a:solidFill>
                  </a:tcPr>
                </a:tc>
                <a:tc>
                  <a:txBody>
                    <a:bodyPr/>
                    <a:lstStyle/>
                    <a:p>
                      <a:pPr algn="l">
                        <a:lnSpc>
                          <a:spcPct val="107000"/>
                        </a:lnSpc>
                        <a:spcAft>
                          <a:spcPts val="800"/>
                        </a:spcAft>
                      </a:pPr>
                      <a:r>
                        <a:rPr lang="en-GB" sz="800" dirty="0" smtClean="0"/>
                        <a:t>I can identify some opportunities for the development of designs within the prescribed context. I can  undertake research and investigation, generally linked to the context and, where appropriate, the work of past/present professionals and companies. I can  undertake a partially effective analysis of information, though the needs, wants and values of potential users may not have not been fully considered. I can  identify some problems/opportunities which partially inform the development of possible design briefs.</a:t>
                      </a:r>
                      <a:endParaRPr lang="en-GB" sz="8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4">
                        <a:lumMod val="20000"/>
                        <a:lumOff val="80000"/>
                      </a:schemeClr>
                    </a:solidFill>
                  </a:tcPr>
                </a:tc>
                <a:tc>
                  <a:txBody>
                    <a:bodyPr/>
                    <a:lstStyle/>
                    <a:p>
                      <a:pPr algn="l">
                        <a:lnSpc>
                          <a:spcPct val="107000"/>
                        </a:lnSpc>
                        <a:spcAft>
                          <a:spcPts val="0"/>
                        </a:spcAft>
                      </a:pPr>
                      <a:r>
                        <a:rPr lang="en-GB" sz="800" dirty="0" smtClean="0"/>
                        <a:t>I can  consider some problems/opportunities before deciding on a final design brief. I can demonstrate a general understanding of the task ahead and one or two requirements have been identified to satisfy some of the needs, wants and interests of potential users. I can  write a satisfactory design brief, based upon some aspects of the analysis of their research and investigation. I can  write a satisfactory specification, including some key points, to partially inform the design and manufacture of a prototype.</a:t>
                      </a: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GB" sz="800" dirty="0" smtClean="0"/>
                        <a:t>I can consider some design strategies and techniques and apply an iterative design process to generate and communicate a range of basic initial ideas. I can  identify social, moral and/or economic factors with some attempt to relate these to the context and potential user(s). I can make some use of testing to evolve ideas and to refine  design decisions. I can  develop a proposal, including satisfactory details of materials, dimensions, finishes and/or production techniques, which address the main requirements of the design brief and specification. I can  demonstrate satisfactory use of skills/techniques to communicate ideas and proposals to a third party.</a:t>
                      </a:r>
                      <a:endParaRPr lang="en-GB" sz="800" dirty="0">
                        <a:effectLst/>
                        <a:latin typeface="+mn-lt"/>
                        <a:ea typeface="Calibri" panose="020F0502020204030204" pitchFamily="34" charset="0"/>
                        <a:cs typeface="Times New Roman" panose="02020603050405020304" pitchFamily="18" charset="0"/>
                      </a:endParaRPr>
                    </a:p>
                  </a:txBody>
                  <a:tcPr marL="9525" marR="9525" marT="9525" marB="0">
                    <a:solidFill>
                      <a:schemeClr val="accent4">
                        <a:lumMod val="20000"/>
                        <a:lumOff val="80000"/>
                      </a:schemeClr>
                    </a:solidFill>
                  </a:tcPr>
                </a:tc>
                <a:tc>
                  <a:txBody>
                    <a:bodyPr/>
                    <a:lstStyle/>
                    <a:p>
                      <a:pPr algn="l">
                        <a:lnSpc>
                          <a:spcPct val="107000"/>
                        </a:lnSpc>
                        <a:spcAft>
                          <a:spcPts val="800"/>
                        </a:spcAft>
                      </a:pPr>
                      <a:r>
                        <a:rPr lang="en-GB" sz="800" b="0" i="0" u="none" strike="noStrike" dirty="0" smtClean="0">
                          <a:solidFill>
                            <a:srgbClr val="000000"/>
                          </a:solidFill>
                          <a:effectLst/>
                          <a:latin typeface="+mn-lt"/>
                        </a:rPr>
                        <a:t>I can </a:t>
                      </a:r>
                      <a:r>
                        <a:rPr lang="en-GB" sz="800" dirty="0" smtClean="0"/>
                        <a:t>communicate details of a sequence for manufacture and testing of my final prototype. </a:t>
                      </a:r>
                      <a:r>
                        <a:rPr lang="en-GB" sz="800" b="0" i="0" u="none" strike="noStrike" dirty="0" smtClean="0">
                          <a:solidFill>
                            <a:srgbClr val="000000"/>
                          </a:solidFill>
                          <a:effectLst/>
                          <a:latin typeface="+mn-lt"/>
                        </a:rPr>
                        <a:t>I can </a:t>
                      </a:r>
                      <a:r>
                        <a:rPr lang="en-GB" sz="800" dirty="0" smtClean="0"/>
                        <a:t> work with materials and components to partly complete the manufacture of my prototype, generally to a defined schedule. </a:t>
                      </a:r>
                      <a:r>
                        <a:rPr lang="en-GB" sz="800" b="0" i="0" u="none" strike="noStrike" dirty="0" smtClean="0">
                          <a:solidFill>
                            <a:srgbClr val="000000"/>
                          </a:solidFill>
                          <a:effectLst/>
                          <a:latin typeface="+mn-lt"/>
                        </a:rPr>
                        <a:t>I have</a:t>
                      </a:r>
                      <a:r>
                        <a:rPr lang="en-GB" sz="800" dirty="0" smtClean="0"/>
                        <a:t> used making skills and processes to produce a satisfactory, functioning prototype that partially meets the requirements of the design specification and is generally fit for purpose. I</a:t>
                      </a:r>
                      <a:r>
                        <a:rPr lang="en-GB" sz="800" baseline="0" dirty="0" smtClean="0"/>
                        <a:t> have</a:t>
                      </a:r>
                      <a:r>
                        <a:rPr lang="en-GB" sz="800" dirty="0" smtClean="0"/>
                        <a:t> a satisfactory understanding of the main working properties and performance characteristics of the specified materials and, where appropriate, demonstrated basic consideration of surface treatments/finishes. </a:t>
                      </a:r>
                      <a:r>
                        <a:rPr lang="en-GB" sz="800" b="0" i="0" u="none" strike="noStrike" dirty="0" smtClean="0">
                          <a:solidFill>
                            <a:srgbClr val="000000"/>
                          </a:solidFill>
                          <a:effectLst/>
                          <a:latin typeface="+mn-lt"/>
                        </a:rPr>
                        <a:t>I can </a:t>
                      </a:r>
                      <a:r>
                        <a:rPr lang="en-GB" sz="800" dirty="0" smtClean="0"/>
                        <a:t> select and safely use specialist tools, techniques, processes, equipment and machinery with a fair degree of accuracy and precision, the prototype partially performs as intended and meets some aspects of the user's requirements. </a:t>
                      </a:r>
                    </a:p>
                    <a:p>
                      <a:pPr algn="l">
                        <a:lnSpc>
                          <a:spcPct val="107000"/>
                        </a:lnSpc>
                        <a:spcAft>
                          <a:spcPts val="800"/>
                        </a:spcAft>
                      </a:pPr>
                      <a:endParaRPr lang="en-GB" sz="8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4">
                        <a:lumMod val="20000"/>
                        <a:lumOff val="80000"/>
                      </a:schemeClr>
                    </a:solidFill>
                  </a:tcPr>
                </a:tc>
                <a:tc>
                  <a:txBody>
                    <a:bodyPr/>
                    <a:lstStyle/>
                    <a:p>
                      <a:pPr algn="l" fontAlgn="ctr"/>
                      <a:r>
                        <a:rPr lang="en-GB" sz="800" b="0" i="0" u="none" strike="noStrike" dirty="0" smtClean="0">
                          <a:solidFill>
                            <a:srgbClr val="000000"/>
                          </a:solidFill>
                          <a:effectLst/>
                          <a:latin typeface="+mn-lt"/>
                        </a:rPr>
                        <a:t>I can </a:t>
                      </a:r>
                      <a:r>
                        <a:rPr lang="en-GB" sz="800" dirty="0" smtClean="0"/>
                        <a:t>undertaken a satisfactory analysis, evaluation and/or testing of my ideas and decisions whilst applying iterative design processes. </a:t>
                      </a:r>
                      <a:r>
                        <a:rPr lang="en-GB" sz="800" b="0" i="0" u="none" strike="noStrike" dirty="0" smtClean="0">
                          <a:solidFill>
                            <a:srgbClr val="000000"/>
                          </a:solidFill>
                          <a:effectLst/>
                          <a:latin typeface="+mn-lt"/>
                        </a:rPr>
                        <a:t>I have</a:t>
                      </a:r>
                      <a:r>
                        <a:rPr lang="en-GB" sz="800" dirty="0" smtClean="0"/>
                        <a:t> undertaken a satisfactory analysis, evaluation and/or testing of my final prototype, with partial consideration of the views of potential users. </a:t>
                      </a:r>
                      <a:r>
                        <a:rPr lang="en-GB" sz="800" b="0" i="0" u="none" strike="noStrike" dirty="0" smtClean="0">
                          <a:solidFill>
                            <a:srgbClr val="000000"/>
                          </a:solidFill>
                          <a:effectLst/>
                          <a:latin typeface="+mn-lt"/>
                        </a:rPr>
                        <a:t>I have</a:t>
                      </a:r>
                      <a:r>
                        <a:rPr lang="en-GB" sz="800" dirty="0" smtClean="0"/>
                        <a:t> identified the potential for some further development of my prototype, including suggestions of how modifications could be made.</a:t>
                      </a:r>
                      <a:endParaRPr lang="en-GB" sz="800" b="0" i="0" u="none" strike="noStrike" dirty="0">
                        <a:solidFill>
                          <a:srgbClr val="000000"/>
                        </a:solidFill>
                        <a:effectLst/>
                        <a:latin typeface="+mn-lt"/>
                      </a:endParaRPr>
                    </a:p>
                  </a:txBody>
                  <a:tcPr marL="9525" marR="9525" marT="9525" marB="0">
                    <a:solidFill>
                      <a:schemeClr val="accent4">
                        <a:lumMod val="20000"/>
                        <a:lumOff val="80000"/>
                      </a:schemeClr>
                    </a:solidFill>
                  </a:tcPr>
                </a:tc>
                <a:extLst>
                  <a:ext uri="{0D108BD9-81ED-4DB2-BD59-A6C34878D82A}">
                    <a16:rowId xmlns:a16="http://schemas.microsoft.com/office/drawing/2014/main" val="4086026140"/>
                  </a:ext>
                </a:extLst>
              </a:tr>
            </a:tbl>
          </a:graphicData>
        </a:graphic>
      </p:graphicFrame>
    </p:spTree>
    <p:extLst>
      <p:ext uri="{BB962C8B-B14F-4D97-AF65-F5344CB8AC3E}">
        <p14:creationId xmlns:p14="http://schemas.microsoft.com/office/powerpoint/2010/main" val="19498081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486072041"/>
              </p:ext>
            </p:extLst>
          </p:nvPr>
        </p:nvGraphicFramePr>
        <p:xfrm>
          <a:off x="0" y="182886"/>
          <a:ext cx="12192000" cy="6282259"/>
        </p:xfrm>
        <a:graphic>
          <a:graphicData uri="http://schemas.openxmlformats.org/drawingml/2006/table">
            <a:tbl>
              <a:tblPr firstRow="1" bandRow="1">
                <a:tableStyleId>{5940675A-B579-460E-94D1-54222C63F5DA}</a:tableStyleId>
              </a:tblPr>
              <a:tblGrid>
                <a:gridCol w="611054">
                  <a:extLst>
                    <a:ext uri="{9D8B030D-6E8A-4147-A177-3AD203B41FA5}">
                      <a16:colId xmlns:a16="http://schemas.microsoft.com/office/drawing/2014/main" val="794302176"/>
                    </a:ext>
                  </a:extLst>
                </a:gridCol>
                <a:gridCol w="2342378">
                  <a:extLst>
                    <a:ext uri="{9D8B030D-6E8A-4147-A177-3AD203B41FA5}">
                      <a16:colId xmlns:a16="http://schemas.microsoft.com/office/drawing/2014/main" val="3968618920"/>
                    </a:ext>
                  </a:extLst>
                </a:gridCol>
                <a:gridCol w="2327828">
                  <a:extLst>
                    <a:ext uri="{9D8B030D-6E8A-4147-A177-3AD203B41FA5}">
                      <a16:colId xmlns:a16="http://schemas.microsoft.com/office/drawing/2014/main" val="1959998804"/>
                    </a:ext>
                  </a:extLst>
                </a:gridCol>
                <a:gridCol w="2327828">
                  <a:extLst>
                    <a:ext uri="{9D8B030D-6E8A-4147-A177-3AD203B41FA5}">
                      <a16:colId xmlns:a16="http://schemas.microsoft.com/office/drawing/2014/main" val="4171863017"/>
                    </a:ext>
                  </a:extLst>
                </a:gridCol>
                <a:gridCol w="2396605">
                  <a:extLst>
                    <a:ext uri="{9D8B030D-6E8A-4147-A177-3AD203B41FA5}">
                      <a16:colId xmlns:a16="http://schemas.microsoft.com/office/drawing/2014/main" val="2579820939"/>
                    </a:ext>
                  </a:extLst>
                </a:gridCol>
                <a:gridCol w="2186307">
                  <a:extLst>
                    <a:ext uri="{9D8B030D-6E8A-4147-A177-3AD203B41FA5}">
                      <a16:colId xmlns:a16="http://schemas.microsoft.com/office/drawing/2014/main" val="934017759"/>
                    </a:ext>
                  </a:extLst>
                </a:gridCol>
              </a:tblGrid>
              <a:tr h="384420">
                <a:tc gridSpan="6">
                  <a:txBody>
                    <a:bodyPr/>
                    <a:lstStyle/>
                    <a:p>
                      <a:pPr algn="ctr" fontAlgn="ctr"/>
                      <a:r>
                        <a:rPr lang="en-GB" sz="1400" b="1" u="none" strike="noStrike" dirty="0" smtClean="0">
                          <a:effectLst/>
                          <a:latin typeface="+mn-lt"/>
                        </a:rPr>
                        <a:t>3D Design KS4 Descriptors</a:t>
                      </a:r>
                      <a:r>
                        <a:rPr lang="en-GB" sz="1400" b="1" u="none" strike="noStrike" baseline="0" dirty="0" smtClean="0">
                          <a:effectLst/>
                          <a:latin typeface="+mn-lt"/>
                        </a:rPr>
                        <a:t>: </a:t>
                      </a:r>
                      <a:r>
                        <a:rPr lang="en-GB" sz="1400" b="1" u="sng" strike="noStrike" baseline="0" dirty="0">
                          <a:effectLst/>
                          <a:latin typeface="+mn-lt"/>
                        </a:rPr>
                        <a:t>For </a:t>
                      </a:r>
                      <a:r>
                        <a:rPr lang="en-GB" sz="1400" b="1" u="sng" strike="noStrike" baseline="0" dirty="0" smtClean="0">
                          <a:effectLst/>
                          <a:latin typeface="+mn-lt"/>
                        </a:rPr>
                        <a:t>Students (6-9)</a:t>
                      </a:r>
                      <a:endParaRPr lang="en-GB" sz="1400" b="1" u="sng" strike="noStrike" dirty="0">
                        <a:effectLst/>
                        <a:latin typeface="+mn-lt"/>
                      </a:endParaRPr>
                    </a:p>
                  </a:txBody>
                  <a:tcPr marL="9525" marR="9525" marT="9525"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75000"/>
                      </a:schemeClr>
                    </a:solidFill>
                  </a:tcPr>
                </a:tc>
                <a:tc hMerge="1">
                  <a:txBody>
                    <a:bodyPr/>
                    <a:lstStyle/>
                    <a:p>
                      <a:pPr algn="ctr" fontAlgn="ctr"/>
                      <a:endParaRPr lang="en-GB" sz="1400" b="1" u="sng" strike="noStrike" dirty="0">
                        <a:effectLst/>
                        <a:latin typeface="+mn-lt"/>
                      </a:endParaRPr>
                    </a:p>
                  </a:txBody>
                  <a:tcPr marL="9525" marR="9525" marT="9525" marB="0" anchor="ctr">
                    <a:lnL w="12700" cap="flat" cmpd="sng" algn="ctr">
                      <a:solidFill>
                        <a:schemeClr val="tx1"/>
                      </a:solidFill>
                      <a:prstDash val="solid"/>
                      <a:round/>
                      <a:headEnd type="none" w="med" len="med"/>
                      <a:tailEnd type="none" w="med" len="med"/>
                    </a:lnL>
                    <a:solidFill>
                      <a:srgbClr val="00B0F0"/>
                    </a:solidFill>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solidFill>
                      <a:srgbClr val="99CCFF"/>
                    </a:solidFill>
                  </a:tcPr>
                </a:tc>
                <a:tc hMerge="1">
                  <a:txBody>
                    <a:bodyPr/>
                    <a:lstStyle/>
                    <a:p>
                      <a:endParaRPr lang="en-GB"/>
                    </a:p>
                  </a:txBody>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solidFill>
                      <a:srgbClr val="99CCFF"/>
                    </a:solidFill>
                  </a:tcPr>
                </a:tc>
                <a:tc hMerge="1">
                  <a:txBody>
                    <a:bodyPr/>
                    <a:lstStyle/>
                    <a:p>
                      <a:pPr algn="ctr" fontAlgn="ctr"/>
                      <a:endParaRPr lang="en-GB" sz="1000" b="1" i="0" u="none" strike="noStrike" dirty="0">
                        <a:solidFill>
                          <a:srgbClr val="000000"/>
                        </a:solidFill>
                        <a:effectLst/>
                        <a:latin typeface="Calibri" panose="020F0502020204030204" pitchFamily="34" charset="0"/>
                      </a:endParaRPr>
                    </a:p>
                  </a:txBody>
                  <a:tcPr marL="9525" marR="9525" marT="9525" marB="0" anchor="ctr">
                    <a:solidFill>
                      <a:srgbClr val="99CCFF"/>
                    </a:solidFill>
                  </a:tcPr>
                </a:tc>
                <a:extLst>
                  <a:ext uri="{0D108BD9-81ED-4DB2-BD59-A6C34878D82A}">
                    <a16:rowId xmlns:a16="http://schemas.microsoft.com/office/drawing/2014/main" val="2203365165"/>
                  </a:ext>
                </a:extLst>
              </a:tr>
              <a:tr h="477479">
                <a:tc>
                  <a:txBody>
                    <a:bodyPr/>
                    <a:lstStyle/>
                    <a:p>
                      <a:pPr algn="ctr" fontAlgn="ctr"/>
                      <a:endParaRPr lang="en-GB" sz="1200" b="1" i="0" u="none" strike="noStrike" dirty="0">
                        <a:solidFill>
                          <a:srgbClr val="000000"/>
                        </a:solidFill>
                        <a:effectLst/>
                        <a:latin typeface="+mn-lt"/>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60000"/>
                        <a:lumOff val="40000"/>
                      </a:schemeClr>
                    </a:solidFill>
                  </a:tcPr>
                </a:tc>
                <a:tc>
                  <a:txBody>
                    <a:bodyPr/>
                    <a:lstStyle/>
                    <a:p>
                      <a:pPr algn="ctr" fontAlgn="ctr"/>
                      <a:r>
                        <a:rPr lang="en-GB" sz="1200" b="1" u="none" strike="noStrike" dirty="0" smtClean="0">
                          <a:effectLst/>
                          <a:latin typeface="+mn-lt"/>
                        </a:rPr>
                        <a:t>INVESTIGATE</a:t>
                      </a:r>
                      <a:endParaRPr lang="en-GB" sz="1200" b="1" u="none" strike="noStrike" dirty="0">
                        <a:effectLst/>
                        <a:latin typeface="+mn-lt"/>
                      </a:endParaRPr>
                    </a:p>
                  </a:txBody>
                  <a:tcPr marL="9525" marR="9525" marT="9525" marB="0" anchor="ctr">
                    <a:lnL w="12700" cap="flat" cmpd="sng" algn="ctr">
                      <a:solidFill>
                        <a:schemeClr val="tx1"/>
                      </a:solidFill>
                      <a:prstDash val="solid"/>
                      <a:round/>
                      <a:headEnd type="none" w="med" len="med"/>
                      <a:tailEnd type="none" w="med" len="med"/>
                    </a:lnL>
                    <a:solidFill>
                      <a:schemeClr val="accent4">
                        <a:lumMod val="60000"/>
                        <a:lumOff val="40000"/>
                      </a:schemeClr>
                    </a:solidFill>
                  </a:tcPr>
                </a:tc>
                <a:tc>
                  <a:txBody>
                    <a:bodyPr/>
                    <a:lstStyle/>
                    <a:p>
                      <a:pPr algn="ctr" fontAlgn="ctr"/>
                      <a:r>
                        <a:rPr lang="en-GB" sz="1200" b="1" i="0" u="none" strike="noStrike" dirty="0" smtClean="0">
                          <a:solidFill>
                            <a:srgbClr val="000000"/>
                          </a:solidFill>
                          <a:effectLst/>
                          <a:latin typeface="+mn-lt"/>
                        </a:rPr>
                        <a:t>DESIGN</a:t>
                      </a:r>
                      <a:r>
                        <a:rPr lang="en-GB" sz="1200" b="1" i="0" u="none" strike="noStrike" baseline="0" dirty="0" smtClean="0">
                          <a:solidFill>
                            <a:srgbClr val="000000"/>
                          </a:solidFill>
                          <a:effectLst/>
                          <a:latin typeface="+mn-lt"/>
                        </a:rPr>
                        <a:t> BRIEF + SPECIFICATION</a:t>
                      </a:r>
                      <a:endParaRPr lang="en-GB" sz="1200" b="1" i="0" u="none" strike="noStrike" dirty="0">
                        <a:solidFill>
                          <a:srgbClr val="000000"/>
                        </a:solidFill>
                        <a:effectLst/>
                        <a:latin typeface="+mn-lt"/>
                      </a:endParaRPr>
                    </a:p>
                  </a:txBody>
                  <a:tcPr marL="9525" marR="9525" marT="9525" marB="0" anchor="ctr">
                    <a:solidFill>
                      <a:schemeClr val="accent4">
                        <a:lumMod val="60000"/>
                        <a:lumOff val="40000"/>
                      </a:schemeClr>
                    </a:solidFill>
                  </a:tcPr>
                </a:tc>
                <a:tc>
                  <a:txBody>
                    <a:bodyPr/>
                    <a:lstStyle/>
                    <a:p>
                      <a:pPr algn="ctr" fontAlgn="ctr"/>
                      <a:r>
                        <a:rPr lang="en-GB" sz="1200" b="1" i="0" u="none" strike="noStrike" dirty="0" smtClean="0">
                          <a:solidFill>
                            <a:srgbClr val="000000"/>
                          </a:solidFill>
                          <a:effectLst/>
                          <a:latin typeface="+mn-lt"/>
                        </a:rPr>
                        <a:t>DESIGN IDEAS</a:t>
                      </a:r>
                      <a:endParaRPr lang="en-GB" sz="1200" b="1" i="0" u="none" strike="noStrike" dirty="0">
                        <a:solidFill>
                          <a:srgbClr val="000000"/>
                        </a:solidFill>
                        <a:effectLst/>
                        <a:latin typeface="+mn-lt"/>
                      </a:endParaRPr>
                    </a:p>
                  </a:txBody>
                  <a:tcPr marL="9525" marR="9525" marT="9525" marB="0" anchor="ctr">
                    <a:solidFill>
                      <a:schemeClr val="accent4">
                        <a:lumMod val="60000"/>
                        <a:lumOff val="40000"/>
                      </a:schemeClr>
                    </a:solidFill>
                  </a:tcPr>
                </a:tc>
                <a:tc>
                  <a:txBody>
                    <a:bodyPr/>
                    <a:lstStyle/>
                    <a:p>
                      <a:pPr algn="ctr" fontAlgn="ctr"/>
                      <a:r>
                        <a:rPr lang="en-GB" sz="1200" b="1" i="0" u="none" strike="noStrike" dirty="0" smtClean="0">
                          <a:solidFill>
                            <a:srgbClr val="000000"/>
                          </a:solidFill>
                          <a:effectLst/>
                          <a:latin typeface="+mn-lt"/>
                        </a:rPr>
                        <a:t>MANUFACTURING</a:t>
                      </a:r>
                      <a:endParaRPr lang="en-GB" sz="1200" b="1" i="0" u="none" strike="noStrike" dirty="0">
                        <a:solidFill>
                          <a:srgbClr val="000000"/>
                        </a:solidFill>
                        <a:effectLst/>
                        <a:latin typeface="+mn-lt"/>
                      </a:endParaRPr>
                    </a:p>
                  </a:txBody>
                  <a:tcPr marL="9525" marR="9525" marT="9525" marB="0" anchor="ctr">
                    <a:solidFill>
                      <a:schemeClr val="accent4">
                        <a:lumMod val="60000"/>
                        <a:lumOff val="40000"/>
                      </a:schemeClr>
                    </a:solidFill>
                  </a:tcPr>
                </a:tc>
                <a:tc>
                  <a:txBody>
                    <a:bodyPr/>
                    <a:lstStyle/>
                    <a:p>
                      <a:pPr algn="ctr" fontAlgn="ctr"/>
                      <a:r>
                        <a:rPr lang="en-GB" sz="1200" b="1" i="0" u="none" strike="noStrike" dirty="0" smtClean="0">
                          <a:solidFill>
                            <a:srgbClr val="000000"/>
                          </a:solidFill>
                          <a:effectLst/>
                          <a:latin typeface="+mn-lt"/>
                        </a:rPr>
                        <a:t>EVALUATION</a:t>
                      </a:r>
                      <a:endParaRPr lang="en-GB" sz="1200" b="1" i="0" u="none" strike="noStrike" dirty="0">
                        <a:solidFill>
                          <a:srgbClr val="000000"/>
                        </a:solidFill>
                        <a:effectLst/>
                        <a:latin typeface="+mn-lt"/>
                      </a:endParaRPr>
                    </a:p>
                  </a:txBody>
                  <a:tcPr marL="9525" marR="9525" marT="9525" marB="0" anchor="ctr">
                    <a:solidFill>
                      <a:schemeClr val="accent4">
                        <a:lumMod val="60000"/>
                        <a:lumOff val="40000"/>
                      </a:schemeClr>
                    </a:solidFill>
                  </a:tcPr>
                </a:tc>
                <a:extLst>
                  <a:ext uri="{0D108BD9-81ED-4DB2-BD59-A6C34878D82A}">
                    <a16:rowId xmlns:a16="http://schemas.microsoft.com/office/drawing/2014/main" val="2605070854"/>
                  </a:ext>
                </a:extLst>
              </a:tr>
              <a:tr h="1316796">
                <a:tc>
                  <a:txBody>
                    <a:bodyPr/>
                    <a:lstStyle/>
                    <a:p>
                      <a:pPr algn="ctr" fontAlgn="ctr"/>
                      <a:r>
                        <a:rPr lang="en-GB" sz="900" u="none" strike="noStrike" dirty="0">
                          <a:effectLst/>
                          <a:latin typeface="+mn-lt"/>
                        </a:rPr>
                        <a:t>Excellence </a:t>
                      </a:r>
                    </a:p>
                    <a:p>
                      <a:pPr algn="ctr" fontAlgn="ctr"/>
                      <a:r>
                        <a:rPr lang="en-GB" sz="900" u="none" strike="noStrike" dirty="0">
                          <a:effectLst/>
                          <a:latin typeface="+mn-lt"/>
                        </a:rPr>
                        <a:t>Grade 6-7</a:t>
                      </a:r>
                    </a:p>
                  </a:txBody>
                  <a:tcPr marL="9525" marR="9525" marT="9525" marB="0" anchor="ctr">
                    <a:lnT w="12700" cap="flat" cmpd="sng" algn="ctr">
                      <a:solidFill>
                        <a:schemeClr val="tx1"/>
                      </a:solidFill>
                      <a:prstDash val="solid"/>
                      <a:round/>
                      <a:headEnd type="none" w="med" len="med"/>
                      <a:tailEnd type="none" w="med" len="med"/>
                    </a:lnT>
                    <a:solidFill>
                      <a:srgbClr val="FFFF00"/>
                    </a:solidFill>
                  </a:tcPr>
                </a:tc>
                <a:tc>
                  <a:txBody>
                    <a:bodyPr/>
                    <a:lstStyle/>
                    <a:p>
                      <a:pPr marL="0" indent="0" algn="l">
                        <a:lnSpc>
                          <a:spcPct val="107000"/>
                        </a:lnSpc>
                        <a:spcAft>
                          <a:spcPts val="0"/>
                        </a:spcAft>
                        <a:buFontTx/>
                        <a:buNone/>
                      </a:pPr>
                      <a:r>
                        <a:rPr lang="en-GB" sz="800" dirty="0" smtClean="0"/>
                        <a:t>I can undertake a generally effective identification of opportunities for the development of designs within the prescribed context.  I can undertaken relevant research and investigation, linked to the context and, where appropriate, the work of past/present professionals and companies. I</a:t>
                      </a:r>
                      <a:r>
                        <a:rPr lang="en-GB" sz="800" baseline="0" dirty="0" smtClean="0"/>
                        <a:t> can</a:t>
                      </a:r>
                      <a:r>
                        <a:rPr lang="en-GB" sz="800" dirty="0" smtClean="0"/>
                        <a:t> undertake a mostly effective analysis of information, reflecting the needs, wants and values of potential users. I</a:t>
                      </a:r>
                      <a:r>
                        <a:rPr lang="en-GB" sz="800" baseline="0" dirty="0" smtClean="0"/>
                        <a:t> can</a:t>
                      </a:r>
                      <a:r>
                        <a:rPr lang="en-GB" sz="800" dirty="0" smtClean="0"/>
                        <a:t> identify a range of problems/opportunities to inform the development of possible design briefs.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tc>
                  <a:txBody>
                    <a:bodyPr/>
                    <a:lstStyle/>
                    <a:p>
                      <a:pPr algn="l">
                        <a:lnSpc>
                          <a:spcPct val="107000"/>
                        </a:lnSpc>
                        <a:spcAft>
                          <a:spcPts val="0"/>
                        </a:spcAft>
                      </a:pPr>
                      <a:r>
                        <a:rPr lang="en-GB" sz="800" dirty="0" smtClean="0"/>
                        <a:t>I can  consider a range of problems/opportunities before deciding upon a final design brief. I can demonstrate a good understanding of the task ahead and most of the requirements which have to be met, to satisfy most of the needs, wants and interests of potential users. I can  write a good design brief, linked to the context, based upon a general analysis of their research and investigation. I can  write a relevant specification, including a range of objective and measurable criteria, to inform the design and manufacture of a prototype.</a:t>
                      </a: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tc>
                  <a:txBody>
                    <a:bodyPr/>
                    <a:lstStyle/>
                    <a:p>
                      <a:pPr algn="l" fontAlgn="ctr"/>
                      <a:r>
                        <a:rPr lang="en-GB" sz="800" dirty="0" smtClean="0"/>
                        <a:t>I can consider a range of design strategies, techniques and approaches and apply an iterative design process to generate and communicate a range of initial ideas which generally reflect requirements. I can  identify and consider social, moral and economic factors which are generally relevant to the context and potential user(s). Clear and generally effective use of testing to evolve ideas and to refine their design decisions. I can  develop a proposal, including relevant details of materials, dimensions, finishes and production techniques, which address most requirements of the design brief and specification. I can  demonstrate good use of skills/techniques to communicate ideas and proposals to a third party.</a:t>
                      </a:r>
                      <a:endParaRPr lang="en-GB" sz="800" b="0" i="0" u="none" strike="noStrike" dirty="0">
                        <a:solidFill>
                          <a:srgbClr val="000000"/>
                        </a:solidFill>
                        <a:effectLst/>
                        <a:latin typeface="+mn-lt"/>
                      </a:endParaRPr>
                    </a:p>
                  </a:txBody>
                  <a:tcPr marL="9525" marR="9525" marT="9525" marB="0">
                    <a:solidFill>
                      <a:schemeClr val="accent4">
                        <a:lumMod val="20000"/>
                        <a:lumOff val="80000"/>
                      </a:schemeClr>
                    </a:solid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800" b="0" i="0" u="none" strike="noStrike" dirty="0" smtClean="0">
                          <a:solidFill>
                            <a:srgbClr val="000000"/>
                          </a:solidFill>
                          <a:effectLst/>
                          <a:latin typeface="+mn-lt"/>
                        </a:rPr>
                        <a:t>I can </a:t>
                      </a:r>
                      <a:r>
                        <a:rPr lang="en-GB" sz="800" dirty="0" smtClean="0"/>
                        <a:t>communicate relevant details of a logical sequence and achievable timeline for the stages of production and testing of my final prototype. </a:t>
                      </a:r>
                      <a:r>
                        <a:rPr lang="en-GB" sz="800" b="0" i="0" u="none" strike="noStrike" dirty="0" smtClean="0">
                          <a:solidFill>
                            <a:srgbClr val="000000"/>
                          </a:solidFill>
                          <a:effectLst/>
                          <a:latin typeface="+mn-lt"/>
                        </a:rPr>
                        <a:t>I can </a:t>
                      </a:r>
                      <a:r>
                        <a:rPr lang="en-GB" sz="800" dirty="0" smtClean="0"/>
                        <a:t> work with appropriate materials and components to complete most aspects of the manufacture of</a:t>
                      </a:r>
                      <a:r>
                        <a:rPr lang="en-GB" sz="800" baseline="0" dirty="0" smtClean="0"/>
                        <a:t> my</a:t>
                      </a:r>
                      <a:r>
                        <a:rPr lang="en-GB" sz="800" dirty="0" smtClean="0"/>
                        <a:t> prototype, generally to a defined schedule. </a:t>
                      </a:r>
                      <a:r>
                        <a:rPr lang="en-GB" sz="800" b="0" i="0" u="none" strike="noStrike" dirty="0" smtClean="0">
                          <a:solidFill>
                            <a:srgbClr val="000000"/>
                          </a:solidFill>
                          <a:effectLst/>
                          <a:latin typeface="+mn-lt"/>
                        </a:rPr>
                        <a:t>I can </a:t>
                      </a:r>
                      <a:r>
                        <a:rPr lang="en-GB" sz="800" dirty="0" smtClean="0"/>
                        <a:t> use appropriate making skills and processes to produce a good quality functioning prototype that generally meets most of the requirements of the design specification and is fit for purpose. I</a:t>
                      </a:r>
                      <a:r>
                        <a:rPr lang="en-GB" sz="800" baseline="0" dirty="0" smtClean="0"/>
                        <a:t> have</a:t>
                      </a:r>
                      <a:r>
                        <a:rPr lang="en-GB" sz="800" dirty="0" smtClean="0"/>
                        <a:t> a good understanding of the working properties and performance characteristics of the specified materials and, where appropriate, demonstrated consideration of surface treatments/finishes. </a:t>
                      </a:r>
                      <a:r>
                        <a:rPr lang="en-GB" sz="800" b="0" i="0" u="none" strike="noStrike" dirty="0" smtClean="0">
                          <a:solidFill>
                            <a:srgbClr val="000000"/>
                          </a:solidFill>
                          <a:effectLst/>
                          <a:latin typeface="+mn-lt"/>
                        </a:rPr>
                        <a:t>I can </a:t>
                      </a:r>
                      <a:r>
                        <a:rPr lang="en-GB" sz="800" dirty="0" smtClean="0"/>
                        <a:t> select</a:t>
                      </a:r>
                      <a:r>
                        <a:rPr lang="en-GB" sz="800" baseline="0" dirty="0" smtClean="0"/>
                        <a:t> </a:t>
                      </a:r>
                      <a:r>
                        <a:rPr lang="en-GB" sz="800" dirty="0" smtClean="0"/>
                        <a:t>and safely use specialist tools, appropriate techniques, processes, equipment and machinery with good accuracy and precision to enable the prototype to perform as intended and generally meet the user's requirements.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800" b="0" i="0" u="none" strike="noStrike" dirty="0">
                        <a:solidFill>
                          <a:srgbClr val="000000"/>
                        </a:solidFill>
                        <a:effectLst/>
                        <a:latin typeface="+mn-lt"/>
                      </a:endParaRPr>
                    </a:p>
                  </a:txBody>
                  <a:tcPr marL="114300" marR="114300" marT="0" marB="0">
                    <a:solidFill>
                      <a:schemeClr val="accent4">
                        <a:lumMod val="20000"/>
                        <a:lumOff val="80000"/>
                      </a:schemeClr>
                    </a:solidFill>
                  </a:tcPr>
                </a:tc>
                <a:tc>
                  <a:txBody>
                    <a:bodyPr/>
                    <a:lstStyle/>
                    <a:p>
                      <a:pPr algn="l" fontAlgn="ctr"/>
                      <a:r>
                        <a:rPr lang="en-GB" sz="800" b="0" i="0" u="none" strike="noStrike" dirty="0" smtClean="0">
                          <a:solidFill>
                            <a:srgbClr val="000000"/>
                          </a:solidFill>
                          <a:effectLst/>
                          <a:latin typeface="+mn-lt"/>
                        </a:rPr>
                        <a:t>I can </a:t>
                      </a:r>
                      <a:r>
                        <a:rPr lang="en-GB" sz="800" dirty="0" smtClean="0"/>
                        <a:t>undertake an objective analysis, evaluation and testing of my ideas and decisions whilst applying iterative design processes. </a:t>
                      </a:r>
                      <a:r>
                        <a:rPr lang="en-GB" sz="800" b="0" i="0" u="none" strike="noStrike" dirty="0" smtClean="0">
                          <a:solidFill>
                            <a:srgbClr val="000000"/>
                          </a:solidFill>
                          <a:effectLst/>
                          <a:latin typeface="+mn-lt"/>
                        </a:rPr>
                        <a:t>I can </a:t>
                      </a:r>
                      <a:r>
                        <a:rPr lang="en-GB" sz="800" dirty="0" smtClean="0"/>
                        <a:t>undertake an objective analysis, evaluation and testing of the final prototype, with some consideration of the views of potential users. </a:t>
                      </a:r>
                      <a:r>
                        <a:rPr lang="en-GB" sz="800" b="0" i="0" u="none" strike="noStrike" dirty="0" smtClean="0">
                          <a:solidFill>
                            <a:srgbClr val="000000"/>
                          </a:solidFill>
                          <a:effectLst/>
                          <a:latin typeface="+mn-lt"/>
                        </a:rPr>
                        <a:t>I have</a:t>
                      </a:r>
                      <a:r>
                        <a:rPr lang="en-GB" sz="800" dirty="0" smtClean="0"/>
                        <a:t> responded to feedback and identified the potential for further development of my prototype, suggesting how modifications could be made. I</a:t>
                      </a:r>
                      <a:r>
                        <a:rPr lang="en-GB" sz="800" baseline="0" dirty="0" smtClean="0"/>
                        <a:t> have</a:t>
                      </a:r>
                      <a:r>
                        <a:rPr lang="en-GB" sz="800" dirty="0" smtClean="0"/>
                        <a:t> responded to feedback and identified the potential for further development.</a:t>
                      </a:r>
                      <a:endParaRPr lang="en-GB" sz="800" b="0" i="0" u="none" strike="noStrike" dirty="0">
                        <a:solidFill>
                          <a:srgbClr val="000000"/>
                        </a:solidFill>
                        <a:effectLst/>
                        <a:latin typeface="+mn-lt"/>
                      </a:endParaRPr>
                    </a:p>
                  </a:txBody>
                  <a:tcPr marL="9525" marR="9525" marT="9525" marB="0">
                    <a:solidFill>
                      <a:schemeClr val="accent4">
                        <a:lumMod val="20000"/>
                        <a:lumOff val="80000"/>
                      </a:schemeClr>
                    </a:solidFill>
                  </a:tcPr>
                </a:tc>
                <a:extLst>
                  <a:ext uri="{0D108BD9-81ED-4DB2-BD59-A6C34878D82A}">
                    <a16:rowId xmlns:a16="http://schemas.microsoft.com/office/drawing/2014/main" val="1229376271"/>
                  </a:ext>
                </a:extLst>
              </a:tr>
              <a:tr h="1132423">
                <a:tc>
                  <a:txBody>
                    <a:bodyPr/>
                    <a:lstStyle/>
                    <a:p>
                      <a:pPr algn="ctr" fontAlgn="ctr"/>
                      <a:r>
                        <a:rPr lang="en-GB" sz="900" u="none" strike="noStrike" dirty="0">
                          <a:effectLst/>
                          <a:latin typeface="+mn-lt"/>
                        </a:rPr>
                        <a:t>Exceptional</a:t>
                      </a:r>
                    </a:p>
                    <a:p>
                      <a:pPr algn="ctr" fontAlgn="ctr"/>
                      <a:r>
                        <a:rPr lang="en-GB" sz="900" u="none" strike="noStrike" dirty="0">
                          <a:effectLst/>
                          <a:latin typeface="+mn-lt"/>
                        </a:rPr>
                        <a:t>Grade 8-9 </a:t>
                      </a:r>
                    </a:p>
                  </a:txBody>
                  <a:tcPr marL="9525" marR="9525" marT="9525" marB="0" anchor="ctr">
                    <a:lnL w="12700" cap="flat" cmpd="sng" algn="ctr">
                      <a:solidFill>
                        <a:schemeClr val="tx1"/>
                      </a:solidFill>
                      <a:prstDash val="solid"/>
                      <a:round/>
                      <a:headEnd type="none" w="med" len="med"/>
                      <a:tailEnd type="none" w="med" len="med"/>
                    </a:lnL>
                    <a:solidFill>
                      <a:srgbClr val="92D050"/>
                    </a:solidFill>
                  </a:tcPr>
                </a:tc>
                <a:tc>
                  <a:txBody>
                    <a:bodyPr/>
                    <a:lstStyle/>
                    <a:p>
                      <a:pPr algn="l">
                        <a:lnSpc>
                          <a:spcPct val="107000"/>
                        </a:lnSpc>
                        <a:spcAft>
                          <a:spcPts val="800"/>
                        </a:spcAft>
                      </a:pPr>
                      <a:r>
                        <a:rPr lang="en-GB" sz="800" dirty="0" smtClean="0"/>
                        <a:t>I can undertake a comprehensive and effective identification of opportunities for the development of designs within the prescribed context. I</a:t>
                      </a:r>
                      <a:r>
                        <a:rPr lang="en-GB" sz="800" baseline="0" dirty="0" smtClean="0"/>
                        <a:t> can do</a:t>
                      </a:r>
                      <a:r>
                        <a:rPr lang="en-GB" sz="800" dirty="0" smtClean="0"/>
                        <a:t> comprehensive, relevant research and investigation, clearly linked to the context and, where appropriate, the work of past/present professionals and companies. I</a:t>
                      </a:r>
                      <a:r>
                        <a:rPr lang="en-GB" sz="800" baseline="0" dirty="0" smtClean="0"/>
                        <a:t> can</a:t>
                      </a:r>
                      <a:r>
                        <a:rPr lang="en-GB" sz="800" dirty="0" smtClean="0"/>
                        <a:t> undertake an effective analysis of information, reflecting the needs, wants and values of clients or potential users. I</a:t>
                      </a:r>
                      <a:r>
                        <a:rPr lang="en-GB" sz="800" baseline="0" dirty="0" smtClean="0"/>
                        <a:t> can </a:t>
                      </a:r>
                      <a:r>
                        <a:rPr lang="en-GB" sz="800" dirty="0" smtClean="0"/>
                        <a:t>identify a range of problems/opportunities to clearly inform the development of possible design briefs.</a:t>
                      </a:r>
                      <a:endParaRPr lang="en-GB" sz="8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4">
                        <a:lumMod val="20000"/>
                        <a:lumOff val="80000"/>
                      </a:schemeClr>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800" dirty="0" smtClean="0"/>
                        <a:t>I can thoroughly consider a range of problems/opportunities in detail before deciding upon a final design brief. I can  demonstrate a very good understanding of the task ahead and the requirements which have to be met, to satisfy fully the needs, wants and interests of potential users. I can  write a comprehensive design brief, directly relevant to the context, based upon a thorough analysis of their research and investigation. I can  write a comprehensive, relevant specification, including a range of objective and measurable criteria, to direct and inform the design and manufacture of a prototype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tc>
                  <a:txBody>
                    <a:bodyPr/>
                    <a:lstStyle/>
                    <a:p>
                      <a:pPr algn="l" fontAlgn="ctr"/>
                      <a:r>
                        <a:rPr lang="en-GB" sz="800" dirty="0" smtClean="0"/>
                        <a:t>I can  consider a range of design strategies, techniques and approaches and apply an iterative design process to generate and communicate a range of initial ideas which fully reflect all requirements. I can  identify and considered social, moral and economic factors which are fully relevant to the context and potential user(s). Clear, effective and detailed use of testing to evolve ideas and to refine their design decisions.  developed a proposal, including comprehensive and relevant details of materials, dimensions, finishes and production techniques, which clearly address all requirements of the design brief and specification. I can  demonstrate sophisticated use of skills/techniques to clearly communicate ideas and proposals to a third party.</a:t>
                      </a:r>
                      <a:endParaRPr lang="en-GB" sz="800" b="0" i="0" u="none" strike="noStrike" dirty="0">
                        <a:solidFill>
                          <a:srgbClr val="000000"/>
                        </a:solidFill>
                        <a:effectLst/>
                        <a:latin typeface="+mn-lt"/>
                      </a:endParaRPr>
                    </a:p>
                  </a:txBody>
                  <a:tcPr marL="9525" marR="9525" marT="9525" marB="0">
                    <a:solidFill>
                      <a:schemeClr val="accent4">
                        <a:lumMod val="20000"/>
                        <a:lumOff val="80000"/>
                      </a:schemeClr>
                    </a:solidFill>
                  </a:tcPr>
                </a:tc>
                <a:tc>
                  <a:txBody>
                    <a:bodyPr/>
                    <a:lstStyle/>
                    <a:p>
                      <a:pPr algn="l">
                        <a:lnSpc>
                          <a:spcPct val="107000"/>
                        </a:lnSpc>
                        <a:spcAft>
                          <a:spcPts val="800"/>
                        </a:spcAft>
                      </a:pPr>
                      <a:r>
                        <a:rPr lang="en-GB" sz="800" b="0" i="0" u="none" strike="noStrike" dirty="0" smtClean="0">
                          <a:solidFill>
                            <a:srgbClr val="000000"/>
                          </a:solidFill>
                          <a:effectLst/>
                          <a:latin typeface="+mn-lt"/>
                        </a:rPr>
                        <a:t>I can </a:t>
                      </a:r>
                      <a:r>
                        <a:rPr lang="en-GB" sz="800" dirty="0" smtClean="0"/>
                        <a:t>clearly communicate comprehensive and relevant details of a logical sequence and achievable timeline for the stages of production and testing of my final prototype. </a:t>
                      </a:r>
                      <a:r>
                        <a:rPr lang="en-GB" sz="800" b="0" i="0" u="none" strike="noStrike" dirty="0" smtClean="0">
                          <a:solidFill>
                            <a:srgbClr val="000000"/>
                          </a:solidFill>
                          <a:effectLst/>
                          <a:latin typeface="+mn-lt"/>
                        </a:rPr>
                        <a:t>I can </a:t>
                      </a:r>
                      <a:r>
                        <a:rPr lang="en-GB" sz="800" dirty="0" smtClean="0"/>
                        <a:t> work with appropriate materials and components to complete all aspects of the manufacture of my prototype to a defined schedule. I</a:t>
                      </a:r>
                      <a:r>
                        <a:rPr lang="en-GB" sz="800" baseline="0" dirty="0" smtClean="0"/>
                        <a:t> have </a:t>
                      </a:r>
                      <a:r>
                        <a:rPr lang="en-GB" sz="800" dirty="0" smtClean="0"/>
                        <a:t>used appropriate making skills and processes to produce a high quality functioning prototype that fully meets all requirements of the design specification and is fit for purpose. I</a:t>
                      </a:r>
                      <a:r>
                        <a:rPr lang="en-GB" sz="800" baseline="0" dirty="0" smtClean="0"/>
                        <a:t> have</a:t>
                      </a:r>
                      <a:r>
                        <a:rPr lang="en-GB" sz="800" dirty="0" smtClean="0"/>
                        <a:t> an excellent understanding of the working properties and performance characteristics of the specified materials and, where appropriate, demonstrated consideration of surface treatments/finishes. </a:t>
                      </a:r>
                      <a:r>
                        <a:rPr lang="en-GB" sz="800" b="0" i="0" u="none" strike="noStrike" dirty="0" smtClean="0">
                          <a:solidFill>
                            <a:srgbClr val="000000"/>
                          </a:solidFill>
                          <a:effectLst/>
                          <a:latin typeface="+mn-lt"/>
                        </a:rPr>
                        <a:t>I can </a:t>
                      </a:r>
                      <a:r>
                        <a:rPr lang="en-GB" sz="800" dirty="0" smtClean="0"/>
                        <a:t> select and safely use specialist tools, appropriate techniques, processes, equipment and machinery with excellent accuracy and precision to enable the prototype to perform as intended and fully meet the user's requirements. </a:t>
                      </a:r>
                    </a:p>
                    <a:p>
                      <a:pPr algn="l">
                        <a:lnSpc>
                          <a:spcPct val="107000"/>
                        </a:lnSpc>
                        <a:spcAft>
                          <a:spcPts val="800"/>
                        </a:spcAft>
                      </a:pPr>
                      <a:endParaRPr lang="en-GB" sz="800" dirty="0">
                        <a:effectLst/>
                        <a:latin typeface="+mn-lt"/>
                        <a:ea typeface="Calibri" panose="020F0502020204030204" pitchFamily="34" charset="0"/>
                        <a:cs typeface="Arial" panose="020B0604020202020204" pitchFamily="34" charset="0"/>
                      </a:endParaRPr>
                    </a:p>
                  </a:txBody>
                  <a:tcPr marL="114300" marR="114300" marT="0" marB="0">
                    <a:solidFill>
                      <a:schemeClr val="accent4">
                        <a:lumMod val="20000"/>
                        <a:lumOff val="80000"/>
                      </a:schemeClr>
                    </a:solidFill>
                  </a:tcPr>
                </a:tc>
                <a:tc>
                  <a:txBody>
                    <a:bodyPr/>
                    <a:lstStyle/>
                    <a:p>
                      <a:pPr algn="l" fontAlgn="ctr"/>
                      <a:r>
                        <a:rPr lang="en-GB" sz="800" b="0" i="0" u="none" strike="noStrike" dirty="0" smtClean="0">
                          <a:solidFill>
                            <a:srgbClr val="000000"/>
                          </a:solidFill>
                          <a:effectLst/>
                          <a:latin typeface="+mn-lt"/>
                        </a:rPr>
                        <a:t>I can </a:t>
                      </a:r>
                      <a:r>
                        <a:rPr lang="en-GB" sz="800" dirty="0" smtClean="0"/>
                        <a:t>undertake a critical, objective analysis, evaluation and testing of my ideas and decisions whilst applying iterative design processes. </a:t>
                      </a:r>
                      <a:r>
                        <a:rPr lang="en-GB" sz="800" b="0" i="0" u="none" strike="noStrike" dirty="0" smtClean="0">
                          <a:solidFill>
                            <a:srgbClr val="000000"/>
                          </a:solidFill>
                          <a:effectLst/>
                          <a:latin typeface="+mn-lt"/>
                        </a:rPr>
                        <a:t>I can</a:t>
                      </a:r>
                      <a:r>
                        <a:rPr lang="en-GB" sz="800" dirty="0" smtClean="0"/>
                        <a:t> undertake a critical and objective evaluation and testing of my final prototype, taking into account the views of potential users. I</a:t>
                      </a:r>
                      <a:r>
                        <a:rPr lang="en-GB" sz="800" baseline="0" dirty="0" smtClean="0"/>
                        <a:t> have</a:t>
                      </a:r>
                      <a:r>
                        <a:rPr lang="en-GB" sz="800" dirty="0" smtClean="0"/>
                        <a:t> responded to feedback and clearly identified the potential for further development of my prototype, with detailed suggestions for how modifications could be made.</a:t>
                      </a:r>
                      <a:endParaRPr lang="en-GB" sz="800" b="0" i="0" u="none" strike="noStrike" dirty="0">
                        <a:solidFill>
                          <a:srgbClr val="000000"/>
                        </a:solidFill>
                        <a:effectLst/>
                        <a:latin typeface="+mn-lt"/>
                      </a:endParaRPr>
                    </a:p>
                  </a:txBody>
                  <a:tcPr marL="9525" marR="9525" marT="9525" marB="0">
                    <a:solidFill>
                      <a:schemeClr val="accent4">
                        <a:lumMod val="20000"/>
                        <a:lumOff val="80000"/>
                      </a:schemeClr>
                    </a:solidFill>
                  </a:tcPr>
                </a:tc>
                <a:extLst>
                  <a:ext uri="{0D108BD9-81ED-4DB2-BD59-A6C34878D82A}">
                    <a16:rowId xmlns:a16="http://schemas.microsoft.com/office/drawing/2014/main" val="3099053669"/>
                  </a:ext>
                </a:extLst>
              </a:tr>
            </a:tbl>
          </a:graphicData>
        </a:graphic>
      </p:graphicFrame>
    </p:spTree>
    <p:extLst>
      <p:ext uri="{BB962C8B-B14F-4D97-AF65-F5344CB8AC3E}">
        <p14:creationId xmlns:p14="http://schemas.microsoft.com/office/powerpoint/2010/main" val="94587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56426566"/>
              </p:ext>
            </p:extLst>
          </p:nvPr>
        </p:nvGraphicFramePr>
        <p:xfrm>
          <a:off x="0" y="11314"/>
          <a:ext cx="12208045" cy="6860058"/>
        </p:xfrm>
        <a:graphic>
          <a:graphicData uri="http://schemas.openxmlformats.org/drawingml/2006/table">
            <a:tbl>
              <a:tblPr firstRow="1" bandRow="1">
                <a:tableStyleId>{5940675A-B579-460E-94D1-54222C63F5DA}</a:tableStyleId>
              </a:tblPr>
              <a:tblGrid>
                <a:gridCol w="599367">
                  <a:extLst>
                    <a:ext uri="{9D8B030D-6E8A-4147-A177-3AD203B41FA5}">
                      <a16:colId xmlns:a16="http://schemas.microsoft.com/office/drawing/2014/main" val="2383109261"/>
                    </a:ext>
                  </a:extLst>
                </a:gridCol>
                <a:gridCol w="662152">
                  <a:extLst>
                    <a:ext uri="{9D8B030D-6E8A-4147-A177-3AD203B41FA5}">
                      <a16:colId xmlns:a16="http://schemas.microsoft.com/office/drawing/2014/main" val="2859527796"/>
                    </a:ext>
                  </a:extLst>
                </a:gridCol>
                <a:gridCol w="693683">
                  <a:extLst>
                    <a:ext uri="{9D8B030D-6E8A-4147-A177-3AD203B41FA5}">
                      <a16:colId xmlns:a16="http://schemas.microsoft.com/office/drawing/2014/main" val="302086264"/>
                    </a:ext>
                  </a:extLst>
                </a:gridCol>
                <a:gridCol w="662151">
                  <a:extLst>
                    <a:ext uri="{9D8B030D-6E8A-4147-A177-3AD203B41FA5}">
                      <a16:colId xmlns:a16="http://schemas.microsoft.com/office/drawing/2014/main" val="794302176"/>
                    </a:ext>
                  </a:extLst>
                </a:gridCol>
                <a:gridCol w="2640259">
                  <a:extLst>
                    <a:ext uri="{9D8B030D-6E8A-4147-A177-3AD203B41FA5}">
                      <a16:colId xmlns:a16="http://schemas.microsoft.com/office/drawing/2014/main" val="3968618920"/>
                    </a:ext>
                  </a:extLst>
                </a:gridCol>
                <a:gridCol w="2341199">
                  <a:extLst>
                    <a:ext uri="{9D8B030D-6E8A-4147-A177-3AD203B41FA5}">
                      <a16:colId xmlns:a16="http://schemas.microsoft.com/office/drawing/2014/main" val="1959998804"/>
                    </a:ext>
                  </a:extLst>
                </a:gridCol>
                <a:gridCol w="2410370">
                  <a:extLst>
                    <a:ext uri="{9D8B030D-6E8A-4147-A177-3AD203B41FA5}">
                      <a16:colId xmlns:a16="http://schemas.microsoft.com/office/drawing/2014/main" val="2579820939"/>
                    </a:ext>
                  </a:extLst>
                </a:gridCol>
                <a:gridCol w="2198864">
                  <a:extLst>
                    <a:ext uri="{9D8B030D-6E8A-4147-A177-3AD203B41FA5}">
                      <a16:colId xmlns:a16="http://schemas.microsoft.com/office/drawing/2014/main" val="934017759"/>
                    </a:ext>
                  </a:extLst>
                </a:gridCol>
              </a:tblGrid>
              <a:tr h="425619">
                <a:tc gridSpan="4">
                  <a:txBody>
                    <a:bodyPr/>
                    <a:lstStyle/>
                    <a:p>
                      <a:pPr algn="ctr" fontAlgn="ctr"/>
                      <a:r>
                        <a:rPr lang="en-GB" sz="1400" b="1" i="0" u="none" strike="noStrike" dirty="0" smtClean="0">
                          <a:solidFill>
                            <a:srgbClr val="000000"/>
                          </a:solidFill>
                          <a:effectLst/>
                          <a:latin typeface="+mn-lt"/>
                        </a:rPr>
                        <a:t>Year Group </a:t>
                      </a:r>
                      <a:endParaRPr lang="en-GB" sz="1400" b="1" i="0" u="none" strike="noStrike" dirty="0">
                        <a:solidFill>
                          <a:srgbClr val="000000"/>
                        </a:solidFill>
                        <a:effectLst/>
                        <a:latin typeface="+mn-lt"/>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75000"/>
                      </a:schemeClr>
                    </a:solidFill>
                  </a:tcPr>
                </a:tc>
                <a:tc hMerge="1">
                  <a:txBody>
                    <a:bodyPr/>
                    <a:lstStyle/>
                    <a:p>
                      <a:pPr algn="ctr" fontAlgn="ctr"/>
                      <a:endParaRPr lang="en-GB" sz="1400" b="1" i="0" u="none" strike="noStrike" dirty="0">
                        <a:solidFill>
                          <a:srgbClr val="000000"/>
                        </a:solidFill>
                        <a:effectLst/>
                        <a:latin typeface="+mn-lt"/>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hMerge="1">
                  <a:txBody>
                    <a:bodyPr/>
                    <a:lstStyle/>
                    <a:p>
                      <a:pPr algn="ctr" fontAlgn="ctr"/>
                      <a:endParaRPr lang="en-GB" sz="1400" b="1" i="0" u="none" strike="noStrike" dirty="0">
                        <a:solidFill>
                          <a:srgbClr val="000000"/>
                        </a:solidFill>
                        <a:effectLst/>
                        <a:latin typeface="+mn-lt"/>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hMerge="1">
                  <a:txBody>
                    <a:bodyPr/>
                    <a:lstStyle/>
                    <a:p>
                      <a:pPr algn="ctr" fontAlgn="ctr"/>
                      <a:endParaRPr lang="en-GB" sz="1400" b="1" i="0" u="none" strike="noStrike" dirty="0">
                        <a:solidFill>
                          <a:srgbClr val="000000"/>
                        </a:solidFill>
                        <a:effectLst/>
                        <a:latin typeface="+mn-lt"/>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gridSpan="4">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400" b="1" u="none" strike="noStrike" baseline="0" dirty="0" smtClean="0">
                          <a:effectLst/>
                          <a:latin typeface="+mn-lt"/>
                        </a:rPr>
                        <a:t>Art </a:t>
                      </a:r>
                      <a:r>
                        <a:rPr lang="en-GB" sz="1400" b="1" u="none" strike="noStrike" baseline="0" dirty="0" smtClean="0">
                          <a:effectLst/>
                          <a:latin typeface="+mn-lt"/>
                        </a:rPr>
                        <a:t>and Textile </a:t>
                      </a:r>
                      <a:r>
                        <a:rPr lang="en-GB" sz="1400" b="1" u="none" strike="noStrike" baseline="0" dirty="0" smtClean="0">
                          <a:effectLst/>
                          <a:latin typeface="+mn-lt"/>
                        </a:rPr>
                        <a:t>Design</a:t>
                      </a:r>
                      <a:r>
                        <a:rPr lang="en-GB" sz="1400" b="1" u="none" strike="noStrike" dirty="0" smtClean="0">
                          <a:effectLst/>
                          <a:latin typeface="+mn-lt"/>
                        </a:rPr>
                        <a:t> Descriptors with direct links to OCR GCSE</a:t>
                      </a:r>
                      <a:r>
                        <a:rPr lang="en-GB" sz="1400" b="1" u="none" strike="noStrike" baseline="0" dirty="0" smtClean="0">
                          <a:effectLst/>
                          <a:latin typeface="+mn-lt"/>
                        </a:rPr>
                        <a:t>: </a:t>
                      </a:r>
                      <a:r>
                        <a:rPr lang="en-GB" sz="1400" b="1" u="sng" strike="noStrike" baseline="0" dirty="0" smtClean="0">
                          <a:effectLst/>
                          <a:latin typeface="+mn-lt"/>
                        </a:rPr>
                        <a:t>For Pupils</a:t>
                      </a:r>
                      <a:endParaRPr lang="en-GB" sz="1400" b="1" u="sng" strike="noStrike" dirty="0" smtClean="0">
                        <a:effectLst/>
                        <a:latin typeface="+mn-lt"/>
                      </a:endParaRPr>
                    </a:p>
                  </a:txBody>
                  <a:tcPr marL="9525" marR="9525" marT="9525" marB="0" anchor="ctr">
                    <a:lnL w="12700" cap="flat" cmpd="sng" algn="ctr">
                      <a:solidFill>
                        <a:schemeClr val="tx1"/>
                      </a:solidFill>
                      <a:prstDash val="solid"/>
                      <a:round/>
                      <a:headEnd type="none" w="med" len="med"/>
                      <a:tailEnd type="none" w="med" len="med"/>
                    </a:lnL>
                    <a:solidFill>
                      <a:schemeClr val="accent6">
                        <a:lumMod val="75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88136731"/>
                  </a:ext>
                </a:extLst>
              </a:tr>
              <a:tr h="366145">
                <a:tc>
                  <a:txBody>
                    <a:bodyPr/>
                    <a:lstStyle/>
                    <a:p>
                      <a:pPr algn="ctr" fontAlgn="ctr"/>
                      <a:r>
                        <a:rPr lang="en-GB" sz="1400" b="1" i="0" u="none" strike="noStrike" dirty="0" smtClean="0">
                          <a:solidFill>
                            <a:srgbClr val="000000"/>
                          </a:solidFill>
                          <a:effectLst/>
                          <a:latin typeface="+mn-lt"/>
                        </a:rPr>
                        <a:t>7</a:t>
                      </a:r>
                      <a:endParaRPr lang="en-GB" sz="1400" b="1" i="0" u="none" strike="noStrike" dirty="0">
                        <a:solidFill>
                          <a:srgbClr val="000000"/>
                        </a:solidFill>
                        <a:effectLst/>
                        <a:latin typeface="+mn-lt"/>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pPr algn="ctr" fontAlgn="ctr"/>
                      <a:r>
                        <a:rPr lang="en-GB" sz="1400" b="1" i="0" u="none" strike="noStrike" dirty="0" smtClean="0">
                          <a:solidFill>
                            <a:srgbClr val="000000"/>
                          </a:solidFill>
                          <a:effectLst/>
                          <a:latin typeface="+mn-lt"/>
                        </a:rPr>
                        <a:t>8</a:t>
                      </a:r>
                      <a:endParaRPr lang="en-GB" sz="1400" b="1" i="0" u="none" strike="noStrike" dirty="0">
                        <a:solidFill>
                          <a:srgbClr val="000000"/>
                        </a:solidFill>
                        <a:effectLst/>
                        <a:latin typeface="+mn-lt"/>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pPr algn="ctr" fontAlgn="ctr"/>
                      <a:r>
                        <a:rPr lang="en-GB" sz="1400" b="1" i="0" u="none" strike="noStrike" dirty="0" smtClean="0">
                          <a:solidFill>
                            <a:srgbClr val="000000"/>
                          </a:solidFill>
                          <a:effectLst/>
                          <a:latin typeface="+mn-lt"/>
                        </a:rPr>
                        <a:t>9</a:t>
                      </a:r>
                      <a:endParaRPr lang="en-GB" sz="1400" b="1" i="0" u="none" strike="noStrike" dirty="0">
                        <a:solidFill>
                          <a:srgbClr val="000000"/>
                        </a:solidFill>
                        <a:effectLst/>
                        <a:latin typeface="+mn-lt"/>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rowSpan="2">
                  <a:txBody>
                    <a:bodyPr/>
                    <a:lstStyle/>
                    <a:p>
                      <a:pPr algn="ctr" fontAlgn="ctr"/>
                      <a:r>
                        <a:rPr lang="en-GB" sz="1400" b="1" i="0" u="none" strike="noStrike" dirty="0" smtClean="0">
                          <a:solidFill>
                            <a:srgbClr val="000000"/>
                          </a:solidFill>
                          <a:effectLst/>
                          <a:latin typeface="+mn-lt"/>
                        </a:rPr>
                        <a:t>10 </a:t>
                      </a:r>
                    </a:p>
                    <a:p>
                      <a:pPr algn="ctr" fontAlgn="ctr"/>
                      <a:r>
                        <a:rPr lang="en-GB" sz="1400" b="1" i="0" u="none" strike="noStrike" dirty="0" smtClean="0">
                          <a:solidFill>
                            <a:srgbClr val="000000"/>
                          </a:solidFill>
                          <a:effectLst/>
                          <a:latin typeface="+mn-lt"/>
                        </a:rPr>
                        <a:t>and 11</a:t>
                      </a:r>
                      <a:endParaRPr lang="en-GB" sz="1400" b="1" i="0" u="none" strike="noStrike" dirty="0">
                        <a:solidFill>
                          <a:srgbClr val="000000"/>
                        </a:solidFill>
                        <a:effectLst/>
                        <a:latin typeface="+mn-lt"/>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pPr algn="ctr" fontAlgn="ctr"/>
                      <a:r>
                        <a:rPr lang="en-GB" sz="1100" b="1" u="none" strike="noStrike" dirty="0">
                          <a:effectLst/>
                          <a:latin typeface="+mn-lt"/>
                        </a:rPr>
                        <a:t>A01 </a:t>
                      </a:r>
                      <a:r>
                        <a:rPr lang="en-GB" sz="1100" b="1" u="none" strike="noStrike" dirty="0" smtClean="0">
                          <a:effectLst/>
                          <a:latin typeface="+mn-lt"/>
                        </a:rPr>
                        <a:t>DEVELOP (research</a:t>
                      </a:r>
                      <a:r>
                        <a:rPr lang="en-GB" sz="1100" b="1" u="none" strike="noStrike" baseline="0" dirty="0" smtClean="0">
                          <a:effectLst/>
                          <a:latin typeface="+mn-lt"/>
                        </a:rPr>
                        <a:t> and links</a:t>
                      </a:r>
                      <a:r>
                        <a:rPr lang="en-GB" sz="1100" b="1" u="none" strike="noStrike" dirty="0" smtClean="0">
                          <a:effectLst/>
                          <a:latin typeface="+mn-lt"/>
                        </a:rPr>
                        <a:t>)</a:t>
                      </a:r>
                    </a:p>
                  </a:txBody>
                  <a:tcPr marL="9525" marR="9525" marT="9525" marB="0" anchor="ctr">
                    <a:lnL w="12700" cap="flat" cmpd="sng" algn="ctr">
                      <a:solidFill>
                        <a:schemeClr val="tx1"/>
                      </a:solidFill>
                      <a:prstDash val="solid"/>
                      <a:round/>
                      <a:headEnd type="none" w="med" len="med"/>
                      <a:tailEnd type="none" w="med" len="med"/>
                    </a:lnL>
                    <a:solidFill>
                      <a:schemeClr val="accent6">
                        <a:lumMod val="60000"/>
                        <a:lumOff val="40000"/>
                      </a:schemeClr>
                    </a:solidFill>
                  </a:tcPr>
                </a:tc>
                <a:tc>
                  <a:txBody>
                    <a:bodyPr/>
                    <a:lstStyle/>
                    <a:p>
                      <a:pPr algn="ctr" fontAlgn="ctr"/>
                      <a:r>
                        <a:rPr lang="en-GB" sz="1100" b="1" u="none" strike="noStrike" dirty="0" smtClean="0">
                          <a:effectLst/>
                          <a:latin typeface="+mn-lt"/>
                        </a:rPr>
                        <a:t>A02 REFINE (exploring</a:t>
                      </a:r>
                      <a:r>
                        <a:rPr lang="en-GB" sz="1100" b="1" u="none" strike="noStrike" baseline="0" dirty="0" smtClean="0">
                          <a:effectLst/>
                          <a:latin typeface="+mn-lt"/>
                        </a:rPr>
                        <a:t> /</a:t>
                      </a:r>
                      <a:r>
                        <a:rPr lang="en-GB" sz="1100" b="1" u="none" strike="noStrike" dirty="0" smtClean="0">
                          <a:effectLst/>
                          <a:latin typeface="+mn-lt"/>
                        </a:rPr>
                        <a:t> experimenting)</a:t>
                      </a:r>
                      <a:endParaRPr lang="en-GB" sz="1100" b="1" i="0" u="none" strike="noStrike" dirty="0" smtClean="0">
                        <a:solidFill>
                          <a:srgbClr val="000000"/>
                        </a:solidFill>
                        <a:effectLst/>
                        <a:latin typeface="+mn-lt"/>
                      </a:endParaRPr>
                    </a:p>
                  </a:txBody>
                  <a:tcPr marL="9525" marR="9525" marT="9525" marB="0" anchor="ctr">
                    <a:solidFill>
                      <a:schemeClr val="accent6">
                        <a:lumMod val="60000"/>
                        <a:lumOff val="40000"/>
                      </a:schemeClr>
                    </a:solidFill>
                  </a:tcPr>
                </a:tc>
                <a:tc>
                  <a:txBody>
                    <a:bodyPr/>
                    <a:lstStyle/>
                    <a:p>
                      <a:pPr algn="ctr" fontAlgn="ctr"/>
                      <a:r>
                        <a:rPr lang="en-GB" sz="1100" b="1" u="none" strike="noStrike" dirty="0">
                          <a:effectLst/>
                          <a:latin typeface="+mn-lt"/>
                        </a:rPr>
                        <a:t>AO3 </a:t>
                      </a:r>
                      <a:r>
                        <a:rPr lang="en-GB" sz="1100" b="1" u="none" strike="noStrike" dirty="0" smtClean="0">
                          <a:effectLst/>
                          <a:latin typeface="+mn-lt"/>
                        </a:rPr>
                        <a:t>RECORD (</a:t>
                      </a:r>
                      <a:r>
                        <a:rPr lang="en-GB" sz="1100" b="1" u="none" strike="noStrike" dirty="0">
                          <a:effectLst/>
                          <a:latin typeface="+mn-lt"/>
                        </a:rPr>
                        <a:t>observational work)</a:t>
                      </a:r>
                      <a:endParaRPr lang="en-GB" sz="1100" b="1" i="0" u="none" strike="noStrike" dirty="0">
                        <a:solidFill>
                          <a:srgbClr val="000000"/>
                        </a:solidFill>
                        <a:effectLst/>
                        <a:latin typeface="+mn-lt"/>
                      </a:endParaRPr>
                    </a:p>
                  </a:txBody>
                  <a:tcPr marL="9525" marR="9525" marT="9525" marB="0" anchor="ctr">
                    <a:solidFill>
                      <a:schemeClr val="accent6">
                        <a:lumMod val="60000"/>
                        <a:lumOff val="40000"/>
                      </a:schemeClr>
                    </a:solidFill>
                  </a:tcPr>
                </a:tc>
                <a:tc>
                  <a:txBody>
                    <a:bodyPr/>
                    <a:lstStyle/>
                    <a:p>
                      <a:pPr algn="ctr" fontAlgn="ctr"/>
                      <a:r>
                        <a:rPr lang="en-GB" sz="1100" b="1" u="none" strike="noStrike" dirty="0">
                          <a:effectLst/>
                          <a:latin typeface="+mn-lt"/>
                        </a:rPr>
                        <a:t>AO4 </a:t>
                      </a:r>
                      <a:r>
                        <a:rPr lang="en-GB" sz="1100" b="1" u="none" strike="noStrike" dirty="0" smtClean="0">
                          <a:effectLst/>
                          <a:latin typeface="+mn-lt"/>
                        </a:rPr>
                        <a:t>PRESENT (</a:t>
                      </a:r>
                      <a:r>
                        <a:rPr lang="en-GB" sz="1100" b="1" u="none" strike="noStrike" dirty="0">
                          <a:effectLst/>
                          <a:latin typeface="+mn-lt"/>
                        </a:rPr>
                        <a:t>final response)</a:t>
                      </a:r>
                      <a:endParaRPr lang="en-GB" sz="1100" b="1" i="0" u="none" strike="noStrike" dirty="0">
                        <a:solidFill>
                          <a:srgbClr val="000000"/>
                        </a:solidFill>
                        <a:effectLst/>
                        <a:latin typeface="+mn-lt"/>
                      </a:endParaRPr>
                    </a:p>
                  </a:txBody>
                  <a:tcPr marL="9525" marR="9525" marT="9525" marB="0" anchor="ctr">
                    <a:solidFill>
                      <a:schemeClr val="accent6">
                        <a:lumMod val="60000"/>
                        <a:lumOff val="40000"/>
                      </a:schemeClr>
                    </a:solidFill>
                  </a:tcPr>
                </a:tc>
                <a:extLst>
                  <a:ext uri="{0D108BD9-81ED-4DB2-BD59-A6C34878D82A}">
                    <a16:rowId xmlns:a16="http://schemas.microsoft.com/office/drawing/2014/main" val="2605070854"/>
                  </a:ext>
                </a:extLst>
              </a:tr>
              <a:tr h="583914">
                <a:tc>
                  <a:txBody>
                    <a:bodyPr/>
                    <a:lstStyle/>
                    <a:p>
                      <a:pPr algn="ctr" fontAlgn="ctr"/>
                      <a:r>
                        <a:rPr lang="en-GB" sz="900" u="none" strike="noStrike" dirty="0" smtClean="0">
                          <a:effectLst/>
                          <a:latin typeface="+mn-lt"/>
                        </a:rPr>
                        <a:t>Foundation </a:t>
                      </a:r>
                    </a:p>
                    <a:p>
                      <a:pPr algn="ctr" fontAlgn="ctr"/>
                      <a:r>
                        <a:rPr lang="en-GB" sz="900" u="none" strike="noStrike" dirty="0" smtClean="0">
                          <a:effectLst/>
                          <a:latin typeface="+mn-lt"/>
                        </a:rPr>
                        <a:t>Band 2</a:t>
                      </a:r>
                    </a:p>
                    <a:p>
                      <a:pPr algn="ctr" fontAlgn="ctr"/>
                      <a:r>
                        <a:rPr lang="en-GB" sz="900" u="none" strike="noStrike" dirty="0" smtClean="0">
                          <a:effectLst/>
                          <a:latin typeface="+mn-lt"/>
                        </a:rPr>
                        <a:t>Grade 2-3</a:t>
                      </a:r>
                      <a:endParaRPr lang="en-GB" sz="900" b="1" i="0" u="none" strike="noStrike" dirty="0" smtClean="0">
                        <a:solidFill>
                          <a:srgbClr val="FF0000"/>
                        </a:solidFill>
                        <a:effectLst/>
                        <a:latin typeface="+mn-lt"/>
                      </a:endParaRPr>
                    </a:p>
                  </a:txBody>
                  <a:tcPr marL="9525" marR="9525" marT="9525"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GB" sz="900" u="none" strike="noStrike" dirty="0" smtClean="0">
                          <a:effectLst/>
                          <a:latin typeface="+mn-lt"/>
                        </a:rPr>
                        <a:t>Foundation</a:t>
                      </a:r>
                    </a:p>
                    <a:p>
                      <a:pPr algn="ctr" fontAlgn="ctr"/>
                      <a:r>
                        <a:rPr lang="en-GB" sz="900" u="none" strike="noStrike" dirty="0" smtClean="0">
                          <a:effectLst/>
                          <a:latin typeface="+mn-lt"/>
                        </a:rPr>
                        <a:t>Band 1</a:t>
                      </a:r>
                    </a:p>
                    <a:p>
                      <a:pPr algn="ctr" fontAlgn="ctr"/>
                      <a:r>
                        <a:rPr lang="en-GB" sz="900" u="none" strike="noStrike" dirty="0" smtClean="0">
                          <a:effectLst/>
                          <a:latin typeface="+mn-lt"/>
                        </a:rPr>
                        <a:t>Grade 1</a:t>
                      </a:r>
                      <a:endParaRPr lang="en-GB" sz="900" b="1" i="0" u="none" strike="noStrike" dirty="0" smtClean="0">
                        <a:solidFill>
                          <a:srgbClr val="7030A0"/>
                        </a:solidFill>
                        <a:effectLst/>
                        <a:latin typeface="+mn-lt"/>
                      </a:endParaRPr>
                    </a:p>
                  </a:txBody>
                  <a:tcPr marL="9525" marR="9525" marT="9525"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66FF"/>
                    </a:solidFill>
                  </a:tcPr>
                </a:tc>
                <a:tc>
                  <a:txBody>
                    <a:bodyPr/>
                    <a:lstStyle/>
                    <a:p>
                      <a:pPr algn="ctr" fontAlgn="ctr"/>
                      <a:r>
                        <a:rPr lang="en-GB" sz="900" u="none" strike="noStrike" dirty="0" smtClean="0">
                          <a:effectLst/>
                          <a:latin typeface="+mn-lt"/>
                        </a:rPr>
                        <a:t>Limited</a:t>
                      </a:r>
                    </a:p>
                    <a:p>
                      <a:pPr algn="ctr" fontAlgn="ctr"/>
                      <a:r>
                        <a:rPr lang="en-GB" sz="900" b="0" i="0" u="none" strike="noStrike" dirty="0" smtClean="0">
                          <a:solidFill>
                            <a:srgbClr val="000000"/>
                          </a:solidFill>
                          <a:effectLst/>
                          <a:latin typeface="+mn-lt"/>
                        </a:rPr>
                        <a:t>Pre-GCSE</a:t>
                      </a:r>
                    </a:p>
                    <a:p>
                      <a:pPr algn="ctr" fontAlgn="ctr"/>
                      <a:r>
                        <a:rPr lang="en-GB" sz="900" b="0" i="0" u="none" strike="noStrike" dirty="0" smtClean="0">
                          <a:solidFill>
                            <a:srgbClr val="000000"/>
                          </a:solidFill>
                          <a:effectLst/>
                          <a:latin typeface="+mn-lt"/>
                        </a:rPr>
                        <a:t>WT1</a:t>
                      </a:r>
                      <a:endParaRPr lang="en-GB" sz="900" b="0" u="none" strike="noStrike" dirty="0" smtClean="0">
                        <a:effectLst/>
                        <a:latin typeface="+mn-lt"/>
                      </a:endParaRPr>
                    </a:p>
                  </a:txBody>
                  <a:tcPr marL="9525" marR="9525" marT="9525"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C80"/>
                    </a:solidFill>
                  </a:tcPr>
                </a:tc>
                <a:tc vMerge="1">
                  <a:txBody>
                    <a:bodyPr/>
                    <a:lstStyle/>
                    <a:p>
                      <a:pPr algn="ctr" fontAlgn="ctr"/>
                      <a:endParaRPr lang="en-GB" sz="900" b="0" u="none" strike="noStrike" dirty="0" smtClean="0">
                        <a:effectLst/>
                        <a:latin typeface="+mn-lt"/>
                      </a:endParaRPr>
                    </a:p>
                  </a:txBody>
                  <a:tcPr marL="9525" marR="9525" marT="9525"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GB" sz="900" b="0" i="0" u="none" strike="noStrike" baseline="0" dirty="0" smtClean="0">
                          <a:solidFill>
                            <a:schemeClr val="tx1"/>
                          </a:solidFill>
                          <a:effectLst/>
                          <a:latin typeface="+mn-lt"/>
                        </a:rPr>
                        <a:t>I can talk about mytheme when prompted. </a:t>
                      </a:r>
                    </a:p>
                    <a:p>
                      <a:pPr algn="ctr" fontAlgn="ctr"/>
                      <a:r>
                        <a:rPr lang="en-GB" sz="900" b="0" i="0" u="none" strike="noStrike" baseline="0" dirty="0" smtClean="0">
                          <a:solidFill>
                            <a:schemeClr val="tx1"/>
                          </a:solidFill>
                          <a:effectLst/>
                          <a:latin typeface="+mn-lt"/>
                        </a:rPr>
                        <a:t>If given a selection of images, I could select relevant ones. </a:t>
                      </a:r>
                      <a:endParaRPr lang="en-GB" sz="900" b="0" i="0" u="none" strike="noStrike" dirty="0">
                        <a:solidFill>
                          <a:schemeClr val="tx1"/>
                        </a:solidFill>
                        <a:effectLst/>
                        <a:latin typeface="+mn-lt"/>
                      </a:endParaRPr>
                    </a:p>
                  </a:txBody>
                  <a:tcPr marL="9525" marR="9525" marT="9525" marB="0" anchor="ctr">
                    <a:solidFill>
                      <a:schemeClr val="accent6">
                        <a:lumMod val="40000"/>
                        <a:lumOff val="60000"/>
                      </a:schemeClr>
                    </a:solidFill>
                  </a:tcPr>
                </a:tc>
                <a:tc>
                  <a:txBody>
                    <a:bodyPr/>
                    <a:lstStyle/>
                    <a:p>
                      <a:pPr algn="ctr"/>
                      <a:r>
                        <a:rPr lang="en-GB" sz="900" dirty="0" smtClean="0"/>
                        <a:t>I can use one technique without help. </a:t>
                      </a:r>
                    </a:p>
                  </a:txBody>
                  <a:tcPr marL="9525" marR="9525" marT="9525" marB="0" anchor="ctr">
                    <a:solidFill>
                      <a:schemeClr val="accent6">
                        <a:lumMod val="40000"/>
                        <a:lumOff val="60000"/>
                      </a:schemeClr>
                    </a:solidFill>
                  </a:tcPr>
                </a:tc>
                <a:tc>
                  <a:txBody>
                    <a:bodyPr/>
                    <a:lstStyle/>
                    <a:p>
                      <a:pPr algn="ctr"/>
                      <a:r>
                        <a:rPr lang="en-GB" sz="900" dirty="0" smtClean="0"/>
                        <a:t>My folder contains drawings.</a:t>
                      </a:r>
                      <a:endParaRPr lang="en-GB" sz="900" dirty="0"/>
                    </a:p>
                  </a:txBody>
                  <a:tcPr marL="9525" marR="9525" marT="9525" marB="0" anchor="ctr">
                    <a:solidFill>
                      <a:schemeClr val="accent6">
                        <a:lumMod val="40000"/>
                        <a:lumOff val="60000"/>
                      </a:schemeClr>
                    </a:solidFill>
                  </a:tcPr>
                </a:tc>
                <a:tc>
                  <a:txBody>
                    <a:bodyPr/>
                    <a:lstStyle/>
                    <a:p>
                      <a:pPr algn="ctr"/>
                      <a:r>
                        <a:rPr lang="en-GB" sz="900" dirty="0" smtClean="0"/>
                        <a:t>If given a step by step guide I can attempt a final piece. </a:t>
                      </a:r>
                      <a:endParaRPr lang="en-GB" sz="900" dirty="0"/>
                    </a:p>
                  </a:txBody>
                  <a:tcPr marL="9525" marR="9525" marT="9525" marB="0" anchor="ctr">
                    <a:solidFill>
                      <a:schemeClr val="accent6">
                        <a:lumMod val="40000"/>
                        <a:lumOff val="60000"/>
                      </a:schemeClr>
                    </a:solidFill>
                  </a:tcPr>
                </a:tc>
                <a:extLst>
                  <a:ext uri="{0D108BD9-81ED-4DB2-BD59-A6C34878D82A}">
                    <a16:rowId xmlns:a16="http://schemas.microsoft.com/office/drawing/2014/main" val="1836927250"/>
                  </a:ext>
                </a:extLst>
              </a:tr>
              <a:tr h="805524">
                <a:tc>
                  <a:txBody>
                    <a:bodyPr/>
                    <a:lstStyle/>
                    <a:p>
                      <a:pPr algn="ctr" fontAlgn="ctr"/>
                      <a:endParaRPr lang="en-GB" sz="900" u="none" strike="noStrike" dirty="0" smtClean="0">
                        <a:effectLst/>
                        <a:latin typeface="+mn-lt"/>
                      </a:endParaRPr>
                    </a:p>
                    <a:p>
                      <a:pPr algn="ctr" fontAlgn="ctr"/>
                      <a:r>
                        <a:rPr lang="en-GB" sz="900" u="none" strike="noStrike" dirty="0" smtClean="0">
                          <a:effectLst/>
                          <a:latin typeface="+mn-lt"/>
                        </a:rPr>
                        <a:t>Developing</a:t>
                      </a:r>
                    </a:p>
                    <a:p>
                      <a:pPr algn="ctr" fontAlgn="ctr"/>
                      <a:r>
                        <a:rPr lang="en-GB" sz="900" u="none" strike="noStrike" dirty="0" smtClean="0">
                          <a:effectLst/>
                          <a:latin typeface="+mn-lt"/>
                        </a:rPr>
                        <a:t>Band 3</a:t>
                      </a:r>
                    </a:p>
                    <a:p>
                      <a:pPr algn="ctr" fontAlgn="ctr"/>
                      <a:r>
                        <a:rPr lang="en-GB" sz="900" u="none" strike="noStrike" dirty="0" smtClean="0">
                          <a:effectLst/>
                          <a:latin typeface="+mn-lt"/>
                        </a:rPr>
                        <a:t>Grade 3-4</a:t>
                      </a:r>
                    </a:p>
                    <a:p>
                      <a:pPr algn="ctr" fontAlgn="ctr"/>
                      <a:r>
                        <a:rPr lang="en-GB" sz="900" b="1" i="0" u="sng" strike="noStrike" dirty="0" smtClean="0">
                          <a:solidFill>
                            <a:schemeClr val="tx1"/>
                          </a:solidFill>
                          <a:effectLst/>
                          <a:latin typeface="+mn-lt"/>
                        </a:rPr>
                        <a:t>BRONZE</a:t>
                      </a:r>
                      <a:endParaRPr lang="en-GB" sz="900" b="1" i="0" u="sng" strike="noStrike" dirty="0">
                        <a:solidFill>
                          <a:schemeClr val="tx1"/>
                        </a:solidFill>
                        <a:effectLst/>
                        <a:latin typeface="+mn-lt"/>
                      </a:endParaRPr>
                    </a:p>
                  </a:txBody>
                  <a:tcPr marL="9525" marR="9525" marT="9525" marB="0" anchor="ctr">
                    <a:lnT w="12700" cap="flat" cmpd="sng" algn="ctr">
                      <a:solidFill>
                        <a:schemeClr val="tx1"/>
                      </a:solidFill>
                      <a:prstDash val="solid"/>
                      <a:round/>
                      <a:headEnd type="none" w="med" len="med"/>
                      <a:tailEnd type="none" w="med" len="med"/>
                    </a:lnT>
                    <a:solidFill>
                      <a:srgbClr val="CC9900"/>
                    </a:solidFill>
                  </a:tcPr>
                </a:tc>
                <a:tc>
                  <a:txBody>
                    <a:bodyPr/>
                    <a:lstStyle/>
                    <a:p>
                      <a:pPr algn="ctr" fontAlgn="ctr"/>
                      <a:r>
                        <a:rPr lang="en-GB" sz="900" u="none" strike="noStrike" dirty="0" smtClean="0">
                          <a:effectLst/>
                          <a:latin typeface="+mn-lt"/>
                        </a:rPr>
                        <a:t>Foundation </a:t>
                      </a:r>
                    </a:p>
                    <a:p>
                      <a:pPr algn="ctr" fontAlgn="ctr"/>
                      <a:r>
                        <a:rPr lang="en-GB" sz="900" u="none" strike="noStrike" dirty="0" smtClean="0">
                          <a:effectLst/>
                          <a:latin typeface="+mn-lt"/>
                        </a:rPr>
                        <a:t>Band 2</a:t>
                      </a:r>
                    </a:p>
                    <a:p>
                      <a:pPr algn="ctr" fontAlgn="ctr"/>
                      <a:r>
                        <a:rPr lang="en-GB" sz="900" u="none" strike="noStrike" dirty="0" smtClean="0">
                          <a:effectLst/>
                          <a:latin typeface="+mn-lt"/>
                        </a:rPr>
                        <a:t>Grade 2-3</a:t>
                      </a:r>
                      <a:endParaRPr lang="en-GB" sz="900" b="1" i="0" u="none" strike="noStrike" dirty="0">
                        <a:solidFill>
                          <a:srgbClr val="FF0000"/>
                        </a:solidFill>
                        <a:effectLst/>
                        <a:latin typeface="+mn-lt"/>
                      </a:endParaRPr>
                    </a:p>
                  </a:txBody>
                  <a:tcPr marL="9525" marR="9525" marT="9525" marB="0" anchor="ctr">
                    <a:lnT w="12700" cap="flat" cmpd="sng" algn="ctr">
                      <a:solidFill>
                        <a:schemeClr val="tx1"/>
                      </a:solidFill>
                      <a:prstDash val="solid"/>
                      <a:round/>
                      <a:headEnd type="none" w="med" len="med"/>
                      <a:tailEnd type="none" w="med" len="med"/>
                    </a:lnT>
                    <a:solidFill>
                      <a:srgbClr val="00B0F0"/>
                    </a:solidFill>
                  </a:tcPr>
                </a:tc>
                <a:tc>
                  <a:txBody>
                    <a:bodyPr/>
                    <a:lstStyle/>
                    <a:p>
                      <a:pPr algn="ctr" fontAlgn="ctr"/>
                      <a:r>
                        <a:rPr lang="en-GB" sz="900" u="none" strike="noStrike" dirty="0" smtClean="0">
                          <a:effectLst/>
                          <a:latin typeface="+mn-lt"/>
                        </a:rPr>
                        <a:t>Foundation</a:t>
                      </a:r>
                    </a:p>
                    <a:p>
                      <a:pPr algn="ctr" fontAlgn="ctr"/>
                      <a:r>
                        <a:rPr lang="en-GB" sz="900" u="none" strike="noStrike" dirty="0" smtClean="0">
                          <a:effectLst/>
                          <a:latin typeface="+mn-lt"/>
                        </a:rPr>
                        <a:t>Band 1</a:t>
                      </a:r>
                    </a:p>
                    <a:p>
                      <a:pPr algn="ctr" fontAlgn="ctr"/>
                      <a:r>
                        <a:rPr lang="en-GB" sz="900" u="none" strike="noStrike" dirty="0" smtClean="0">
                          <a:effectLst/>
                          <a:latin typeface="+mn-lt"/>
                        </a:rPr>
                        <a:t>Grade 1</a:t>
                      </a:r>
                      <a:endParaRPr lang="en-GB" sz="900" b="1" i="0" u="none" strike="noStrike" dirty="0">
                        <a:solidFill>
                          <a:srgbClr val="7030A0"/>
                        </a:solidFill>
                        <a:effectLst/>
                        <a:latin typeface="+mn-lt"/>
                      </a:endParaRPr>
                    </a:p>
                  </a:txBody>
                  <a:tcPr marL="9525" marR="9525" marT="9525" marB="0" anchor="ctr">
                    <a:lnT w="12700" cap="flat" cmpd="sng" algn="ctr">
                      <a:solidFill>
                        <a:schemeClr val="tx1"/>
                      </a:solidFill>
                      <a:prstDash val="solid"/>
                      <a:round/>
                      <a:headEnd type="none" w="med" len="med"/>
                      <a:tailEnd type="none" w="med" len="med"/>
                    </a:lnT>
                    <a:solidFill>
                      <a:srgbClr val="CC66FF"/>
                    </a:solidFill>
                  </a:tcPr>
                </a:tc>
                <a:tc>
                  <a:txBody>
                    <a:bodyPr/>
                    <a:lstStyle/>
                    <a:p>
                      <a:pPr algn="ctr" fontAlgn="ctr"/>
                      <a:r>
                        <a:rPr lang="en-GB" sz="900" u="none" strike="noStrike" dirty="0" smtClean="0">
                          <a:effectLst/>
                          <a:latin typeface="+mn-lt"/>
                        </a:rPr>
                        <a:t>Limited</a:t>
                      </a:r>
                    </a:p>
                    <a:p>
                      <a:pPr algn="ctr" fontAlgn="ctr"/>
                      <a:r>
                        <a:rPr lang="en-GB" sz="900" b="0" i="0" u="none" strike="noStrike" dirty="0" smtClean="0">
                          <a:solidFill>
                            <a:srgbClr val="000000"/>
                          </a:solidFill>
                          <a:effectLst/>
                          <a:latin typeface="+mn-lt"/>
                        </a:rPr>
                        <a:t>Pre-GCSE</a:t>
                      </a:r>
                    </a:p>
                    <a:p>
                      <a:pPr algn="ctr" fontAlgn="ctr"/>
                      <a:r>
                        <a:rPr lang="en-GB" sz="900" b="0" i="0" u="none" strike="noStrike" dirty="0" smtClean="0">
                          <a:solidFill>
                            <a:srgbClr val="000000"/>
                          </a:solidFill>
                          <a:effectLst/>
                          <a:latin typeface="+mn-lt"/>
                        </a:rPr>
                        <a:t>WT1</a:t>
                      </a:r>
                      <a:endParaRPr lang="en-GB" sz="900" b="0" u="none" strike="noStrike" dirty="0" smtClean="0">
                        <a:effectLst/>
                        <a:latin typeface="+mn-lt"/>
                      </a:endParaRPr>
                    </a:p>
                  </a:txBody>
                  <a:tcPr marL="9525" marR="9525" marT="9525" marB="0" anchor="ctr">
                    <a:lnT w="12700" cap="flat" cmpd="sng" algn="ctr">
                      <a:solidFill>
                        <a:schemeClr val="tx1"/>
                      </a:solidFill>
                      <a:prstDash val="solid"/>
                      <a:round/>
                      <a:headEnd type="none" w="med" len="med"/>
                      <a:tailEnd type="none" w="med" len="med"/>
                    </a:lnT>
                    <a:solidFill>
                      <a:srgbClr val="FF7C80"/>
                    </a:solidFill>
                  </a:tcPr>
                </a:tc>
                <a:tc>
                  <a:txBody>
                    <a:bodyPr/>
                    <a:lstStyle/>
                    <a:p>
                      <a:pPr algn="ctr" fontAlgn="ctr"/>
                      <a:r>
                        <a:rPr lang="en-GB" sz="900" b="0" i="0" u="none" strike="noStrike" dirty="0" smtClean="0">
                          <a:solidFill>
                            <a:schemeClr val="tx1"/>
                          </a:solidFill>
                          <a:effectLst/>
                          <a:latin typeface="+mn-lt"/>
                        </a:rPr>
                        <a:t>I</a:t>
                      </a:r>
                      <a:r>
                        <a:rPr lang="en-GB" sz="900" b="0" i="0" u="none" strike="noStrike" baseline="0" dirty="0" smtClean="0">
                          <a:solidFill>
                            <a:schemeClr val="tx1"/>
                          </a:solidFill>
                          <a:effectLst/>
                          <a:latin typeface="+mn-lt"/>
                        </a:rPr>
                        <a:t> know my theme and can talk about it. I can collect pictures for a collage with help.</a:t>
                      </a:r>
                    </a:p>
                    <a:p>
                      <a:pPr algn="ctr" fontAlgn="ctr"/>
                      <a:r>
                        <a:rPr lang="en-GB" sz="900" b="0" i="0" u="none" strike="noStrike" baseline="0" dirty="0" smtClean="0">
                          <a:solidFill>
                            <a:schemeClr val="tx1"/>
                          </a:solidFill>
                          <a:effectLst/>
                          <a:latin typeface="+mn-lt"/>
                        </a:rPr>
                        <a:t>I can spot a relevant artist from a selection and say why</a:t>
                      </a:r>
                      <a:endParaRPr lang="en-GB" sz="900" b="0" i="0" u="none" strike="noStrike" dirty="0">
                        <a:solidFill>
                          <a:schemeClr val="tx1"/>
                        </a:solidFill>
                        <a:effectLst/>
                        <a:latin typeface="+mn-lt"/>
                      </a:endParaRPr>
                    </a:p>
                  </a:txBody>
                  <a:tcPr marL="9525" marR="9525" marT="9525" marB="0" anchor="ctr">
                    <a:solidFill>
                      <a:schemeClr val="accent6">
                        <a:lumMod val="40000"/>
                        <a:lumOff val="60000"/>
                      </a:schemeClr>
                    </a:solidFill>
                  </a:tcPr>
                </a:tc>
                <a:tc>
                  <a:txBody>
                    <a:bodyPr/>
                    <a:lstStyle/>
                    <a:p>
                      <a:pPr algn="ctr" fontAlgn="ctr"/>
                      <a:r>
                        <a:rPr lang="en-GB" sz="900" u="none" strike="noStrike" dirty="0" smtClean="0">
                          <a:solidFill>
                            <a:schemeClr val="tx1"/>
                          </a:solidFill>
                          <a:effectLst/>
                          <a:latin typeface="+mn-lt"/>
                        </a:rPr>
                        <a:t>I can use two techniques </a:t>
                      </a:r>
                      <a:r>
                        <a:rPr lang="en-GB" sz="900" u="none" strike="noStrike" baseline="0" dirty="0" smtClean="0">
                          <a:solidFill>
                            <a:schemeClr val="tx1"/>
                          </a:solidFill>
                          <a:effectLst/>
                          <a:latin typeface="+mn-lt"/>
                        </a:rPr>
                        <a:t>without help.</a:t>
                      </a:r>
                      <a:endParaRPr lang="en-GB" sz="900" u="none" strike="noStrike" dirty="0" smtClean="0">
                        <a:solidFill>
                          <a:schemeClr val="tx1"/>
                        </a:solidFill>
                        <a:effectLst/>
                        <a:latin typeface="+mn-lt"/>
                      </a:endParaRPr>
                    </a:p>
                  </a:txBody>
                  <a:tcPr marL="9525" marR="9525" marT="9525" marB="0" anchor="ctr">
                    <a:solidFill>
                      <a:schemeClr val="accent6">
                        <a:lumMod val="40000"/>
                        <a:lumOff val="60000"/>
                      </a:schemeClr>
                    </a:solidFill>
                  </a:tcPr>
                </a:tc>
                <a:tc>
                  <a:txBody>
                    <a:bodyPr/>
                    <a:lstStyle/>
                    <a:p>
                      <a:pPr algn="ctr" fontAlgn="ctr"/>
                      <a:r>
                        <a:rPr lang="en-GB" sz="900" u="none" strike="noStrike" dirty="0" smtClean="0">
                          <a:effectLst/>
                          <a:latin typeface="+mn-lt"/>
                        </a:rPr>
                        <a:t>I can try to draw things that link to my theme.</a:t>
                      </a:r>
                    </a:p>
                  </a:txBody>
                  <a:tcPr marL="9525" marR="9525" marT="9525" marB="0" anchor="ctr">
                    <a:solidFill>
                      <a:schemeClr val="accent6">
                        <a:lumMod val="40000"/>
                        <a:lumOff val="60000"/>
                      </a:schemeClr>
                    </a:solidFill>
                  </a:tcPr>
                </a:tc>
                <a:tc>
                  <a:txBody>
                    <a:bodyPr/>
                    <a:lstStyle/>
                    <a:p>
                      <a:pPr algn="ctr" fontAlgn="ctr"/>
                      <a:r>
                        <a:rPr lang="en-GB" sz="900" u="none" strike="noStrike" dirty="0" smtClean="0">
                          <a:effectLst/>
                          <a:latin typeface="+mn-lt"/>
                        </a:rPr>
                        <a:t>I have ideas for my final piece and can attempt it.</a:t>
                      </a:r>
                      <a:endParaRPr lang="en-GB" sz="900" b="0" i="0" u="none" strike="noStrike" dirty="0">
                        <a:solidFill>
                          <a:srgbClr val="000000"/>
                        </a:solidFill>
                        <a:effectLst/>
                        <a:latin typeface="+mn-lt"/>
                      </a:endParaRPr>
                    </a:p>
                  </a:txBody>
                  <a:tcPr marL="9525" marR="9525" marT="9525" marB="0" anchor="ctr">
                    <a:solidFill>
                      <a:schemeClr val="accent6">
                        <a:lumMod val="40000"/>
                        <a:lumOff val="60000"/>
                      </a:schemeClr>
                    </a:solidFill>
                  </a:tcPr>
                </a:tc>
                <a:extLst>
                  <a:ext uri="{0D108BD9-81ED-4DB2-BD59-A6C34878D82A}">
                    <a16:rowId xmlns:a16="http://schemas.microsoft.com/office/drawing/2014/main" val="4156991023"/>
                  </a:ext>
                </a:extLst>
              </a:tr>
              <a:tr h="720627">
                <a:tc>
                  <a:txBody>
                    <a:bodyPr/>
                    <a:lstStyle/>
                    <a:p>
                      <a:pPr algn="ctr" fontAlgn="ctr"/>
                      <a:r>
                        <a:rPr lang="en-GB" sz="900" u="none" strike="noStrike" dirty="0" smtClean="0">
                          <a:effectLst/>
                          <a:latin typeface="+mn-lt"/>
                        </a:rPr>
                        <a:t>Secure </a:t>
                      </a:r>
                    </a:p>
                    <a:p>
                      <a:pPr algn="ctr" fontAlgn="ctr"/>
                      <a:r>
                        <a:rPr lang="en-GB" sz="900" u="none" strike="noStrike" dirty="0" smtClean="0">
                          <a:effectLst/>
                          <a:latin typeface="+mn-lt"/>
                        </a:rPr>
                        <a:t>Band</a:t>
                      </a:r>
                      <a:r>
                        <a:rPr lang="en-GB" sz="900" u="none" strike="noStrike" baseline="0" dirty="0" smtClean="0">
                          <a:effectLst/>
                          <a:latin typeface="+mn-lt"/>
                        </a:rPr>
                        <a:t> 4</a:t>
                      </a:r>
                      <a:endParaRPr lang="en-GB" sz="900" u="none" strike="noStrike" dirty="0" smtClean="0">
                        <a:effectLst/>
                        <a:latin typeface="+mn-lt"/>
                      </a:endParaRPr>
                    </a:p>
                    <a:p>
                      <a:pPr algn="ctr" fontAlgn="ctr"/>
                      <a:r>
                        <a:rPr lang="en-GB" sz="900" u="none" strike="noStrike" dirty="0" smtClean="0">
                          <a:effectLst/>
                          <a:latin typeface="+mn-lt"/>
                        </a:rPr>
                        <a:t>Grade 4-5</a:t>
                      </a:r>
                    </a:p>
                    <a:p>
                      <a:pPr algn="ctr" fontAlgn="ctr"/>
                      <a:r>
                        <a:rPr lang="en-GB" sz="900" b="1" i="0" u="sng" strike="noStrike" dirty="0" smtClean="0">
                          <a:solidFill>
                            <a:schemeClr val="tx1"/>
                          </a:solidFill>
                          <a:effectLst/>
                          <a:latin typeface="+mn-lt"/>
                        </a:rPr>
                        <a:t>SILVER</a:t>
                      </a:r>
                      <a:endParaRPr lang="en-GB" sz="900" b="1" i="0" u="sng" strike="noStrike" dirty="0">
                        <a:solidFill>
                          <a:schemeClr val="tx1"/>
                        </a:solidFill>
                        <a:effectLst/>
                        <a:latin typeface="+mn-lt"/>
                      </a:endParaRPr>
                    </a:p>
                  </a:txBody>
                  <a:tcPr marL="9525" marR="9525" marT="9525" marB="0" anchor="ctr">
                    <a:solidFill>
                      <a:schemeClr val="bg1">
                        <a:lumMod val="75000"/>
                      </a:schemeClr>
                    </a:solidFill>
                  </a:tcPr>
                </a:tc>
                <a:tc>
                  <a:txBody>
                    <a:bodyPr/>
                    <a:lstStyle/>
                    <a:p>
                      <a:pPr algn="ctr" fontAlgn="ctr"/>
                      <a:r>
                        <a:rPr lang="en-GB" sz="900" u="none" strike="noStrike" dirty="0" smtClean="0">
                          <a:effectLst/>
                          <a:latin typeface="+mn-lt"/>
                        </a:rPr>
                        <a:t>Developing</a:t>
                      </a:r>
                    </a:p>
                    <a:p>
                      <a:pPr algn="ctr" fontAlgn="ctr"/>
                      <a:r>
                        <a:rPr lang="en-GB" sz="900" u="none" strike="noStrike" dirty="0" smtClean="0">
                          <a:effectLst/>
                          <a:latin typeface="+mn-lt"/>
                        </a:rPr>
                        <a:t>Band 3</a:t>
                      </a:r>
                    </a:p>
                    <a:p>
                      <a:pPr algn="ctr" fontAlgn="ctr"/>
                      <a:r>
                        <a:rPr lang="en-GB" sz="900" u="none" strike="noStrike" dirty="0" smtClean="0">
                          <a:effectLst/>
                          <a:latin typeface="+mn-lt"/>
                        </a:rPr>
                        <a:t>Grade 3-4</a:t>
                      </a:r>
                    </a:p>
                    <a:p>
                      <a:pPr algn="ctr" fontAlgn="ctr"/>
                      <a:r>
                        <a:rPr lang="en-GB" sz="900" b="1" i="0" u="sng" strike="noStrike" dirty="0" smtClean="0">
                          <a:solidFill>
                            <a:schemeClr val="tx1"/>
                          </a:solidFill>
                          <a:effectLst/>
                          <a:latin typeface="+mn-lt"/>
                        </a:rPr>
                        <a:t>BRONZE</a:t>
                      </a:r>
                      <a:endParaRPr lang="en-GB" sz="900" b="1" i="0" u="sng" strike="noStrike" dirty="0">
                        <a:solidFill>
                          <a:schemeClr val="tx1"/>
                        </a:solidFill>
                        <a:effectLst/>
                        <a:latin typeface="+mn-lt"/>
                      </a:endParaRPr>
                    </a:p>
                  </a:txBody>
                  <a:tcPr marL="9525" marR="9525" marT="9525" marB="0" anchor="ctr">
                    <a:solidFill>
                      <a:srgbClr val="CC9900"/>
                    </a:solidFill>
                  </a:tcPr>
                </a:tc>
                <a:tc>
                  <a:txBody>
                    <a:bodyPr/>
                    <a:lstStyle/>
                    <a:p>
                      <a:pPr algn="ctr" fontAlgn="ctr"/>
                      <a:r>
                        <a:rPr lang="en-GB" sz="900" u="none" strike="noStrike" dirty="0" smtClean="0">
                          <a:effectLst/>
                          <a:latin typeface="+mn-lt"/>
                        </a:rPr>
                        <a:t>Foundation </a:t>
                      </a:r>
                    </a:p>
                    <a:p>
                      <a:pPr algn="ctr" fontAlgn="ctr"/>
                      <a:r>
                        <a:rPr lang="en-GB" sz="900" u="none" strike="noStrike" dirty="0" smtClean="0">
                          <a:effectLst/>
                          <a:latin typeface="+mn-lt"/>
                        </a:rPr>
                        <a:t>Band 2</a:t>
                      </a:r>
                    </a:p>
                    <a:p>
                      <a:pPr algn="ctr" fontAlgn="ctr"/>
                      <a:r>
                        <a:rPr lang="en-GB" sz="900" u="none" strike="noStrike" dirty="0" smtClean="0">
                          <a:effectLst/>
                          <a:latin typeface="+mn-lt"/>
                        </a:rPr>
                        <a:t>Grade 2-3</a:t>
                      </a:r>
                      <a:endParaRPr lang="en-GB" sz="900" b="1" i="0" u="none" strike="noStrike" dirty="0">
                        <a:solidFill>
                          <a:srgbClr val="FF0000"/>
                        </a:solidFill>
                        <a:effectLst/>
                        <a:latin typeface="+mn-lt"/>
                      </a:endParaRPr>
                    </a:p>
                  </a:txBody>
                  <a:tcPr marL="9525" marR="9525" marT="9525" marB="0" anchor="ctr">
                    <a:solidFill>
                      <a:srgbClr val="00B0F0"/>
                    </a:solidFill>
                  </a:tcPr>
                </a:tc>
                <a:tc>
                  <a:txBody>
                    <a:bodyPr/>
                    <a:lstStyle/>
                    <a:p>
                      <a:pPr algn="ctr" fontAlgn="ctr"/>
                      <a:r>
                        <a:rPr lang="en-GB" sz="900" u="none" strike="noStrike" dirty="0" smtClean="0">
                          <a:effectLst/>
                          <a:latin typeface="+mn-lt"/>
                        </a:rPr>
                        <a:t>Foundation</a:t>
                      </a:r>
                    </a:p>
                    <a:p>
                      <a:pPr algn="ctr" fontAlgn="ctr"/>
                      <a:r>
                        <a:rPr lang="en-GB" sz="900" u="none" strike="noStrike" dirty="0" smtClean="0">
                          <a:effectLst/>
                          <a:latin typeface="+mn-lt"/>
                        </a:rPr>
                        <a:t>Band 1</a:t>
                      </a:r>
                    </a:p>
                    <a:p>
                      <a:pPr algn="ctr" fontAlgn="ctr"/>
                      <a:r>
                        <a:rPr lang="en-GB" sz="900" u="none" strike="noStrike" dirty="0" smtClean="0">
                          <a:effectLst/>
                          <a:latin typeface="+mn-lt"/>
                        </a:rPr>
                        <a:t>Grade 1</a:t>
                      </a:r>
                      <a:endParaRPr lang="en-GB" sz="900" b="1" i="0" u="none" strike="noStrike" dirty="0">
                        <a:solidFill>
                          <a:srgbClr val="7030A0"/>
                        </a:solidFill>
                        <a:effectLst/>
                        <a:latin typeface="+mn-lt"/>
                      </a:endParaRPr>
                    </a:p>
                  </a:txBody>
                  <a:tcPr marL="9525" marR="9525" marT="9525" marB="0" anchor="ctr">
                    <a:solidFill>
                      <a:srgbClr val="CC66FF"/>
                    </a:solidFill>
                  </a:tcPr>
                </a:tc>
                <a:tc>
                  <a:txBody>
                    <a:bodyPr/>
                    <a:lstStyle/>
                    <a:p>
                      <a:pPr algn="ctr" fontAlgn="ctr"/>
                      <a:r>
                        <a:rPr lang="en-GB" sz="900" u="none" strike="noStrike" dirty="0" smtClean="0">
                          <a:solidFill>
                            <a:schemeClr val="tx1"/>
                          </a:solidFill>
                          <a:effectLst/>
                          <a:latin typeface="+mn-lt"/>
                        </a:rPr>
                        <a:t>I can copy a mind-map about my theme and add a few answers of my own.</a:t>
                      </a:r>
                      <a:r>
                        <a:rPr lang="en-GB" sz="900" b="0" i="0" u="none" strike="noStrike" baseline="0" dirty="0">
                          <a:solidFill>
                            <a:schemeClr val="tx1"/>
                          </a:solidFill>
                          <a:effectLst/>
                          <a:latin typeface="+mn-lt"/>
                        </a:rPr>
                        <a:t> </a:t>
                      </a:r>
                      <a:r>
                        <a:rPr lang="en-GB" sz="900" b="0" i="0" u="none" strike="noStrike" baseline="0" dirty="0" smtClean="0">
                          <a:solidFill>
                            <a:schemeClr val="tx1"/>
                          </a:solidFill>
                          <a:effectLst/>
                          <a:latin typeface="+mn-lt"/>
                        </a:rPr>
                        <a:t>I can create a collage about my theme.</a:t>
                      </a:r>
                    </a:p>
                    <a:p>
                      <a:pPr algn="ctr" fontAlgn="ctr"/>
                      <a:r>
                        <a:rPr lang="en-GB" sz="900" b="0" i="0" u="none" strike="noStrike" baseline="0" dirty="0" smtClean="0">
                          <a:solidFill>
                            <a:schemeClr val="tx1"/>
                          </a:solidFill>
                          <a:effectLst/>
                          <a:latin typeface="+mn-lt"/>
                        </a:rPr>
                        <a:t>I can find pictures from relevant artists with help.</a:t>
                      </a:r>
                      <a:endParaRPr lang="en-GB" sz="900" u="none" strike="noStrike" dirty="0" smtClean="0">
                        <a:solidFill>
                          <a:schemeClr val="tx1"/>
                        </a:solidFill>
                        <a:effectLst/>
                        <a:latin typeface="+mn-lt"/>
                      </a:endParaRPr>
                    </a:p>
                  </a:txBody>
                  <a:tcPr marL="9525" marR="9525" marT="9525" marB="0" anchor="ctr">
                    <a:solidFill>
                      <a:schemeClr val="accent6">
                        <a:lumMod val="20000"/>
                        <a:lumOff val="80000"/>
                      </a:schemeClr>
                    </a:solidFill>
                  </a:tcPr>
                </a:tc>
                <a:tc>
                  <a:txBody>
                    <a:bodyPr/>
                    <a:lstStyle/>
                    <a:p>
                      <a:pPr algn="ctr" fontAlgn="ctr"/>
                      <a:r>
                        <a:rPr lang="en-GB" sz="900" b="0" i="0" u="none" strike="noStrike" dirty="0" smtClean="0">
                          <a:solidFill>
                            <a:schemeClr val="tx1"/>
                          </a:solidFill>
                          <a:effectLst/>
                          <a:latin typeface="+mn-lt"/>
                        </a:rPr>
                        <a:t>I</a:t>
                      </a:r>
                      <a:r>
                        <a:rPr lang="en-GB" sz="900" b="0" i="0" u="none" strike="noStrike" baseline="0" dirty="0" smtClean="0">
                          <a:solidFill>
                            <a:schemeClr val="tx1"/>
                          </a:solidFill>
                          <a:effectLst/>
                          <a:latin typeface="+mn-lt"/>
                        </a:rPr>
                        <a:t> can use three different techniques without help.</a:t>
                      </a:r>
                    </a:p>
                    <a:p>
                      <a:pPr algn="ctr" fontAlgn="ctr"/>
                      <a:r>
                        <a:rPr lang="en-GB" sz="900" b="0" i="0" u="none" strike="noStrike" baseline="0" dirty="0" smtClean="0">
                          <a:solidFill>
                            <a:schemeClr val="tx1"/>
                          </a:solidFill>
                          <a:effectLst/>
                          <a:latin typeface="+mn-lt"/>
                        </a:rPr>
                        <a:t>I can work on my NS targets with help.</a:t>
                      </a:r>
                      <a:endParaRPr lang="en-GB" sz="900" b="0" i="0" u="none" strike="noStrike" dirty="0">
                        <a:solidFill>
                          <a:schemeClr val="tx1"/>
                        </a:solidFill>
                        <a:effectLst/>
                        <a:latin typeface="+mn-lt"/>
                      </a:endParaRPr>
                    </a:p>
                  </a:txBody>
                  <a:tcPr marL="9525" marR="9525" marT="9525" marB="0" anchor="ctr">
                    <a:solidFill>
                      <a:schemeClr val="accent6">
                        <a:lumMod val="20000"/>
                        <a:lumOff val="80000"/>
                      </a:schemeClr>
                    </a:solidFill>
                  </a:tcPr>
                </a:tc>
                <a:tc>
                  <a:txBody>
                    <a:bodyPr/>
                    <a:lstStyle/>
                    <a:p>
                      <a:pPr algn="ctr" fontAlgn="ctr"/>
                      <a:r>
                        <a:rPr lang="en-GB" sz="900" u="none" strike="noStrike" dirty="0" smtClean="0">
                          <a:effectLst/>
                          <a:latin typeface="+mn-lt"/>
                        </a:rPr>
                        <a:t>I can try to draw things that link to my theme.</a:t>
                      </a:r>
                    </a:p>
                    <a:p>
                      <a:pPr algn="ctr" fontAlgn="ctr"/>
                      <a:r>
                        <a:rPr lang="en-GB" sz="900" u="none" strike="noStrike" dirty="0" smtClean="0">
                          <a:effectLst/>
                          <a:latin typeface="+mn-lt"/>
                        </a:rPr>
                        <a:t>I can comment on my drawings.</a:t>
                      </a:r>
                      <a:endParaRPr lang="en-GB" sz="900" b="0" i="0" u="none" strike="noStrike" dirty="0">
                        <a:solidFill>
                          <a:srgbClr val="000000"/>
                        </a:solidFill>
                        <a:effectLst/>
                        <a:latin typeface="+mn-lt"/>
                      </a:endParaRPr>
                    </a:p>
                  </a:txBody>
                  <a:tcPr marL="9525" marR="9525" marT="9525" marB="0" anchor="ctr">
                    <a:solidFill>
                      <a:schemeClr val="accent6">
                        <a:lumMod val="20000"/>
                        <a:lumOff val="80000"/>
                      </a:schemeClr>
                    </a:solidFill>
                  </a:tcPr>
                </a:tc>
                <a:tc>
                  <a:txBody>
                    <a:bodyPr/>
                    <a:lstStyle/>
                    <a:p>
                      <a:pPr algn="ctr" fontAlgn="ctr"/>
                      <a:r>
                        <a:rPr lang="en-GB" sz="900" u="none" strike="noStrike" dirty="0" smtClean="0">
                          <a:effectLst/>
                          <a:latin typeface="+mn-lt"/>
                        </a:rPr>
                        <a:t>I can attempt a final piece that links to my theme.</a:t>
                      </a:r>
                      <a:endParaRPr lang="en-GB" sz="900" b="0" i="0" u="none" strike="noStrike" dirty="0">
                        <a:solidFill>
                          <a:srgbClr val="000000"/>
                        </a:solidFill>
                        <a:effectLst/>
                        <a:latin typeface="+mn-lt"/>
                      </a:endParaRPr>
                    </a:p>
                  </a:txBody>
                  <a:tcPr marL="9525" marR="9525" marT="9525" marB="0" anchor="ctr">
                    <a:solidFill>
                      <a:schemeClr val="accent6">
                        <a:lumMod val="20000"/>
                        <a:lumOff val="80000"/>
                      </a:schemeClr>
                    </a:solidFill>
                  </a:tcPr>
                </a:tc>
                <a:extLst>
                  <a:ext uri="{0D108BD9-81ED-4DB2-BD59-A6C34878D82A}">
                    <a16:rowId xmlns:a16="http://schemas.microsoft.com/office/drawing/2014/main" val="2983804513"/>
                  </a:ext>
                </a:extLst>
              </a:tr>
              <a:tr h="703372">
                <a:tc>
                  <a:txBody>
                    <a:bodyPr/>
                    <a:lstStyle/>
                    <a:p>
                      <a:pPr algn="ctr" fontAlgn="ctr"/>
                      <a:r>
                        <a:rPr lang="en-GB" sz="900" u="none" strike="noStrike" dirty="0" smtClean="0">
                          <a:effectLst/>
                          <a:latin typeface="+mn-lt"/>
                        </a:rPr>
                        <a:t>Excellence </a:t>
                      </a:r>
                    </a:p>
                    <a:p>
                      <a:pPr algn="ctr" fontAlgn="ctr"/>
                      <a:r>
                        <a:rPr lang="en-GB" sz="900" u="none" strike="noStrike" dirty="0" smtClean="0">
                          <a:effectLst/>
                          <a:latin typeface="+mn-lt"/>
                        </a:rPr>
                        <a:t>Band 5</a:t>
                      </a:r>
                    </a:p>
                    <a:p>
                      <a:pPr algn="ctr" fontAlgn="ctr"/>
                      <a:r>
                        <a:rPr lang="en-GB" sz="900" u="none" strike="noStrike" dirty="0" smtClean="0">
                          <a:effectLst/>
                          <a:latin typeface="+mn-lt"/>
                        </a:rPr>
                        <a:t>Grade 6-7</a:t>
                      </a:r>
                    </a:p>
                    <a:p>
                      <a:pPr algn="ctr" fontAlgn="ctr"/>
                      <a:r>
                        <a:rPr lang="en-GB" sz="900" b="1" i="0" u="sng" strike="noStrike" dirty="0" smtClean="0">
                          <a:solidFill>
                            <a:schemeClr val="tx1"/>
                          </a:solidFill>
                          <a:effectLst/>
                          <a:latin typeface="+mn-lt"/>
                        </a:rPr>
                        <a:t>GOLD</a:t>
                      </a:r>
                      <a:endParaRPr lang="en-GB" sz="900" b="1" i="0" u="sng" strike="noStrike" dirty="0">
                        <a:solidFill>
                          <a:schemeClr val="tx1"/>
                        </a:solidFill>
                        <a:effectLst/>
                        <a:latin typeface="+mn-lt"/>
                      </a:endParaRPr>
                    </a:p>
                  </a:txBody>
                  <a:tcPr marL="9525" marR="9525" marT="9525" marB="0" anchor="ctr">
                    <a:solidFill>
                      <a:srgbClr val="FFFF00"/>
                    </a:solidFill>
                  </a:tcPr>
                </a:tc>
                <a:tc>
                  <a:txBody>
                    <a:bodyPr/>
                    <a:lstStyle/>
                    <a:p>
                      <a:pPr algn="ctr" fontAlgn="ctr"/>
                      <a:r>
                        <a:rPr lang="en-GB" sz="900" u="none" strike="noStrike" dirty="0" smtClean="0">
                          <a:effectLst/>
                          <a:latin typeface="+mn-lt"/>
                        </a:rPr>
                        <a:t>Secure </a:t>
                      </a:r>
                    </a:p>
                    <a:p>
                      <a:pPr algn="ctr" fontAlgn="ctr"/>
                      <a:r>
                        <a:rPr lang="en-GB" sz="900" u="none" strike="noStrike" dirty="0" smtClean="0">
                          <a:effectLst/>
                          <a:latin typeface="+mn-lt"/>
                        </a:rPr>
                        <a:t>Band</a:t>
                      </a:r>
                      <a:r>
                        <a:rPr lang="en-GB" sz="900" u="none" strike="noStrike" baseline="0" dirty="0" smtClean="0">
                          <a:effectLst/>
                          <a:latin typeface="+mn-lt"/>
                        </a:rPr>
                        <a:t> 4</a:t>
                      </a:r>
                      <a:endParaRPr lang="en-GB" sz="900" u="none" strike="noStrike" dirty="0" smtClean="0">
                        <a:effectLst/>
                        <a:latin typeface="+mn-lt"/>
                      </a:endParaRPr>
                    </a:p>
                    <a:p>
                      <a:pPr algn="ctr" fontAlgn="ctr"/>
                      <a:r>
                        <a:rPr lang="en-GB" sz="900" u="none" strike="noStrike" dirty="0" smtClean="0">
                          <a:effectLst/>
                          <a:latin typeface="+mn-lt"/>
                        </a:rPr>
                        <a:t>Grade 4-5</a:t>
                      </a:r>
                    </a:p>
                    <a:p>
                      <a:pPr algn="ctr" fontAlgn="ctr"/>
                      <a:r>
                        <a:rPr lang="en-GB" sz="900" b="1" i="0" u="sng" strike="noStrike" dirty="0" smtClean="0">
                          <a:solidFill>
                            <a:schemeClr val="tx1"/>
                          </a:solidFill>
                          <a:effectLst/>
                          <a:latin typeface="+mn-lt"/>
                        </a:rPr>
                        <a:t>SILVER</a:t>
                      </a:r>
                      <a:endParaRPr lang="en-GB" sz="900" b="1" i="0" u="sng" strike="noStrike" dirty="0">
                        <a:solidFill>
                          <a:schemeClr val="tx1"/>
                        </a:solidFill>
                        <a:effectLst/>
                        <a:latin typeface="+mn-lt"/>
                      </a:endParaRPr>
                    </a:p>
                  </a:txBody>
                  <a:tcPr marL="9525" marR="9525" marT="9525" marB="0" anchor="ctr">
                    <a:solidFill>
                      <a:schemeClr val="bg1">
                        <a:lumMod val="75000"/>
                      </a:schemeClr>
                    </a:solidFill>
                  </a:tcPr>
                </a:tc>
                <a:tc>
                  <a:txBody>
                    <a:bodyPr/>
                    <a:lstStyle/>
                    <a:p>
                      <a:pPr algn="ctr" fontAlgn="ctr"/>
                      <a:r>
                        <a:rPr lang="en-GB" sz="900" u="none" strike="noStrike" dirty="0" smtClean="0">
                          <a:effectLst/>
                          <a:latin typeface="+mn-lt"/>
                        </a:rPr>
                        <a:t>Developing</a:t>
                      </a:r>
                    </a:p>
                    <a:p>
                      <a:pPr algn="ctr" fontAlgn="ctr"/>
                      <a:r>
                        <a:rPr lang="en-GB" sz="900" u="none" strike="noStrike" dirty="0" smtClean="0">
                          <a:effectLst/>
                          <a:latin typeface="+mn-lt"/>
                        </a:rPr>
                        <a:t>Band 3</a:t>
                      </a:r>
                    </a:p>
                    <a:p>
                      <a:pPr algn="ctr" fontAlgn="ctr"/>
                      <a:r>
                        <a:rPr lang="en-GB" sz="900" u="none" strike="noStrike" dirty="0" smtClean="0">
                          <a:effectLst/>
                          <a:latin typeface="+mn-lt"/>
                        </a:rPr>
                        <a:t>Grade 3-4</a:t>
                      </a:r>
                    </a:p>
                    <a:p>
                      <a:pPr algn="ctr" fontAlgn="ctr"/>
                      <a:r>
                        <a:rPr lang="en-GB" sz="900" b="1" i="0" u="sng" strike="noStrike" dirty="0" smtClean="0">
                          <a:solidFill>
                            <a:schemeClr val="tx1"/>
                          </a:solidFill>
                          <a:effectLst/>
                          <a:latin typeface="+mn-lt"/>
                        </a:rPr>
                        <a:t>BRONZE</a:t>
                      </a:r>
                      <a:endParaRPr lang="en-GB" sz="900" b="1" i="0" u="sng" strike="noStrike" dirty="0">
                        <a:solidFill>
                          <a:schemeClr val="tx1"/>
                        </a:solidFill>
                        <a:effectLst/>
                        <a:latin typeface="+mn-lt"/>
                      </a:endParaRPr>
                    </a:p>
                  </a:txBody>
                  <a:tcPr marL="9525" marR="9525" marT="9525" marB="0" anchor="ctr">
                    <a:solidFill>
                      <a:srgbClr val="CC9900"/>
                    </a:solidFill>
                  </a:tcPr>
                </a:tc>
                <a:tc>
                  <a:txBody>
                    <a:bodyPr/>
                    <a:lstStyle/>
                    <a:p>
                      <a:pPr algn="ctr" fontAlgn="ctr"/>
                      <a:r>
                        <a:rPr lang="en-GB" sz="900" u="none" strike="noStrike" dirty="0" smtClean="0">
                          <a:effectLst/>
                          <a:latin typeface="+mn-lt"/>
                        </a:rPr>
                        <a:t>Foundation </a:t>
                      </a:r>
                    </a:p>
                    <a:p>
                      <a:pPr algn="ctr" fontAlgn="ctr"/>
                      <a:r>
                        <a:rPr lang="en-GB" sz="900" u="none" strike="noStrike" dirty="0" smtClean="0">
                          <a:effectLst/>
                          <a:latin typeface="+mn-lt"/>
                        </a:rPr>
                        <a:t>Band 2</a:t>
                      </a:r>
                    </a:p>
                    <a:p>
                      <a:pPr algn="ctr" fontAlgn="ctr"/>
                      <a:r>
                        <a:rPr lang="en-GB" sz="900" u="none" strike="noStrike" dirty="0" smtClean="0">
                          <a:effectLst/>
                          <a:latin typeface="+mn-lt"/>
                        </a:rPr>
                        <a:t>Grade 2-3</a:t>
                      </a:r>
                      <a:endParaRPr lang="en-GB" sz="900" b="1" i="0" u="none" strike="noStrike" dirty="0">
                        <a:solidFill>
                          <a:srgbClr val="FF0000"/>
                        </a:solidFill>
                        <a:effectLst/>
                        <a:latin typeface="+mn-lt"/>
                      </a:endParaRPr>
                    </a:p>
                  </a:txBody>
                  <a:tcPr marL="9525" marR="9525" marT="9525" marB="0" anchor="ctr">
                    <a:solidFill>
                      <a:srgbClr val="00B0F0"/>
                    </a:solidFill>
                  </a:tcPr>
                </a:tc>
                <a:tc>
                  <a:txBody>
                    <a:bodyPr/>
                    <a:lstStyle/>
                    <a:p>
                      <a:pPr algn="ctr" fontAlgn="ctr"/>
                      <a:r>
                        <a:rPr lang="en-GB" sz="900" u="none" strike="noStrike" baseline="0" dirty="0" smtClean="0">
                          <a:solidFill>
                            <a:schemeClr val="tx1"/>
                          </a:solidFill>
                          <a:effectLst/>
                          <a:latin typeface="+mn-lt"/>
                        </a:rPr>
                        <a:t>I can create basic mind-maps and collages about my theme.</a:t>
                      </a:r>
                      <a:endParaRPr lang="en-GB" sz="900" u="none" strike="noStrike" dirty="0" smtClean="0">
                        <a:solidFill>
                          <a:schemeClr val="tx1"/>
                        </a:solidFill>
                        <a:effectLst/>
                        <a:latin typeface="+mn-lt"/>
                      </a:endParaRPr>
                    </a:p>
                    <a:p>
                      <a:pPr algn="ctr" fontAlgn="ctr"/>
                      <a:r>
                        <a:rPr lang="en-GB" sz="900" u="none" strike="noStrike" dirty="0" smtClean="0">
                          <a:solidFill>
                            <a:schemeClr val="tx1"/>
                          </a:solidFill>
                          <a:effectLst/>
                          <a:latin typeface="+mn-lt"/>
                        </a:rPr>
                        <a:t>I can find pictures and facts from relevant artists.</a:t>
                      </a:r>
                      <a:r>
                        <a:rPr lang="en-GB" sz="900" u="none" strike="noStrike" baseline="0" dirty="0" smtClean="0">
                          <a:solidFill>
                            <a:schemeClr val="tx1"/>
                          </a:solidFill>
                          <a:effectLst/>
                          <a:latin typeface="+mn-lt"/>
                        </a:rPr>
                        <a:t> </a:t>
                      </a:r>
                      <a:endParaRPr lang="en-GB" sz="900" b="0" i="0" u="none" strike="noStrike" dirty="0">
                        <a:solidFill>
                          <a:schemeClr val="tx1"/>
                        </a:solidFill>
                        <a:effectLst/>
                        <a:latin typeface="+mn-lt"/>
                      </a:endParaRPr>
                    </a:p>
                  </a:txBody>
                  <a:tcPr marL="9525" marR="9525" marT="9525" marB="0" anchor="ctr">
                    <a:solidFill>
                      <a:schemeClr val="accent6">
                        <a:lumMod val="20000"/>
                        <a:lumOff val="80000"/>
                      </a:schemeClr>
                    </a:solidFill>
                  </a:tcPr>
                </a:tc>
                <a:tc>
                  <a:txBody>
                    <a:bodyPr/>
                    <a:lstStyle/>
                    <a:p>
                      <a:pPr algn="ctr" fontAlgn="ctr"/>
                      <a:r>
                        <a:rPr lang="en-GB" sz="900" u="none" strike="noStrike" dirty="0" smtClean="0">
                          <a:solidFill>
                            <a:schemeClr val="tx1"/>
                          </a:solidFill>
                          <a:effectLst/>
                          <a:latin typeface="+mn-lt"/>
                        </a:rPr>
                        <a:t>I</a:t>
                      </a:r>
                      <a:r>
                        <a:rPr lang="en-GB" sz="900" u="none" strike="noStrike" baseline="0" dirty="0" smtClean="0">
                          <a:solidFill>
                            <a:schemeClr val="tx1"/>
                          </a:solidFill>
                          <a:effectLst/>
                          <a:latin typeface="+mn-lt"/>
                        </a:rPr>
                        <a:t> can copy an artists work with help to choose the best media / techniques from a selection.</a:t>
                      </a:r>
                    </a:p>
                    <a:p>
                      <a:pPr algn="ctr" fontAlgn="ctr"/>
                      <a:r>
                        <a:rPr lang="en-GB" sz="900" u="none" strike="noStrike" dirty="0" smtClean="0">
                          <a:solidFill>
                            <a:schemeClr val="tx1"/>
                          </a:solidFill>
                          <a:effectLst/>
                          <a:latin typeface="+mn-lt"/>
                        </a:rPr>
                        <a:t>I can work on my NS targets.</a:t>
                      </a:r>
                      <a:endParaRPr lang="en-GB" sz="900" b="0" i="0" u="none" strike="noStrike" dirty="0">
                        <a:solidFill>
                          <a:schemeClr val="tx1"/>
                        </a:solidFill>
                        <a:effectLst/>
                        <a:latin typeface="+mn-lt"/>
                      </a:endParaRPr>
                    </a:p>
                  </a:txBody>
                  <a:tcPr marL="9525" marR="9525" marT="9525" marB="0" anchor="ctr">
                    <a:solidFill>
                      <a:schemeClr val="accent6">
                        <a:lumMod val="20000"/>
                        <a:lumOff val="80000"/>
                      </a:schemeClr>
                    </a:solidFill>
                  </a:tcPr>
                </a:tc>
                <a:tc>
                  <a:txBody>
                    <a:bodyPr/>
                    <a:lstStyle/>
                    <a:p>
                      <a:pPr algn="ctr" fontAlgn="ctr"/>
                      <a:r>
                        <a:rPr lang="en-GB" sz="900" u="none" strike="noStrike" dirty="0" smtClean="0">
                          <a:effectLst/>
                          <a:latin typeface="+mn-lt"/>
                        </a:rPr>
                        <a:t>I can draw with some accuracy.</a:t>
                      </a:r>
                    </a:p>
                    <a:p>
                      <a:pPr algn="ctr" fontAlgn="ctr"/>
                      <a:r>
                        <a:rPr lang="en-GB" sz="900" u="none" strike="noStrike" dirty="0" smtClean="0">
                          <a:effectLst/>
                          <a:latin typeface="+mn-lt"/>
                        </a:rPr>
                        <a:t>My theme is obvious.</a:t>
                      </a:r>
                      <a:r>
                        <a:rPr lang="en-GB" sz="900" u="none" strike="noStrike" baseline="0" dirty="0" smtClean="0">
                          <a:effectLst/>
                          <a:latin typeface="+mn-lt"/>
                        </a:rPr>
                        <a:t> </a:t>
                      </a:r>
                      <a:endParaRPr lang="en-GB" sz="900" u="none" strike="noStrike" dirty="0" smtClean="0">
                        <a:effectLst/>
                        <a:latin typeface="+mn-lt"/>
                      </a:endParaRPr>
                    </a:p>
                    <a:p>
                      <a:pPr algn="ctr" fontAlgn="ctr"/>
                      <a:r>
                        <a:rPr lang="en-GB" sz="900" u="none" strike="noStrike" dirty="0" smtClean="0">
                          <a:effectLst/>
                          <a:latin typeface="+mn-lt"/>
                        </a:rPr>
                        <a:t>I can say</a:t>
                      </a:r>
                      <a:r>
                        <a:rPr lang="en-GB" sz="900" u="none" strike="noStrike" baseline="0" dirty="0" smtClean="0">
                          <a:effectLst/>
                          <a:latin typeface="+mn-lt"/>
                        </a:rPr>
                        <a:t> simple WWW, EBI about my work.</a:t>
                      </a:r>
                      <a:endParaRPr lang="en-GB" sz="900" b="0" i="0" u="none" strike="noStrike" dirty="0">
                        <a:solidFill>
                          <a:srgbClr val="000000"/>
                        </a:solidFill>
                        <a:effectLst/>
                        <a:latin typeface="+mn-lt"/>
                      </a:endParaRPr>
                    </a:p>
                  </a:txBody>
                  <a:tcPr marL="9525" marR="9525" marT="9525" marB="0" anchor="ctr">
                    <a:solidFill>
                      <a:schemeClr val="accent6">
                        <a:lumMod val="20000"/>
                        <a:lumOff val="80000"/>
                      </a:schemeClr>
                    </a:solidFill>
                  </a:tcPr>
                </a:tc>
                <a:tc>
                  <a:txBody>
                    <a:bodyPr/>
                    <a:lstStyle/>
                    <a:p>
                      <a:pPr algn="ctr" fontAlgn="ctr"/>
                      <a:r>
                        <a:rPr lang="en-GB" sz="900" b="0" i="0" u="none" strike="noStrike" dirty="0" smtClean="0">
                          <a:solidFill>
                            <a:schemeClr val="tx1"/>
                          </a:solidFill>
                          <a:effectLst/>
                          <a:latin typeface="+mn-lt"/>
                        </a:rPr>
                        <a:t>My</a:t>
                      </a:r>
                      <a:r>
                        <a:rPr lang="en-GB" sz="900" b="0" i="0" u="none" strike="noStrike" baseline="0" dirty="0" smtClean="0">
                          <a:solidFill>
                            <a:schemeClr val="tx1"/>
                          </a:solidFill>
                          <a:effectLst/>
                          <a:latin typeface="+mn-lt"/>
                        </a:rPr>
                        <a:t> final piece links obviously to my theme and uses skills from the project.</a:t>
                      </a:r>
                      <a:endParaRPr lang="en-GB" sz="900" b="0" i="0" u="none" strike="noStrike" dirty="0">
                        <a:solidFill>
                          <a:srgbClr val="000000"/>
                        </a:solidFill>
                        <a:effectLst/>
                        <a:latin typeface="+mn-lt"/>
                      </a:endParaRPr>
                    </a:p>
                  </a:txBody>
                  <a:tcPr marL="9525" marR="9525" marT="9525" marB="0" anchor="ctr">
                    <a:solidFill>
                      <a:schemeClr val="accent6">
                        <a:lumMod val="20000"/>
                        <a:lumOff val="80000"/>
                      </a:schemeClr>
                    </a:solidFill>
                  </a:tcPr>
                </a:tc>
                <a:extLst>
                  <a:ext uri="{0D108BD9-81ED-4DB2-BD59-A6C34878D82A}">
                    <a16:rowId xmlns:a16="http://schemas.microsoft.com/office/drawing/2014/main" val="1570101124"/>
                  </a:ext>
                </a:extLst>
              </a:tr>
              <a:tr h="734768">
                <a:tc>
                  <a:txBody>
                    <a:bodyPr/>
                    <a:lstStyle/>
                    <a:p>
                      <a:pPr algn="ctr" fontAlgn="ctr"/>
                      <a:r>
                        <a:rPr lang="en-GB" sz="900" u="none" strike="noStrike" dirty="0" smtClean="0">
                          <a:effectLst/>
                          <a:latin typeface="+mn-lt"/>
                        </a:rPr>
                        <a:t>Exceptional</a:t>
                      </a:r>
                    </a:p>
                    <a:p>
                      <a:pPr algn="ctr" fontAlgn="ctr"/>
                      <a:r>
                        <a:rPr lang="en-GB" sz="900" u="none" strike="noStrike" dirty="0" smtClean="0">
                          <a:effectLst/>
                          <a:latin typeface="+mn-lt"/>
                        </a:rPr>
                        <a:t>Band 6</a:t>
                      </a:r>
                    </a:p>
                    <a:p>
                      <a:pPr algn="ctr" fontAlgn="ctr"/>
                      <a:r>
                        <a:rPr lang="en-GB" sz="900" u="none" strike="noStrike" dirty="0" smtClean="0">
                          <a:effectLst/>
                          <a:latin typeface="+mn-lt"/>
                        </a:rPr>
                        <a:t>Grade 7-8-9 </a:t>
                      </a:r>
                    </a:p>
                    <a:p>
                      <a:pPr algn="ctr" fontAlgn="ctr"/>
                      <a:r>
                        <a:rPr lang="en-GB" sz="900" b="1" i="0" u="sng" strike="noStrike" dirty="0" smtClean="0">
                          <a:solidFill>
                            <a:schemeClr val="tx1"/>
                          </a:solidFill>
                          <a:effectLst/>
                          <a:latin typeface="+mn-lt"/>
                        </a:rPr>
                        <a:t>HIGH FLIER</a:t>
                      </a:r>
                      <a:endParaRPr lang="en-GB" sz="900" b="1" i="0" u="sng" strike="noStrike" dirty="0">
                        <a:solidFill>
                          <a:schemeClr val="tx1"/>
                        </a:solidFill>
                        <a:effectLst/>
                        <a:latin typeface="+mn-lt"/>
                      </a:endParaRPr>
                    </a:p>
                  </a:txBody>
                  <a:tcPr marL="9525" marR="9525" marT="9525" marB="0" anchor="ctr">
                    <a:lnB w="12700" cap="flat" cmpd="sng" algn="ctr">
                      <a:solidFill>
                        <a:schemeClr val="tx1"/>
                      </a:solidFill>
                      <a:prstDash val="solid"/>
                      <a:round/>
                      <a:headEnd type="none" w="med" len="med"/>
                      <a:tailEnd type="none" w="med" len="med"/>
                    </a:lnB>
                    <a:solidFill>
                      <a:srgbClr val="92D050"/>
                    </a:solidFill>
                  </a:tcPr>
                </a:tc>
                <a:tc>
                  <a:txBody>
                    <a:bodyPr/>
                    <a:lstStyle/>
                    <a:p>
                      <a:pPr algn="ctr" fontAlgn="ctr"/>
                      <a:r>
                        <a:rPr lang="en-GB" sz="900" u="none" strike="noStrike" dirty="0" smtClean="0">
                          <a:effectLst/>
                          <a:latin typeface="+mn-lt"/>
                        </a:rPr>
                        <a:t>Excellence </a:t>
                      </a:r>
                    </a:p>
                    <a:p>
                      <a:pPr algn="ctr" fontAlgn="ctr"/>
                      <a:r>
                        <a:rPr lang="en-GB" sz="900" u="none" strike="noStrike" dirty="0" smtClean="0">
                          <a:effectLst/>
                          <a:latin typeface="+mn-lt"/>
                        </a:rPr>
                        <a:t>Band 5</a:t>
                      </a:r>
                    </a:p>
                    <a:p>
                      <a:pPr algn="ctr" fontAlgn="ctr"/>
                      <a:r>
                        <a:rPr lang="en-GB" sz="900" u="none" strike="noStrike" dirty="0" smtClean="0">
                          <a:effectLst/>
                          <a:latin typeface="+mn-lt"/>
                        </a:rPr>
                        <a:t>Grade 6-7</a:t>
                      </a:r>
                    </a:p>
                    <a:p>
                      <a:pPr algn="ctr" fontAlgn="ctr"/>
                      <a:r>
                        <a:rPr lang="en-GB" sz="900" b="1" i="0" u="sng" strike="noStrike" dirty="0" smtClean="0">
                          <a:solidFill>
                            <a:schemeClr val="tx1"/>
                          </a:solidFill>
                          <a:effectLst/>
                          <a:latin typeface="+mn-lt"/>
                        </a:rPr>
                        <a:t>GOLD</a:t>
                      </a:r>
                      <a:endParaRPr lang="en-GB" sz="900" b="1" i="0" u="sng" strike="noStrike" dirty="0">
                        <a:solidFill>
                          <a:schemeClr val="tx1"/>
                        </a:solidFill>
                        <a:effectLst/>
                        <a:latin typeface="+mn-lt"/>
                      </a:endParaRPr>
                    </a:p>
                  </a:txBody>
                  <a:tcPr marL="9525" marR="9525" marT="9525" marB="0" anchor="ctr">
                    <a:lnB w="12700" cap="flat" cmpd="sng" algn="ctr">
                      <a:solidFill>
                        <a:schemeClr val="tx1"/>
                      </a:solidFill>
                      <a:prstDash val="solid"/>
                      <a:round/>
                      <a:headEnd type="none" w="med" len="med"/>
                      <a:tailEnd type="none" w="med" len="med"/>
                    </a:lnB>
                    <a:solidFill>
                      <a:srgbClr val="FFFF00"/>
                    </a:solidFill>
                  </a:tcPr>
                </a:tc>
                <a:tc>
                  <a:txBody>
                    <a:bodyPr/>
                    <a:lstStyle/>
                    <a:p>
                      <a:pPr algn="ctr" fontAlgn="ctr"/>
                      <a:r>
                        <a:rPr lang="en-GB" sz="900" u="none" strike="noStrike" dirty="0" smtClean="0">
                          <a:effectLst/>
                          <a:latin typeface="+mn-lt"/>
                        </a:rPr>
                        <a:t>Secure </a:t>
                      </a:r>
                    </a:p>
                    <a:p>
                      <a:pPr algn="ctr" fontAlgn="ctr"/>
                      <a:r>
                        <a:rPr lang="en-GB" sz="900" u="none" strike="noStrike" dirty="0" smtClean="0">
                          <a:effectLst/>
                          <a:latin typeface="+mn-lt"/>
                        </a:rPr>
                        <a:t>Band</a:t>
                      </a:r>
                      <a:r>
                        <a:rPr lang="en-GB" sz="900" u="none" strike="noStrike" baseline="0" dirty="0" smtClean="0">
                          <a:effectLst/>
                          <a:latin typeface="+mn-lt"/>
                        </a:rPr>
                        <a:t> 4</a:t>
                      </a:r>
                      <a:endParaRPr lang="en-GB" sz="900" u="none" strike="noStrike" dirty="0" smtClean="0">
                        <a:effectLst/>
                        <a:latin typeface="+mn-lt"/>
                      </a:endParaRPr>
                    </a:p>
                    <a:p>
                      <a:pPr algn="ctr" fontAlgn="ctr"/>
                      <a:r>
                        <a:rPr lang="en-GB" sz="900" u="none" strike="noStrike" dirty="0" smtClean="0">
                          <a:effectLst/>
                          <a:latin typeface="+mn-lt"/>
                        </a:rPr>
                        <a:t>Grade 4-5</a:t>
                      </a:r>
                    </a:p>
                    <a:p>
                      <a:pPr algn="ctr" fontAlgn="ctr"/>
                      <a:r>
                        <a:rPr lang="en-GB" sz="900" b="1" i="0" u="sng" strike="noStrike" dirty="0" smtClean="0">
                          <a:solidFill>
                            <a:schemeClr val="tx1"/>
                          </a:solidFill>
                          <a:effectLst/>
                          <a:latin typeface="+mn-lt"/>
                        </a:rPr>
                        <a:t>SILVER</a:t>
                      </a:r>
                      <a:endParaRPr lang="en-GB" sz="900" b="1" i="0" u="sng" strike="noStrike" dirty="0">
                        <a:solidFill>
                          <a:schemeClr val="tx1"/>
                        </a:solidFill>
                        <a:effectLst/>
                        <a:latin typeface="+mn-lt"/>
                      </a:endParaRPr>
                    </a:p>
                  </a:txBody>
                  <a:tcPr marL="9525" marR="9525" marT="9525" marB="0" anchor="ctr">
                    <a:solidFill>
                      <a:schemeClr val="bg1">
                        <a:lumMod val="75000"/>
                      </a:schemeClr>
                    </a:solidFill>
                  </a:tcPr>
                </a:tc>
                <a:tc>
                  <a:txBody>
                    <a:bodyPr/>
                    <a:lstStyle/>
                    <a:p>
                      <a:pPr algn="ctr" fontAlgn="ctr"/>
                      <a:r>
                        <a:rPr lang="en-GB" sz="900" u="none" strike="noStrike" dirty="0" smtClean="0">
                          <a:effectLst/>
                          <a:latin typeface="+mn-lt"/>
                        </a:rPr>
                        <a:t>Developing</a:t>
                      </a:r>
                    </a:p>
                    <a:p>
                      <a:pPr algn="ctr" fontAlgn="ctr"/>
                      <a:r>
                        <a:rPr lang="en-GB" sz="900" u="none" strike="noStrike" dirty="0" smtClean="0">
                          <a:effectLst/>
                          <a:latin typeface="+mn-lt"/>
                        </a:rPr>
                        <a:t>Band 3</a:t>
                      </a:r>
                    </a:p>
                    <a:p>
                      <a:pPr algn="ctr" fontAlgn="ctr"/>
                      <a:r>
                        <a:rPr lang="en-GB" sz="900" u="none" strike="noStrike" dirty="0" smtClean="0">
                          <a:effectLst/>
                          <a:latin typeface="+mn-lt"/>
                        </a:rPr>
                        <a:t>Grade 3-4</a:t>
                      </a:r>
                    </a:p>
                    <a:p>
                      <a:pPr algn="ctr" fontAlgn="ctr"/>
                      <a:r>
                        <a:rPr lang="en-GB" sz="900" b="1" i="0" u="sng" strike="noStrike" dirty="0" smtClean="0">
                          <a:solidFill>
                            <a:schemeClr val="tx1"/>
                          </a:solidFill>
                          <a:effectLst/>
                          <a:latin typeface="+mn-lt"/>
                        </a:rPr>
                        <a:t>BRONZE</a:t>
                      </a:r>
                      <a:endParaRPr lang="en-GB" sz="900" b="1" i="0" u="sng" strike="noStrike" dirty="0">
                        <a:solidFill>
                          <a:schemeClr val="tx1"/>
                        </a:solidFill>
                        <a:effectLst/>
                        <a:latin typeface="+mn-lt"/>
                      </a:endParaRPr>
                    </a:p>
                  </a:txBody>
                  <a:tcPr marL="9525" marR="9525" marT="9525" marB="0" anchor="ctr">
                    <a:solidFill>
                      <a:srgbClr val="CC9900"/>
                    </a:solidFill>
                  </a:tcPr>
                </a:tc>
                <a:tc>
                  <a:txBody>
                    <a:bodyPr/>
                    <a:lstStyle/>
                    <a:p>
                      <a:pPr algn="ctr" fontAlgn="ctr"/>
                      <a:r>
                        <a:rPr lang="en-GB" sz="900" u="none" strike="noStrike" dirty="0" smtClean="0">
                          <a:solidFill>
                            <a:schemeClr val="tx1"/>
                          </a:solidFill>
                          <a:effectLst/>
                          <a:latin typeface="+mn-lt"/>
                        </a:rPr>
                        <a:t>I can create a full page mind-map and collage about my theme,</a:t>
                      </a:r>
                      <a:r>
                        <a:rPr lang="en-GB" sz="900" u="none" strike="noStrike" baseline="0" dirty="0" smtClean="0">
                          <a:solidFill>
                            <a:schemeClr val="tx1"/>
                          </a:solidFill>
                          <a:effectLst/>
                          <a:latin typeface="+mn-lt"/>
                        </a:rPr>
                        <a:t> I have my own photos too.</a:t>
                      </a:r>
                      <a:endParaRPr lang="en-GB" sz="900" u="none" strike="noStrike" dirty="0" smtClean="0">
                        <a:solidFill>
                          <a:schemeClr val="tx1"/>
                        </a:solidFill>
                        <a:effectLst/>
                        <a:latin typeface="+mn-lt"/>
                      </a:endParaRPr>
                    </a:p>
                    <a:p>
                      <a:pPr algn="ctr" fontAlgn="ctr"/>
                      <a:r>
                        <a:rPr lang="en-GB" sz="900" u="none" strike="noStrike" dirty="0" smtClean="0">
                          <a:solidFill>
                            <a:schemeClr val="tx1"/>
                          </a:solidFill>
                          <a:effectLst/>
                          <a:latin typeface="+mn-lt"/>
                        </a:rPr>
                        <a:t>I</a:t>
                      </a:r>
                      <a:r>
                        <a:rPr lang="en-GB" sz="900" u="none" strike="noStrike" baseline="0" dirty="0" smtClean="0">
                          <a:solidFill>
                            <a:schemeClr val="tx1"/>
                          </a:solidFill>
                          <a:effectLst/>
                          <a:latin typeface="+mn-lt"/>
                        </a:rPr>
                        <a:t> can find enriching facts and information  about relevant artists.</a:t>
                      </a:r>
                      <a:endParaRPr lang="en-GB" sz="900" u="none" strike="noStrike" dirty="0" smtClean="0">
                        <a:solidFill>
                          <a:schemeClr val="tx1"/>
                        </a:solidFill>
                        <a:effectLst/>
                        <a:latin typeface="+mn-lt"/>
                      </a:endParaRPr>
                    </a:p>
                  </a:txBody>
                  <a:tcPr marL="9525" marR="9525" marT="9525" marB="0" anchor="ctr">
                    <a:solidFill>
                      <a:schemeClr val="accent6">
                        <a:lumMod val="20000"/>
                        <a:lumOff val="80000"/>
                      </a:schemeClr>
                    </a:solidFill>
                  </a:tcPr>
                </a:tc>
                <a:tc>
                  <a:txBody>
                    <a:bodyPr/>
                    <a:lstStyle/>
                    <a:p>
                      <a:pPr algn="ctr" fontAlgn="ctr"/>
                      <a:r>
                        <a:rPr lang="en-GB" sz="900" u="none" strike="noStrike" dirty="0" smtClean="0">
                          <a:solidFill>
                            <a:schemeClr val="tx1"/>
                          </a:solidFill>
                          <a:effectLst/>
                          <a:latin typeface="+mn-lt"/>
                        </a:rPr>
                        <a:t>I can choose relevant art materials / techniques</a:t>
                      </a:r>
                      <a:r>
                        <a:rPr lang="en-GB" sz="900" u="none" strike="noStrike" baseline="0" dirty="0" smtClean="0">
                          <a:solidFill>
                            <a:schemeClr val="tx1"/>
                          </a:solidFill>
                          <a:effectLst/>
                          <a:latin typeface="+mn-lt"/>
                        </a:rPr>
                        <a:t> on my own when studying artists work.</a:t>
                      </a:r>
                    </a:p>
                    <a:p>
                      <a:pPr algn="ctr" fontAlgn="ctr"/>
                      <a:r>
                        <a:rPr lang="en-GB" sz="900" u="none" strike="noStrike" dirty="0" smtClean="0">
                          <a:solidFill>
                            <a:schemeClr val="tx1"/>
                          </a:solidFill>
                          <a:effectLst/>
                          <a:latin typeface="+mn-lt"/>
                        </a:rPr>
                        <a:t>I can reflect on my work myself and improve or adapt  it with help.</a:t>
                      </a:r>
                      <a:endParaRPr lang="en-GB" sz="900" b="0" i="0" u="none" strike="noStrike" dirty="0">
                        <a:solidFill>
                          <a:schemeClr val="tx1"/>
                        </a:solidFill>
                        <a:effectLst/>
                        <a:latin typeface="+mn-lt"/>
                      </a:endParaRPr>
                    </a:p>
                  </a:txBody>
                  <a:tcPr marL="9525" marR="9525" marT="9525" marB="0" anchor="ctr">
                    <a:solidFill>
                      <a:schemeClr val="accent6">
                        <a:lumMod val="20000"/>
                        <a:lumOff val="80000"/>
                      </a:schemeClr>
                    </a:solidFill>
                  </a:tcPr>
                </a:tc>
                <a:tc>
                  <a:txBody>
                    <a:bodyPr/>
                    <a:lstStyle/>
                    <a:p>
                      <a:pPr algn="ctr" fontAlgn="ctr"/>
                      <a:r>
                        <a:rPr lang="en-GB" sz="900" u="none" strike="noStrike" dirty="0" smtClean="0">
                          <a:effectLst/>
                          <a:latin typeface="+mn-lt"/>
                        </a:rPr>
                        <a:t>I can draw</a:t>
                      </a:r>
                      <a:r>
                        <a:rPr lang="en-GB" sz="900" u="none" strike="noStrike" baseline="0" dirty="0" smtClean="0">
                          <a:effectLst/>
                          <a:latin typeface="+mn-lt"/>
                        </a:rPr>
                        <a:t> with accuracy most of the time.</a:t>
                      </a:r>
                    </a:p>
                    <a:p>
                      <a:pPr algn="ctr" fontAlgn="ctr"/>
                      <a:r>
                        <a:rPr lang="en-GB" sz="900" u="none" strike="noStrike" baseline="0" dirty="0" smtClean="0">
                          <a:effectLst/>
                          <a:latin typeface="+mn-lt"/>
                        </a:rPr>
                        <a:t>The links to my theme are clear.</a:t>
                      </a:r>
                      <a:endParaRPr lang="en-GB" sz="900" u="none" strike="noStrike" dirty="0" smtClean="0">
                        <a:effectLst/>
                        <a:latin typeface="+mn-lt"/>
                      </a:endParaRPr>
                    </a:p>
                    <a:p>
                      <a:pPr algn="ctr" fontAlgn="ctr"/>
                      <a:r>
                        <a:rPr lang="en-GB" sz="900" u="none" strike="noStrike" dirty="0" smtClean="0">
                          <a:effectLst/>
                          <a:latin typeface="+mn-lt"/>
                        </a:rPr>
                        <a:t>I can say WWW, EBI, and NS about</a:t>
                      </a:r>
                      <a:r>
                        <a:rPr lang="en-GB" sz="900" u="none" strike="noStrike" baseline="0" dirty="0" smtClean="0">
                          <a:effectLst/>
                          <a:latin typeface="+mn-lt"/>
                        </a:rPr>
                        <a:t> my work.</a:t>
                      </a:r>
                      <a:endParaRPr lang="en-GB" sz="900" b="0" i="0" u="none" strike="noStrike" dirty="0">
                        <a:solidFill>
                          <a:srgbClr val="000000"/>
                        </a:solidFill>
                        <a:effectLst/>
                        <a:latin typeface="+mn-lt"/>
                      </a:endParaRPr>
                    </a:p>
                  </a:txBody>
                  <a:tcPr marL="9525" marR="9525" marT="9525" marB="0" anchor="ctr">
                    <a:solidFill>
                      <a:schemeClr val="accent6">
                        <a:lumMod val="20000"/>
                        <a:lumOff val="80000"/>
                      </a:schemeClr>
                    </a:solidFill>
                  </a:tcPr>
                </a:tc>
                <a:tc>
                  <a:txBody>
                    <a:bodyPr/>
                    <a:lstStyle/>
                    <a:p>
                      <a:pPr algn="ctr" fontAlgn="ctr"/>
                      <a:r>
                        <a:rPr lang="en-GB" sz="900" u="none" strike="noStrike" dirty="0" smtClean="0">
                          <a:effectLst/>
                          <a:latin typeface="+mn-lt"/>
                        </a:rPr>
                        <a:t>My final piece works well – it links</a:t>
                      </a:r>
                      <a:r>
                        <a:rPr lang="en-GB" sz="900" u="none" strike="noStrike" baseline="0" dirty="0" smtClean="0">
                          <a:effectLst/>
                          <a:latin typeface="+mn-lt"/>
                        </a:rPr>
                        <a:t> clearly to my theme and I have chosen my best skills from the project.</a:t>
                      </a:r>
                      <a:endParaRPr lang="en-GB" sz="900" b="0" i="0" u="none" strike="noStrike" dirty="0">
                        <a:solidFill>
                          <a:srgbClr val="000000"/>
                        </a:solidFill>
                        <a:effectLst/>
                        <a:latin typeface="+mn-lt"/>
                      </a:endParaRPr>
                    </a:p>
                  </a:txBody>
                  <a:tcPr marL="9525" marR="9525" marT="9525" marB="0" anchor="ctr">
                    <a:solidFill>
                      <a:schemeClr val="accent6">
                        <a:lumMod val="20000"/>
                        <a:lumOff val="80000"/>
                      </a:schemeClr>
                    </a:solidFill>
                  </a:tcPr>
                </a:tc>
                <a:extLst>
                  <a:ext uri="{0D108BD9-81ED-4DB2-BD59-A6C34878D82A}">
                    <a16:rowId xmlns:a16="http://schemas.microsoft.com/office/drawing/2014/main" val="968764441"/>
                  </a:ext>
                </a:extLst>
              </a:tr>
              <a:tr h="842119">
                <a:tc>
                  <a:txBody>
                    <a:bodyPr/>
                    <a:lstStyle/>
                    <a:p>
                      <a:pPr algn="ctr" fontAlgn="ctr"/>
                      <a:endParaRPr lang="en-GB" sz="900" b="1" i="0" u="sng" strike="noStrike" dirty="0">
                        <a:solidFill>
                          <a:schemeClr val="tx1"/>
                        </a:solidFill>
                        <a:effectLst/>
                        <a:latin typeface="+mn-lt"/>
                      </a:endParaRPr>
                    </a:p>
                  </a:txBody>
                  <a:tcPr marL="9525" marR="9525" marT="9525" marB="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fontAlgn="ctr"/>
                      <a:r>
                        <a:rPr lang="en-GB" sz="900" u="none" strike="noStrike" dirty="0" smtClean="0">
                          <a:effectLst/>
                          <a:latin typeface="+mn-lt"/>
                        </a:rPr>
                        <a:t>Exceptional</a:t>
                      </a:r>
                    </a:p>
                    <a:p>
                      <a:pPr algn="ctr" fontAlgn="ctr"/>
                      <a:r>
                        <a:rPr lang="en-GB" sz="900" u="none" strike="noStrike" dirty="0" smtClean="0">
                          <a:effectLst/>
                          <a:latin typeface="+mn-lt"/>
                        </a:rPr>
                        <a:t>Band 6</a:t>
                      </a:r>
                    </a:p>
                    <a:p>
                      <a:pPr algn="ctr" fontAlgn="ctr"/>
                      <a:r>
                        <a:rPr lang="en-GB" sz="900" u="none" strike="noStrike" dirty="0" smtClean="0">
                          <a:effectLst/>
                          <a:latin typeface="+mn-lt"/>
                        </a:rPr>
                        <a:t>Grade 7-8-9 </a:t>
                      </a:r>
                    </a:p>
                    <a:p>
                      <a:pPr algn="ctr" fontAlgn="ctr"/>
                      <a:r>
                        <a:rPr lang="en-GB" sz="900" b="1" i="0" u="sng" strike="noStrike" dirty="0" smtClean="0">
                          <a:solidFill>
                            <a:schemeClr val="tx1"/>
                          </a:solidFill>
                          <a:effectLst/>
                          <a:latin typeface="+mn-lt"/>
                        </a:rPr>
                        <a:t>HIGH FLIER</a:t>
                      </a:r>
                      <a:endParaRPr lang="en-GB" sz="900" b="1" i="0" u="sng" strike="noStrike" dirty="0">
                        <a:solidFill>
                          <a:schemeClr val="tx1"/>
                        </a:solidFill>
                        <a:effectLst/>
                        <a:latin typeface="+mn-lt"/>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fontAlgn="ctr"/>
                      <a:r>
                        <a:rPr lang="en-GB" sz="900" u="none" strike="noStrike" dirty="0" smtClean="0">
                          <a:effectLst/>
                          <a:latin typeface="+mn-lt"/>
                        </a:rPr>
                        <a:t>Excellence </a:t>
                      </a:r>
                    </a:p>
                    <a:p>
                      <a:pPr algn="ctr" fontAlgn="ctr"/>
                      <a:r>
                        <a:rPr lang="en-GB" sz="900" u="none" strike="noStrike" dirty="0" smtClean="0">
                          <a:effectLst/>
                          <a:latin typeface="+mn-lt"/>
                        </a:rPr>
                        <a:t>Band 5</a:t>
                      </a:r>
                    </a:p>
                    <a:p>
                      <a:pPr algn="ctr" fontAlgn="ctr"/>
                      <a:r>
                        <a:rPr lang="en-GB" sz="900" u="none" strike="noStrike" dirty="0" smtClean="0">
                          <a:effectLst/>
                          <a:latin typeface="+mn-lt"/>
                        </a:rPr>
                        <a:t>Grade 6-7</a:t>
                      </a:r>
                    </a:p>
                    <a:p>
                      <a:pPr algn="ctr" fontAlgn="ctr"/>
                      <a:r>
                        <a:rPr lang="en-GB" sz="900" b="1" i="0" u="sng" strike="noStrike" dirty="0" smtClean="0">
                          <a:solidFill>
                            <a:schemeClr val="tx1"/>
                          </a:solidFill>
                          <a:effectLst/>
                          <a:latin typeface="+mn-lt"/>
                        </a:rPr>
                        <a:t>GOLD</a:t>
                      </a:r>
                      <a:endParaRPr lang="en-GB" sz="900" b="1" i="0" u="sng" strike="noStrike" dirty="0">
                        <a:solidFill>
                          <a:schemeClr val="tx1"/>
                        </a:solidFill>
                        <a:effectLst/>
                        <a:latin typeface="+mn-lt"/>
                      </a:endParaRPr>
                    </a:p>
                  </a:txBody>
                  <a:tcPr marL="9525" marR="9525" marT="9525" marB="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rgbClr val="FFFF00"/>
                    </a:solidFill>
                  </a:tcPr>
                </a:tc>
                <a:tc>
                  <a:txBody>
                    <a:bodyPr/>
                    <a:lstStyle/>
                    <a:p>
                      <a:pPr algn="ctr" fontAlgn="ctr"/>
                      <a:r>
                        <a:rPr lang="en-GB" sz="900" u="none" strike="noStrike" dirty="0" smtClean="0">
                          <a:effectLst/>
                          <a:latin typeface="+mn-lt"/>
                        </a:rPr>
                        <a:t>Secure </a:t>
                      </a:r>
                    </a:p>
                    <a:p>
                      <a:pPr algn="ctr" fontAlgn="ctr"/>
                      <a:r>
                        <a:rPr lang="en-GB" sz="900" u="none" strike="noStrike" dirty="0" smtClean="0">
                          <a:effectLst/>
                          <a:latin typeface="+mn-lt"/>
                        </a:rPr>
                        <a:t>Band</a:t>
                      </a:r>
                      <a:r>
                        <a:rPr lang="en-GB" sz="900" u="none" strike="noStrike" baseline="0" dirty="0" smtClean="0">
                          <a:effectLst/>
                          <a:latin typeface="+mn-lt"/>
                        </a:rPr>
                        <a:t> 4</a:t>
                      </a:r>
                      <a:endParaRPr lang="en-GB" sz="900" u="none" strike="noStrike" dirty="0" smtClean="0">
                        <a:effectLst/>
                        <a:latin typeface="+mn-lt"/>
                      </a:endParaRPr>
                    </a:p>
                    <a:p>
                      <a:pPr algn="ctr" fontAlgn="ctr"/>
                      <a:r>
                        <a:rPr lang="en-GB" sz="900" u="none" strike="noStrike" dirty="0" smtClean="0">
                          <a:effectLst/>
                          <a:latin typeface="+mn-lt"/>
                        </a:rPr>
                        <a:t>Grade 4-5</a:t>
                      </a:r>
                    </a:p>
                    <a:p>
                      <a:pPr algn="ctr" fontAlgn="ctr"/>
                      <a:r>
                        <a:rPr lang="en-GB" sz="900" b="1" i="0" u="sng" strike="noStrike" dirty="0" smtClean="0">
                          <a:solidFill>
                            <a:schemeClr val="tx1"/>
                          </a:solidFill>
                          <a:effectLst/>
                          <a:latin typeface="+mn-lt"/>
                        </a:rPr>
                        <a:t>SILVER</a:t>
                      </a:r>
                      <a:endParaRPr lang="en-GB" sz="900" b="1" i="0" u="sng" strike="noStrike" dirty="0">
                        <a:solidFill>
                          <a:schemeClr val="tx1"/>
                        </a:solidFill>
                        <a:effectLst/>
                        <a:latin typeface="+mn-lt"/>
                      </a:endParaRPr>
                    </a:p>
                  </a:txBody>
                  <a:tcPr marL="9525" marR="9525" marT="9525" marB="0" anchor="ctr">
                    <a:solidFill>
                      <a:schemeClr val="bg1">
                        <a:lumMod val="75000"/>
                      </a:schemeClr>
                    </a:solidFill>
                  </a:tcPr>
                </a:tc>
                <a:tc>
                  <a:txBody>
                    <a:bodyPr/>
                    <a:lstStyle/>
                    <a:p>
                      <a:pPr algn="ctr" fontAlgn="ctr"/>
                      <a:r>
                        <a:rPr lang="en-GB" sz="900" u="none" strike="noStrike" dirty="0" smtClean="0">
                          <a:solidFill>
                            <a:schemeClr val="tx1"/>
                          </a:solidFill>
                          <a:effectLst/>
                          <a:latin typeface="+mn-lt"/>
                        </a:rPr>
                        <a:t>I can create</a:t>
                      </a:r>
                      <a:r>
                        <a:rPr lang="en-GB" sz="900" u="none" strike="noStrike" baseline="0" dirty="0" smtClean="0">
                          <a:solidFill>
                            <a:schemeClr val="tx1"/>
                          </a:solidFill>
                          <a:effectLst/>
                          <a:latin typeface="+mn-lt"/>
                        </a:rPr>
                        <a:t> an independent mind-map and personal collage about my theme that includes my own photos.</a:t>
                      </a:r>
                      <a:endParaRPr lang="en-GB" sz="900" u="none" strike="noStrike" dirty="0" smtClean="0">
                        <a:solidFill>
                          <a:schemeClr val="tx1"/>
                        </a:solidFill>
                        <a:effectLst/>
                        <a:latin typeface="+mn-lt"/>
                      </a:endParaRPr>
                    </a:p>
                    <a:p>
                      <a:pPr algn="ctr" fontAlgn="ctr"/>
                      <a:r>
                        <a:rPr lang="en-GB" sz="900" u="none" strike="noStrike" dirty="0" smtClean="0">
                          <a:solidFill>
                            <a:schemeClr val="tx1"/>
                          </a:solidFill>
                          <a:effectLst/>
                          <a:latin typeface="+mn-lt"/>
                        </a:rPr>
                        <a:t>I can describe</a:t>
                      </a:r>
                      <a:r>
                        <a:rPr lang="en-GB" sz="900" u="none" strike="noStrike" baseline="0" dirty="0" smtClean="0">
                          <a:solidFill>
                            <a:schemeClr val="tx1"/>
                          </a:solidFill>
                          <a:effectLst/>
                          <a:latin typeface="+mn-lt"/>
                        </a:rPr>
                        <a:t> the work of relevant artists and explain links to my theme</a:t>
                      </a:r>
                      <a:r>
                        <a:rPr lang="en-GB" sz="900" u="none" strike="noStrike" dirty="0" smtClean="0">
                          <a:solidFill>
                            <a:schemeClr val="tx1"/>
                          </a:solidFill>
                          <a:effectLst/>
                          <a:latin typeface="+mn-lt"/>
                        </a:rPr>
                        <a:t>.</a:t>
                      </a:r>
                      <a:endParaRPr lang="en-GB" sz="900" b="0" i="0" u="none" strike="noStrike" dirty="0">
                        <a:solidFill>
                          <a:schemeClr val="tx1"/>
                        </a:solidFill>
                        <a:effectLst/>
                        <a:latin typeface="+mn-lt"/>
                      </a:endParaRPr>
                    </a:p>
                  </a:txBody>
                  <a:tcPr marL="9525" marR="9525" marT="9525" marB="0" anchor="ctr">
                    <a:solidFill>
                      <a:schemeClr val="accent6">
                        <a:lumMod val="20000"/>
                        <a:lumOff val="80000"/>
                      </a:schemeClr>
                    </a:solidFill>
                  </a:tcPr>
                </a:tc>
                <a:tc>
                  <a:txBody>
                    <a:bodyPr/>
                    <a:lstStyle/>
                    <a:p>
                      <a:pPr algn="ctr" fontAlgn="ctr"/>
                      <a:r>
                        <a:rPr lang="en-GB" sz="900" u="none" strike="noStrike" dirty="0" smtClean="0">
                          <a:solidFill>
                            <a:schemeClr val="tx1"/>
                          </a:solidFill>
                          <a:effectLst/>
                          <a:latin typeface="+mn-lt"/>
                        </a:rPr>
                        <a:t>I can</a:t>
                      </a:r>
                      <a:r>
                        <a:rPr lang="en-GB" sz="900" u="none" strike="noStrike" baseline="0" dirty="0" smtClean="0">
                          <a:solidFill>
                            <a:schemeClr val="tx1"/>
                          </a:solidFill>
                          <a:effectLst/>
                          <a:latin typeface="+mn-lt"/>
                        </a:rPr>
                        <a:t> choose relevant art materials / techniques when asked to work in the style of an artist rather than do a copy.</a:t>
                      </a:r>
                      <a:endParaRPr lang="en-GB" sz="900" u="none" strike="noStrike" dirty="0" smtClean="0">
                        <a:solidFill>
                          <a:schemeClr val="tx1"/>
                        </a:solidFill>
                        <a:effectLst/>
                        <a:latin typeface="+mn-lt"/>
                      </a:endParaRPr>
                    </a:p>
                    <a:p>
                      <a:pPr algn="ctr" fontAlgn="ctr"/>
                      <a:r>
                        <a:rPr lang="en-GB" sz="900" u="none" strike="noStrike" dirty="0" smtClean="0">
                          <a:solidFill>
                            <a:schemeClr val="tx1"/>
                          </a:solidFill>
                          <a:effectLst/>
                          <a:latin typeface="+mn-lt"/>
                        </a:rPr>
                        <a:t>I can reflect on my work and improve or adapt it</a:t>
                      </a:r>
                      <a:r>
                        <a:rPr lang="en-GB" sz="900" u="none" strike="noStrike" baseline="0" dirty="0" smtClean="0">
                          <a:solidFill>
                            <a:schemeClr val="tx1"/>
                          </a:solidFill>
                          <a:effectLst/>
                          <a:latin typeface="+mn-lt"/>
                        </a:rPr>
                        <a:t>.</a:t>
                      </a:r>
                      <a:endParaRPr lang="en-GB" sz="900" b="0" i="0" u="none" strike="noStrike" dirty="0">
                        <a:solidFill>
                          <a:schemeClr val="tx1"/>
                        </a:solidFill>
                        <a:effectLst/>
                        <a:latin typeface="+mn-lt"/>
                      </a:endParaRPr>
                    </a:p>
                  </a:txBody>
                  <a:tcPr marL="9525" marR="9525" marT="9525" marB="0" anchor="ctr">
                    <a:solidFill>
                      <a:schemeClr val="accent6">
                        <a:lumMod val="20000"/>
                        <a:lumOff val="80000"/>
                      </a:schemeClr>
                    </a:solidFill>
                  </a:tcPr>
                </a:tc>
                <a:tc>
                  <a:txBody>
                    <a:bodyPr/>
                    <a:lstStyle/>
                    <a:p>
                      <a:pPr algn="ctr" fontAlgn="ctr"/>
                      <a:r>
                        <a:rPr lang="en-GB" sz="900" u="none" strike="noStrike" dirty="0" smtClean="0">
                          <a:effectLst/>
                          <a:latin typeface="+mn-lt"/>
                        </a:rPr>
                        <a:t>I can draw with accuracy.</a:t>
                      </a:r>
                    </a:p>
                    <a:p>
                      <a:pPr algn="ctr" fontAlgn="ctr"/>
                      <a:r>
                        <a:rPr lang="en-GB" sz="900" u="none" strike="noStrike" dirty="0" smtClean="0">
                          <a:effectLst/>
                          <a:latin typeface="+mn-lt"/>
                        </a:rPr>
                        <a:t>The links to my theme are clear, but I don’t rely on the teacher tell me</a:t>
                      </a:r>
                      <a:r>
                        <a:rPr lang="en-GB" sz="900" u="none" strike="noStrike" baseline="0" dirty="0" smtClean="0">
                          <a:effectLst/>
                          <a:latin typeface="+mn-lt"/>
                        </a:rPr>
                        <a:t> what to draw.</a:t>
                      </a:r>
                      <a:endParaRPr lang="en-GB" sz="900" u="none" strike="noStrike" dirty="0" smtClean="0">
                        <a:effectLst/>
                        <a:latin typeface="+mn-lt"/>
                      </a:endParaRPr>
                    </a:p>
                    <a:p>
                      <a:pPr algn="ctr" fontAlgn="ctr"/>
                      <a:r>
                        <a:rPr lang="en-GB" sz="900" u="none" strike="noStrike" dirty="0" smtClean="0">
                          <a:effectLst/>
                          <a:latin typeface="+mn-lt"/>
                        </a:rPr>
                        <a:t>I don’t need help to identify</a:t>
                      </a:r>
                      <a:r>
                        <a:rPr lang="en-GB" sz="900" u="none" strike="noStrike" baseline="0" dirty="0" smtClean="0">
                          <a:effectLst/>
                          <a:latin typeface="+mn-lt"/>
                        </a:rPr>
                        <a:t> </a:t>
                      </a:r>
                      <a:r>
                        <a:rPr lang="en-GB" sz="900" u="none" strike="noStrike" dirty="0" smtClean="0">
                          <a:effectLst/>
                          <a:latin typeface="+mn-lt"/>
                        </a:rPr>
                        <a:t>WWW, EBI, and NS about my work.</a:t>
                      </a:r>
                      <a:endParaRPr lang="en-GB" sz="900" b="0" i="0" u="none" strike="noStrike" dirty="0">
                        <a:solidFill>
                          <a:srgbClr val="000000"/>
                        </a:solidFill>
                        <a:effectLst/>
                        <a:latin typeface="+mn-lt"/>
                      </a:endParaRPr>
                    </a:p>
                  </a:txBody>
                  <a:tcPr marL="9525" marR="9525" marT="9525" marB="0" anchor="ctr">
                    <a:solidFill>
                      <a:schemeClr val="accent6">
                        <a:lumMod val="20000"/>
                        <a:lumOff val="80000"/>
                      </a:schemeClr>
                    </a:solidFill>
                  </a:tcPr>
                </a:tc>
                <a:tc>
                  <a:txBody>
                    <a:bodyPr/>
                    <a:lstStyle/>
                    <a:p>
                      <a:pPr algn="ctr" fontAlgn="ctr"/>
                      <a:r>
                        <a:rPr lang="en-GB" sz="900" u="none" strike="noStrike" dirty="0" smtClean="0">
                          <a:effectLst/>
                          <a:latin typeface="+mn-lt"/>
                        </a:rPr>
                        <a:t>I</a:t>
                      </a:r>
                      <a:r>
                        <a:rPr lang="en-GB" sz="900" u="none" strike="noStrike" baseline="0" dirty="0" smtClean="0">
                          <a:effectLst/>
                          <a:latin typeface="+mn-lt"/>
                        </a:rPr>
                        <a:t> planned for my final piece and it worked! </a:t>
                      </a:r>
                      <a:endParaRPr lang="en-GB" sz="900" u="none" strike="noStrike" dirty="0" smtClean="0">
                        <a:effectLst/>
                        <a:latin typeface="+mn-lt"/>
                      </a:endParaRPr>
                    </a:p>
                    <a:p>
                      <a:pPr algn="ctr" fontAlgn="ctr"/>
                      <a:r>
                        <a:rPr lang="en-GB" sz="900" u="none" strike="noStrike" dirty="0" smtClean="0">
                          <a:effectLst/>
                          <a:latin typeface="+mn-lt"/>
                        </a:rPr>
                        <a:t>I developed the skills and links needed</a:t>
                      </a:r>
                      <a:r>
                        <a:rPr lang="en-GB" sz="900" u="none" strike="noStrike" baseline="0" dirty="0" smtClean="0">
                          <a:effectLst/>
                          <a:latin typeface="+mn-lt"/>
                        </a:rPr>
                        <a:t> across the project, and used my strengths.</a:t>
                      </a:r>
                      <a:endParaRPr lang="en-GB" sz="900" b="0" i="0" u="none" strike="noStrike" dirty="0">
                        <a:solidFill>
                          <a:srgbClr val="000000"/>
                        </a:solidFill>
                        <a:effectLst/>
                        <a:latin typeface="+mn-lt"/>
                      </a:endParaRPr>
                    </a:p>
                  </a:txBody>
                  <a:tcPr marL="9525" marR="9525" marT="9525" marB="0" anchor="ctr">
                    <a:solidFill>
                      <a:schemeClr val="accent6">
                        <a:lumMod val="20000"/>
                        <a:lumOff val="80000"/>
                      </a:schemeClr>
                    </a:solidFill>
                  </a:tcPr>
                </a:tc>
                <a:extLst>
                  <a:ext uri="{0D108BD9-81ED-4DB2-BD59-A6C34878D82A}">
                    <a16:rowId xmlns:a16="http://schemas.microsoft.com/office/drawing/2014/main" val="4086026140"/>
                  </a:ext>
                </a:extLst>
              </a:tr>
              <a:tr h="769076">
                <a:tc gridSpan="2">
                  <a:txBody>
                    <a:bodyPr/>
                    <a:lstStyle/>
                    <a:p>
                      <a:pPr algn="ctr" fontAlgn="ctr"/>
                      <a:endParaRPr lang="en-GB" sz="900" b="1" i="0" u="sng" strike="noStrike" dirty="0">
                        <a:solidFill>
                          <a:schemeClr val="tx1"/>
                        </a:solidFill>
                        <a:effectLst/>
                        <a:latin typeface="+mn-lt"/>
                      </a:endParaRPr>
                    </a:p>
                  </a:txBody>
                  <a:tcPr marL="9525" marR="9525" marT="9525" marB="0"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hMerge="1">
                  <a:txBody>
                    <a:bodyPr/>
                    <a:lstStyle/>
                    <a:p>
                      <a:pPr algn="ctr" fontAlgn="ctr"/>
                      <a:endParaRPr lang="en-GB" sz="900" b="1" i="0" u="sng" strike="noStrike" dirty="0">
                        <a:solidFill>
                          <a:schemeClr val="tx1"/>
                        </a:solidFill>
                        <a:effectLst/>
                        <a:latin typeface="+mn-lt"/>
                      </a:endParaRPr>
                    </a:p>
                  </a:txBody>
                  <a:tcPr marL="9525" marR="9525" marT="9525" marB="0" anchor="ctr">
                    <a:noFill/>
                  </a:tcPr>
                </a:tc>
                <a:tc>
                  <a:txBody>
                    <a:bodyPr/>
                    <a:lstStyle/>
                    <a:p>
                      <a:pPr algn="ctr" fontAlgn="ctr"/>
                      <a:r>
                        <a:rPr lang="en-GB" sz="900" u="none" strike="noStrike" dirty="0" smtClean="0">
                          <a:effectLst/>
                          <a:latin typeface="+mn-lt"/>
                        </a:rPr>
                        <a:t>Exceptional</a:t>
                      </a:r>
                    </a:p>
                    <a:p>
                      <a:pPr algn="ctr" fontAlgn="ctr"/>
                      <a:r>
                        <a:rPr lang="en-GB" sz="900" u="none" strike="noStrike" dirty="0" smtClean="0">
                          <a:effectLst/>
                          <a:latin typeface="+mn-lt"/>
                        </a:rPr>
                        <a:t>Band 6</a:t>
                      </a:r>
                    </a:p>
                    <a:p>
                      <a:pPr algn="ctr" fontAlgn="ctr"/>
                      <a:r>
                        <a:rPr lang="en-GB" sz="900" u="none" strike="noStrike" dirty="0" smtClean="0">
                          <a:effectLst/>
                          <a:latin typeface="+mn-lt"/>
                        </a:rPr>
                        <a:t>Grade 7-8-9 </a:t>
                      </a:r>
                    </a:p>
                    <a:p>
                      <a:pPr algn="ctr" fontAlgn="ctr"/>
                      <a:r>
                        <a:rPr lang="en-GB" sz="900" b="1" i="0" u="sng" strike="noStrike" dirty="0" smtClean="0">
                          <a:solidFill>
                            <a:schemeClr val="tx1"/>
                          </a:solidFill>
                          <a:effectLst/>
                          <a:latin typeface="+mn-lt"/>
                        </a:rPr>
                        <a:t>HIGH FLIER</a:t>
                      </a:r>
                      <a:endParaRPr lang="en-GB" sz="900" b="1" i="0" u="sng" strike="noStrike" dirty="0">
                        <a:solidFill>
                          <a:schemeClr val="tx1"/>
                        </a:solidFill>
                        <a:effectLst/>
                        <a:latin typeface="+mn-lt"/>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fontAlgn="ctr"/>
                      <a:r>
                        <a:rPr lang="en-GB" sz="900" u="none" strike="noStrike" dirty="0" smtClean="0">
                          <a:effectLst/>
                          <a:latin typeface="+mn-lt"/>
                        </a:rPr>
                        <a:t>Excellence </a:t>
                      </a:r>
                    </a:p>
                    <a:p>
                      <a:pPr algn="ctr" fontAlgn="ctr"/>
                      <a:r>
                        <a:rPr lang="en-GB" sz="900" u="none" strike="noStrike" dirty="0" smtClean="0">
                          <a:effectLst/>
                          <a:latin typeface="+mn-lt"/>
                        </a:rPr>
                        <a:t>Band 5</a:t>
                      </a:r>
                    </a:p>
                    <a:p>
                      <a:pPr algn="ctr" fontAlgn="ctr"/>
                      <a:r>
                        <a:rPr lang="en-GB" sz="900" u="none" strike="noStrike" dirty="0" smtClean="0">
                          <a:effectLst/>
                          <a:latin typeface="+mn-lt"/>
                        </a:rPr>
                        <a:t>Grade 6-7</a:t>
                      </a:r>
                    </a:p>
                    <a:p>
                      <a:pPr algn="ctr" fontAlgn="ctr"/>
                      <a:r>
                        <a:rPr lang="en-GB" sz="900" b="1" i="0" u="sng" strike="noStrike" dirty="0" smtClean="0">
                          <a:solidFill>
                            <a:schemeClr val="tx1"/>
                          </a:solidFill>
                          <a:effectLst/>
                          <a:latin typeface="+mn-lt"/>
                        </a:rPr>
                        <a:t>GOLD</a:t>
                      </a:r>
                      <a:endParaRPr lang="en-GB" sz="900" b="1" i="0" u="sng" strike="noStrike" dirty="0">
                        <a:solidFill>
                          <a:schemeClr val="tx1"/>
                        </a:solidFill>
                        <a:effectLst/>
                        <a:latin typeface="+mn-lt"/>
                      </a:endParaRPr>
                    </a:p>
                  </a:txBody>
                  <a:tcPr marL="9525" marR="9525" marT="9525" marB="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rgbClr val="FFFF00"/>
                    </a:solidFill>
                  </a:tcPr>
                </a:tc>
                <a:tc>
                  <a:txBody>
                    <a:bodyPr/>
                    <a:lstStyle/>
                    <a:p>
                      <a:pPr algn="ctr" fontAlgn="ctr"/>
                      <a:r>
                        <a:rPr lang="en-GB" sz="900" u="none" strike="noStrike" dirty="0" smtClean="0">
                          <a:solidFill>
                            <a:schemeClr val="tx1"/>
                          </a:solidFill>
                          <a:effectLst/>
                          <a:latin typeface="+mn-lt"/>
                        </a:rPr>
                        <a:t>My</a:t>
                      </a:r>
                      <a:r>
                        <a:rPr lang="en-GB" sz="900" u="none" strike="noStrike" baseline="0" dirty="0" smtClean="0">
                          <a:solidFill>
                            <a:schemeClr val="tx1"/>
                          </a:solidFill>
                          <a:effectLst/>
                          <a:latin typeface="+mn-lt"/>
                        </a:rPr>
                        <a:t> mind-maps have unusual and unexpected links, my collages have keywords and my own photos about my theme.</a:t>
                      </a:r>
                    </a:p>
                    <a:p>
                      <a:pPr algn="ctr" fontAlgn="ctr"/>
                      <a:r>
                        <a:rPr lang="en-GB" sz="900" u="none" strike="noStrike" baseline="0" dirty="0" smtClean="0">
                          <a:solidFill>
                            <a:schemeClr val="tx1"/>
                          </a:solidFill>
                          <a:effectLst/>
                          <a:latin typeface="+mn-lt"/>
                        </a:rPr>
                        <a:t>I can use a range of subject specific language when writing about relevant artists.</a:t>
                      </a:r>
                    </a:p>
                  </a:txBody>
                  <a:tcPr marL="9525" marR="9525" marT="9525" marB="0" anchor="ctr">
                    <a:solidFill>
                      <a:schemeClr val="accent6">
                        <a:lumMod val="20000"/>
                        <a:lumOff val="80000"/>
                      </a:schemeClr>
                    </a:solidFill>
                  </a:tcPr>
                </a:tc>
                <a:tc>
                  <a:txBody>
                    <a:bodyPr/>
                    <a:lstStyle/>
                    <a:p>
                      <a:pPr algn="ctr" fontAlgn="ctr"/>
                      <a:r>
                        <a:rPr lang="en-GB" sz="900" u="none" strike="noStrike" dirty="0" smtClean="0">
                          <a:solidFill>
                            <a:schemeClr val="tx1"/>
                          </a:solidFill>
                          <a:effectLst/>
                          <a:latin typeface="+mn-lt"/>
                        </a:rPr>
                        <a:t>I</a:t>
                      </a:r>
                      <a:r>
                        <a:rPr lang="en-GB" sz="900" u="none" strike="noStrike" baseline="0" dirty="0" smtClean="0">
                          <a:solidFill>
                            <a:schemeClr val="tx1"/>
                          </a:solidFill>
                          <a:effectLst/>
                          <a:latin typeface="+mn-lt"/>
                        </a:rPr>
                        <a:t> can use a wide range of media / techniques without help – I understand the qualities of these well.</a:t>
                      </a:r>
                      <a:endParaRPr lang="en-GB" sz="900" u="none" strike="noStrike" dirty="0" smtClean="0">
                        <a:solidFill>
                          <a:schemeClr val="tx1"/>
                        </a:solidFill>
                        <a:effectLst/>
                        <a:latin typeface="+mn-lt"/>
                      </a:endParaRPr>
                    </a:p>
                    <a:p>
                      <a:pPr algn="ctr" fontAlgn="ctr"/>
                      <a:r>
                        <a:rPr lang="en-GB" sz="900" u="none" strike="noStrike" dirty="0" smtClean="0">
                          <a:solidFill>
                            <a:schemeClr val="tx1"/>
                          </a:solidFill>
                          <a:effectLst/>
                          <a:latin typeface="+mn-lt"/>
                        </a:rPr>
                        <a:t>I show confidence through experimenting and exploring combinations</a:t>
                      </a:r>
                      <a:r>
                        <a:rPr lang="en-GB" sz="900" u="none" strike="noStrike" baseline="0" dirty="0" smtClean="0">
                          <a:solidFill>
                            <a:schemeClr val="tx1"/>
                          </a:solidFill>
                          <a:effectLst/>
                          <a:latin typeface="+mn-lt"/>
                        </a:rPr>
                        <a:t> in response to my findings as work progresses.</a:t>
                      </a:r>
                      <a:endParaRPr lang="en-GB" sz="900" b="0" i="0" u="none" strike="noStrike" dirty="0">
                        <a:solidFill>
                          <a:schemeClr val="tx1"/>
                        </a:solidFill>
                        <a:effectLst/>
                        <a:latin typeface="+mn-lt"/>
                      </a:endParaRPr>
                    </a:p>
                  </a:txBody>
                  <a:tcPr marL="9525" marR="9525" marT="9525" marB="0" anchor="ctr">
                    <a:solidFill>
                      <a:schemeClr val="accent6">
                        <a:lumMod val="20000"/>
                        <a:lumOff val="80000"/>
                      </a:schemeClr>
                    </a:solidFill>
                  </a:tcPr>
                </a:tc>
                <a:tc>
                  <a:txBody>
                    <a:bodyPr/>
                    <a:lstStyle/>
                    <a:p>
                      <a:pPr algn="ctr" fontAlgn="ctr"/>
                      <a:r>
                        <a:rPr lang="en-GB" sz="900" u="none" strike="noStrike" dirty="0" smtClean="0">
                          <a:effectLst/>
                          <a:latin typeface="+mn-lt"/>
                        </a:rPr>
                        <a:t>I can draw with detail</a:t>
                      </a:r>
                      <a:r>
                        <a:rPr lang="en-GB" sz="900" u="none" strike="noStrike" baseline="0" dirty="0" smtClean="0">
                          <a:effectLst/>
                          <a:latin typeface="+mn-lt"/>
                        </a:rPr>
                        <a:t>ed accuracy.</a:t>
                      </a:r>
                    </a:p>
                    <a:p>
                      <a:pPr algn="ctr" fontAlgn="ctr"/>
                      <a:r>
                        <a:rPr lang="en-GB" sz="900" u="none" strike="noStrike" baseline="0" dirty="0" smtClean="0">
                          <a:effectLst/>
                          <a:latin typeface="+mn-lt"/>
                        </a:rPr>
                        <a:t>I am independent when drawing for my theme.</a:t>
                      </a:r>
                      <a:endParaRPr lang="en-GB" sz="900" u="none" strike="noStrike" dirty="0" smtClean="0">
                        <a:effectLst/>
                        <a:latin typeface="+mn-lt"/>
                      </a:endParaRPr>
                    </a:p>
                    <a:p>
                      <a:pPr algn="ctr" fontAlgn="ctr"/>
                      <a:r>
                        <a:rPr lang="en-GB" sz="900" u="none" strike="noStrike" dirty="0" smtClean="0">
                          <a:effectLst/>
                          <a:latin typeface="+mn-lt"/>
                        </a:rPr>
                        <a:t>I confidently address</a:t>
                      </a:r>
                      <a:r>
                        <a:rPr lang="en-GB" sz="900" u="none" strike="noStrike" baseline="0" dirty="0" smtClean="0">
                          <a:effectLst/>
                          <a:latin typeface="+mn-lt"/>
                        </a:rPr>
                        <a:t> WWW, EBI, and NS for my work.</a:t>
                      </a:r>
                      <a:endParaRPr lang="en-GB" sz="900" b="0" i="0" u="none" strike="noStrike" dirty="0">
                        <a:solidFill>
                          <a:srgbClr val="000000"/>
                        </a:solidFill>
                        <a:effectLst/>
                        <a:latin typeface="+mn-lt"/>
                      </a:endParaRPr>
                    </a:p>
                  </a:txBody>
                  <a:tcPr marL="9525" marR="9525" marT="9525" marB="0" anchor="ctr">
                    <a:solidFill>
                      <a:schemeClr val="accent6">
                        <a:lumMod val="20000"/>
                        <a:lumOff val="80000"/>
                      </a:schemeClr>
                    </a:solidFill>
                  </a:tcPr>
                </a:tc>
                <a:tc>
                  <a:txBody>
                    <a:bodyPr/>
                    <a:lstStyle/>
                    <a:p>
                      <a:pPr algn="ctr" fontAlgn="ctr"/>
                      <a:r>
                        <a:rPr lang="en-GB" sz="900" u="none" strike="noStrike" dirty="0" smtClean="0">
                          <a:solidFill>
                            <a:schemeClr val="tx1"/>
                          </a:solidFill>
                          <a:effectLst/>
                          <a:latin typeface="+mn-lt"/>
                        </a:rPr>
                        <a:t>I worked on my final piece independently, confidently</a:t>
                      </a:r>
                      <a:r>
                        <a:rPr lang="en-GB" sz="900" u="none" strike="noStrike" baseline="0" dirty="0" smtClean="0">
                          <a:solidFill>
                            <a:schemeClr val="tx1"/>
                          </a:solidFill>
                          <a:effectLst/>
                          <a:latin typeface="+mn-lt"/>
                        </a:rPr>
                        <a:t> and in a creatively linked way.</a:t>
                      </a:r>
                      <a:endParaRPr lang="en-GB" sz="900" u="none" strike="noStrike" dirty="0" smtClean="0">
                        <a:solidFill>
                          <a:schemeClr val="tx1"/>
                        </a:solidFill>
                        <a:effectLst/>
                        <a:latin typeface="+mn-lt"/>
                      </a:endParaRPr>
                    </a:p>
                    <a:p>
                      <a:pPr algn="ctr" fontAlgn="ctr"/>
                      <a:r>
                        <a:rPr lang="en-GB" sz="900" u="none" strike="noStrike" dirty="0" smtClean="0">
                          <a:solidFill>
                            <a:schemeClr val="tx1"/>
                          </a:solidFill>
                          <a:effectLst/>
                          <a:latin typeface="+mn-lt"/>
                        </a:rPr>
                        <a:t>I can showcase my strengths</a:t>
                      </a:r>
                      <a:r>
                        <a:rPr lang="en-GB" sz="900" u="none" strike="noStrike" baseline="0" dirty="0" smtClean="0">
                          <a:solidFill>
                            <a:schemeClr val="tx1"/>
                          </a:solidFill>
                          <a:effectLst/>
                          <a:latin typeface="+mn-lt"/>
                        </a:rPr>
                        <a:t>.</a:t>
                      </a:r>
                      <a:endParaRPr lang="en-GB" sz="900" b="0" i="0" u="none" strike="noStrike" dirty="0">
                        <a:solidFill>
                          <a:schemeClr val="tx1"/>
                        </a:solidFill>
                        <a:effectLst/>
                        <a:latin typeface="+mn-lt"/>
                      </a:endParaRPr>
                    </a:p>
                  </a:txBody>
                  <a:tcPr marL="9525" marR="9525" marT="9525" marB="0" anchor="ctr">
                    <a:solidFill>
                      <a:schemeClr val="accent6">
                        <a:lumMod val="20000"/>
                        <a:lumOff val="80000"/>
                      </a:schemeClr>
                    </a:solidFill>
                  </a:tcPr>
                </a:tc>
                <a:extLst>
                  <a:ext uri="{0D108BD9-81ED-4DB2-BD59-A6C34878D82A}">
                    <a16:rowId xmlns:a16="http://schemas.microsoft.com/office/drawing/2014/main" val="1229376271"/>
                  </a:ext>
                </a:extLst>
              </a:tr>
              <a:tr h="845485">
                <a:tc gridSpan="3">
                  <a:txBody>
                    <a:bodyPr/>
                    <a:lstStyle/>
                    <a:p>
                      <a:pPr algn="ctr" fontAlgn="ctr"/>
                      <a:endParaRPr lang="en-GB" sz="900" b="1" i="0" u="sng" strike="noStrike" dirty="0">
                        <a:solidFill>
                          <a:schemeClr val="tx1"/>
                        </a:solidFill>
                        <a:effectLst/>
                        <a:latin typeface="+mn-lt"/>
                      </a:endParaRPr>
                    </a:p>
                  </a:txBody>
                  <a:tcPr marL="9525" marR="9525" marT="9525"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900" b="1" i="0" u="sng" strike="noStrike" dirty="0">
                        <a:solidFill>
                          <a:schemeClr val="tx1"/>
                        </a:solidFill>
                        <a:effectLst/>
                        <a:latin typeface="+mn-lt"/>
                      </a:endParaRPr>
                    </a:p>
                  </a:txBody>
                  <a:tcPr marL="9525" marR="9525" marT="9525" marB="0" anchor="ctr">
                    <a:noFill/>
                  </a:tcPr>
                </a:tc>
                <a:tc hMerge="1">
                  <a:txBody>
                    <a:bodyPr/>
                    <a:lstStyle/>
                    <a:p>
                      <a:pPr algn="ctr" fontAlgn="ctr"/>
                      <a:endParaRPr lang="en-GB" sz="900" b="1" i="0" u="sng" strike="noStrike" dirty="0">
                        <a:solidFill>
                          <a:schemeClr val="tx1"/>
                        </a:solidFill>
                        <a:effectLst/>
                        <a:latin typeface="+mn-lt"/>
                      </a:endParaRPr>
                    </a:p>
                  </a:txBody>
                  <a:tcPr marL="9525" marR="9525" marT="9525" marB="0" anchor="ctr">
                    <a:noFill/>
                  </a:tcPr>
                </a:tc>
                <a:tc>
                  <a:txBody>
                    <a:bodyPr/>
                    <a:lstStyle/>
                    <a:p>
                      <a:pPr algn="ctr" fontAlgn="ctr"/>
                      <a:r>
                        <a:rPr lang="en-GB" sz="900" u="none" strike="noStrike" dirty="0" smtClean="0">
                          <a:effectLst/>
                          <a:latin typeface="+mn-lt"/>
                        </a:rPr>
                        <a:t>Exceptional</a:t>
                      </a:r>
                    </a:p>
                    <a:p>
                      <a:pPr algn="ctr" fontAlgn="ctr"/>
                      <a:r>
                        <a:rPr lang="en-GB" sz="900" u="none" strike="noStrike" dirty="0" smtClean="0">
                          <a:effectLst/>
                          <a:latin typeface="+mn-lt"/>
                        </a:rPr>
                        <a:t>Band 6</a:t>
                      </a:r>
                    </a:p>
                    <a:p>
                      <a:pPr algn="ctr" fontAlgn="ctr"/>
                      <a:r>
                        <a:rPr lang="en-GB" sz="900" u="none" strike="noStrike" dirty="0" smtClean="0">
                          <a:effectLst/>
                          <a:latin typeface="+mn-lt"/>
                        </a:rPr>
                        <a:t>Grade 7-8-9 </a:t>
                      </a:r>
                    </a:p>
                    <a:p>
                      <a:pPr algn="ctr" fontAlgn="ctr"/>
                      <a:r>
                        <a:rPr lang="en-GB" sz="900" b="1" i="0" u="sng" strike="noStrike" dirty="0" smtClean="0">
                          <a:solidFill>
                            <a:schemeClr val="tx1"/>
                          </a:solidFill>
                          <a:effectLst/>
                          <a:latin typeface="+mn-lt"/>
                        </a:rPr>
                        <a:t>HIGH FLIER</a:t>
                      </a:r>
                      <a:endParaRPr lang="en-GB" sz="900" b="1" i="0" u="sng" strike="noStrike" dirty="0">
                        <a:solidFill>
                          <a:schemeClr val="tx1"/>
                        </a:solidFill>
                        <a:effectLst/>
                        <a:latin typeface="+mn-lt"/>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fontAlgn="ctr"/>
                      <a:r>
                        <a:rPr lang="en-GB" sz="900" u="none" strike="noStrike" dirty="0" smtClean="0">
                          <a:solidFill>
                            <a:schemeClr val="tx1"/>
                          </a:solidFill>
                          <a:effectLst/>
                          <a:latin typeface="+mn-lt"/>
                        </a:rPr>
                        <a:t>My mind-maps and collages are jam packed with personal, independent, creative,</a:t>
                      </a:r>
                      <a:r>
                        <a:rPr lang="en-GB" sz="900" u="none" strike="noStrike" baseline="0" dirty="0" smtClean="0">
                          <a:solidFill>
                            <a:schemeClr val="tx1"/>
                          </a:solidFill>
                          <a:effectLst/>
                          <a:latin typeface="+mn-lt"/>
                        </a:rPr>
                        <a:t> and unusual responses.</a:t>
                      </a:r>
                      <a:endParaRPr lang="en-GB" sz="900" u="none" strike="noStrike" dirty="0" smtClean="0">
                        <a:solidFill>
                          <a:schemeClr val="tx1"/>
                        </a:solidFill>
                        <a:effectLst/>
                        <a:latin typeface="+mn-lt"/>
                      </a:endParaRPr>
                    </a:p>
                    <a:p>
                      <a:pPr algn="ctr" fontAlgn="ctr"/>
                      <a:r>
                        <a:rPr lang="en-GB" sz="900" u="none" strike="noStrike" dirty="0" smtClean="0">
                          <a:solidFill>
                            <a:schemeClr val="tx1"/>
                          </a:solidFill>
                          <a:effectLst/>
                          <a:latin typeface="+mn-lt"/>
                        </a:rPr>
                        <a:t>I can compare and contrast the work of relevant artists.</a:t>
                      </a:r>
                      <a:endParaRPr lang="en-GB" sz="900" b="0" i="0" u="none" strike="noStrike" dirty="0">
                        <a:solidFill>
                          <a:schemeClr val="tx1"/>
                        </a:solidFill>
                        <a:effectLst/>
                        <a:latin typeface="+mn-lt"/>
                      </a:endParaRPr>
                    </a:p>
                  </a:txBody>
                  <a:tcPr marL="9525" marR="9525" marT="9525" marB="0" anchor="ctr">
                    <a:lnL w="1270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fontAlgn="ctr"/>
                      <a:r>
                        <a:rPr lang="en-GB" sz="900" u="none" strike="noStrike" dirty="0" smtClean="0">
                          <a:solidFill>
                            <a:schemeClr val="tx1"/>
                          </a:solidFill>
                          <a:effectLst/>
                          <a:latin typeface="+mn-lt"/>
                        </a:rPr>
                        <a:t>I can use a full range of media / techniques without help – I understand the qualities of these excellently.</a:t>
                      </a:r>
                    </a:p>
                    <a:p>
                      <a:pPr algn="ctr" fontAlgn="ctr"/>
                      <a:r>
                        <a:rPr lang="en-GB" sz="900" u="none" strike="noStrike" dirty="0" smtClean="0">
                          <a:solidFill>
                            <a:schemeClr val="tx1"/>
                          </a:solidFill>
                          <a:effectLst/>
                          <a:latin typeface="+mn-lt"/>
                        </a:rPr>
                        <a:t>I can explore extensively and experiment with creative, unusual, and unexpected combinations,</a:t>
                      </a:r>
                      <a:r>
                        <a:rPr lang="en-GB" sz="900" u="none" strike="noStrike" baseline="0" dirty="0" smtClean="0">
                          <a:solidFill>
                            <a:schemeClr val="tx1"/>
                          </a:solidFill>
                          <a:effectLst/>
                          <a:latin typeface="+mn-lt"/>
                        </a:rPr>
                        <a:t> responding to findings as they emerge.</a:t>
                      </a:r>
                      <a:endParaRPr lang="en-GB" sz="900" b="0" i="0" u="none" strike="noStrike" dirty="0">
                        <a:solidFill>
                          <a:schemeClr val="tx1"/>
                        </a:solidFill>
                        <a:effectLst/>
                        <a:latin typeface="+mn-lt"/>
                      </a:endParaRPr>
                    </a:p>
                  </a:txBody>
                  <a:tcPr marL="9525" marR="9525" marT="9525" marB="0" anchor="ctr">
                    <a:solidFill>
                      <a:schemeClr val="accent6">
                        <a:lumMod val="20000"/>
                        <a:lumOff val="80000"/>
                      </a:schemeClr>
                    </a:solidFill>
                  </a:tcPr>
                </a:tc>
                <a:tc>
                  <a:txBody>
                    <a:bodyPr/>
                    <a:lstStyle/>
                    <a:p>
                      <a:pPr algn="ctr" fontAlgn="ctr"/>
                      <a:r>
                        <a:rPr lang="en-GB" sz="900" u="none" strike="noStrike" dirty="0" smtClean="0">
                          <a:effectLst/>
                          <a:latin typeface="+mn-lt"/>
                        </a:rPr>
                        <a:t>I can draw with impressive realism</a:t>
                      </a:r>
                      <a:r>
                        <a:rPr lang="en-GB" sz="900" u="none" strike="noStrike" baseline="0" dirty="0" smtClean="0">
                          <a:effectLst/>
                          <a:latin typeface="+mn-lt"/>
                        </a:rPr>
                        <a:t>.</a:t>
                      </a:r>
                    </a:p>
                    <a:p>
                      <a:pPr algn="ctr" fontAlgn="ctr"/>
                      <a:r>
                        <a:rPr lang="en-GB" sz="900" b="0" i="0" u="none" strike="noStrike" baseline="0" dirty="0" smtClean="0">
                          <a:solidFill>
                            <a:srgbClr val="000000"/>
                          </a:solidFill>
                          <a:effectLst/>
                          <a:latin typeface="+mn-lt"/>
                        </a:rPr>
                        <a:t>I draw for my theme with unusual connections.</a:t>
                      </a:r>
                    </a:p>
                    <a:p>
                      <a:pPr algn="ctr" fontAlgn="ctr"/>
                      <a:r>
                        <a:rPr lang="en-GB" sz="900" b="0" i="0" u="none" strike="noStrike" baseline="0" dirty="0" smtClean="0">
                          <a:solidFill>
                            <a:srgbClr val="000000"/>
                          </a:solidFill>
                          <a:effectLst/>
                          <a:latin typeface="+mn-lt"/>
                        </a:rPr>
                        <a:t>I address WWW, EBI, and NS for my work in detail.</a:t>
                      </a:r>
                      <a:endParaRPr lang="en-GB" sz="900" b="0" i="0" u="none" strike="noStrike" dirty="0">
                        <a:solidFill>
                          <a:srgbClr val="000000"/>
                        </a:solidFill>
                        <a:effectLst/>
                        <a:latin typeface="+mn-lt"/>
                      </a:endParaRPr>
                    </a:p>
                  </a:txBody>
                  <a:tcPr marL="9525" marR="9525" marT="9525" marB="0" anchor="ctr">
                    <a:solidFill>
                      <a:schemeClr val="accent6">
                        <a:lumMod val="20000"/>
                        <a:lumOff val="80000"/>
                      </a:schemeClr>
                    </a:solidFill>
                  </a:tcPr>
                </a:tc>
                <a:tc>
                  <a:txBody>
                    <a:bodyPr/>
                    <a:lstStyle/>
                    <a:p>
                      <a:pPr algn="ctr" fontAlgn="ctr"/>
                      <a:r>
                        <a:rPr lang="en-GB" sz="900" u="none" strike="noStrike" dirty="0" smtClean="0">
                          <a:solidFill>
                            <a:schemeClr val="tx1"/>
                          </a:solidFill>
                          <a:effectLst/>
                          <a:latin typeface="+mn-lt"/>
                        </a:rPr>
                        <a:t>My final piece is imaginatively and creatively linked.</a:t>
                      </a:r>
                    </a:p>
                    <a:p>
                      <a:pPr algn="ctr" fontAlgn="ctr"/>
                      <a:r>
                        <a:rPr lang="en-GB" sz="900" u="none" strike="noStrike" dirty="0" smtClean="0">
                          <a:solidFill>
                            <a:schemeClr val="tx1"/>
                          </a:solidFill>
                          <a:effectLst/>
                          <a:latin typeface="+mn-lt"/>
                        </a:rPr>
                        <a:t>I worked independently and used my strengths.</a:t>
                      </a:r>
                    </a:p>
                    <a:p>
                      <a:pPr algn="ctr" fontAlgn="ctr"/>
                      <a:r>
                        <a:rPr lang="en-GB" sz="900" u="none" strike="noStrike" dirty="0" smtClean="0">
                          <a:solidFill>
                            <a:schemeClr val="tx1"/>
                          </a:solidFill>
                          <a:effectLst/>
                          <a:latin typeface="+mn-lt"/>
                        </a:rPr>
                        <a:t>I</a:t>
                      </a:r>
                      <a:r>
                        <a:rPr lang="en-GB" sz="900" u="none" strike="noStrike" baseline="0" dirty="0" smtClean="0">
                          <a:solidFill>
                            <a:schemeClr val="tx1"/>
                          </a:solidFill>
                          <a:effectLst/>
                          <a:latin typeface="+mn-lt"/>
                        </a:rPr>
                        <a:t> combined unexpected elements to get a very personal and unique outcome.</a:t>
                      </a:r>
                      <a:endParaRPr lang="en-GB" sz="900" u="none" strike="noStrike" dirty="0" smtClean="0">
                        <a:solidFill>
                          <a:schemeClr val="tx1"/>
                        </a:solidFill>
                        <a:effectLst/>
                        <a:latin typeface="+mn-lt"/>
                      </a:endParaRPr>
                    </a:p>
                  </a:txBody>
                  <a:tcPr marL="9525" marR="9525" marT="9525" marB="0" anchor="ctr">
                    <a:solidFill>
                      <a:schemeClr val="accent6">
                        <a:lumMod val="20000"/>
                        <a:lumOff val="80000"/>
                      </a:schemeClr>
                    </a:solidFill>
                  </a:tcPr>
                </a:tc>
                <a:extLst>
                  <a:ext uri="{0D108BD9-81ED-4DB2-BD59-A6C34878D82A}">
                    <a16:rowId xmlns:a16="http://schemas.microsoft.com/office/drawing/2014/main" val="3099053669"/>
                  </a:ext>
                </a:extLst>
              </a:tr>
            </a:tbl>
          </a:graphicData>
        </a:graphic>
      </p:graphicFrame>
    </p:spTree>
    <p:extLst>
      <p:ext uri="{BB962C8B-B14F-4D97-AF65-F5344CB8AC3E}">
        <p14:creationId xmlns:p14="http://schemas.microsoft.com/office/powerpoint/2010/main" val="91127460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5876</Words>
  <Application>Microsoft Office PowerPoint</Application>
  <PresentationFormat>Widescreen</PresentationFormat>
  <Paragraphs>543</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Tahoma</vt:lpstr>
      <vt:lpstr>Times New Roman</vt:lpstr>
      <vt:lpstr>Office Theme</vt:lpstr>
      <vt:lpstr>ADT Marking Criteria and Grade Descriptors </vt:lpstr>
      <vt:lpstr>PowerPoint Presentation</vt:lpstr>
      <vt:lpstr>PowerPoint Presentation</vt:lpstr>
      <vt:lpstr>PowerPoint Presentation</vt:lpstr>
      <vt:lpstr>PowerPoint Presentation</vt:lpstr>
      <vt:lpstr>PowerPoint Presentation</vt:lpstr>
      <vt:lpstr>PowerPoint Presentation</vt:lpstr>
    </vt:vector>
  </TitlesOfParts>
  <Company>Limehurst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ADT Marking Criteria and Grade Descriptors </dc:title>
  <dc:creator>S McGillan</dc:creator>
  <cp:lastModifiedBy>S McGillan</cp:lastModifiedBy>
  <cp:revision>1</cp:revision>
  <dcterms:created xsi:type="dcterms:W3CDTF">2018-07-03T11:55:23Z</dcterms:created>
  <dcterms:modified xsi:type="dcterms:W3CDTF">2018-07-03T11:56:30Z</dcterms:modified>
</cp:coreProperties>
</file>