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01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8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8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155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21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57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94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756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685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48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776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2" y="228600"/>
            <a:ext cx="10687049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12800" y="1600200"/>
            <a:ext cx="10566400" cy="4419600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ABE4C-6137-480A-BED3-38A9C481D102}" type="datetime1">
              <a:rPr lang="en-US" altLang="en-US"/>
              <a:pPr>
                <a:defRPr/>
              </a:pPr>
              <a:t>9/17/2018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52BD5-FBCE-4803-AD5E-E49362E644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262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6328B-C852-4AE2-944A-2C11B2F3ED2F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2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8020"/>
            <a:ext cx="8734425" cy="35242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altLang="en-US" sz="25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ADT KS4 Course Structure </a:t>
            </a:r>
            <a:r>
              <a:rPr lang="en-GB" altLang="en-US" sz="2500" b="1" u="sng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2018-19: </a:t>
            </a:r>
            <a:r>
              <a:rPr lang="en-GB" altLang="en-US" sz="25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Year 10</a:t>
            </a:r>
            <a: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/>
            </a:r>
            <a:b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</a:br>
            <a:endParaRPr lang="en-US" altLang="en-US" dirty="0">
              <a:solidFill>
                <a:schemeClr val="tx2">
                  <a:lumMod val="75000"/>
                  <a:lumOff val="25000"/>
                </a:schemeClr>
              </a:solidFill>
              <a:latin typeface="+mn-lt"/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304692"/>
              </p:ext>
            </p:extLst>
          </p:nvPr>
        </p:nvGraphicFramePr>
        <p:xfrm>
          <a:off x="0" y="444231"/>
          <a:ext cx="12192000" cy="6482667"/>
        </p:xfrm>
        <a:graphic>
          <a:graphicData uri="http://schemas.openxmlformats.org/drawingml/2006/table">
            <a:tbl>
              <a:tblPr/>
              <a:tblGrid>
                <a:gridCol w="546652">
                  <a:extLst>
                    <a:ext uri="{9D8B030D-6E8A-4147-A177-3AD203B41FA5}">
                      <a16:colId xmlns:a16="http://schemas.microsoft.com/office/drawing/2014/main" val="1690217454"/>
                    </a:ext>
                  </a:extLst>
                </a:gridCol>
                <a:gridCol w="736238">
                  <a:extLst>
                    <a:ext uri="{9D8B030D-6E8A-4147-A177-3AD203B41FA5}">
                      <a16:colId xmlns:a16="http://schemas.microsoft.com/office/drawing/2014/main" val="380520922"/>
                    </a:ext>
                  </a:extLst>
                </a:gridCol>
                <a:gridCol w="791570">
                  <a:extLst>
                    <a:ext uri="{9D8B030D-6E8A-4147-A177-3AD203B41FA5}">
                      <a16:colId xmlns:a16="http://schemas.microsoft.com/office/drawing/2014/main" val="530232649"/>
                    </a:ext>
                  </a:extLst>
                </a:gridCol>
                <a:gridCol w="19173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10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94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49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55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291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4328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Subject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Board, Spec and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Code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Grading and Weighting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1 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2 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3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419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RM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WJEC</a:t>
                      </a: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/>
                      </a:endParaRP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GCSE</a:t>
                      </a: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Design &amp; </a:t>
                      </a: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Technology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Non Examination Assessment (NEA)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Written Exam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Core Knowledge &amp; Understanding + In Depth Knowledge</a:t>
                      </a:r>
                      <a:endParaRPr kumimoji="0" lang="en-GB" altLang="en-US" sz="8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Natural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Timbers / 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Manufactured Boards</a:t>
                      </a:r>
                      <a:endParaRPr kumimoji="0" lang="en-GB" altLang="en-US" sz="800" b="0" i="0" u="sng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Dice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/ Wooden 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Jewellery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Tools, Equipment 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&amp; Machinery</a:t>
                      </a: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HedgeHog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Project</a:t>
                      </a: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CAD / CAM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Core Knowledge &amp; Understanding</a:t>
                      </a:r>
                      <a:endParaRPr kumimoji="0" lang="en-US" normalizeH="0" dirty="0">
                        <a:ln>
                          <a:noFill/>
                        </a:ln>
                        <a:effectLst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Design and Technology and our world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Smart Materials 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Plastic &amp; Polymers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Plastics Projects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Electronic Systems and Programmable Components </a:t>
                      </a:r>
                      <a:endParaRPr kumimoji="0" lang="en-GB" normalizeH="0" dirty="0">
                        <a:ln>
                          <a:noFill/>
                        </a:ln>
                        <a:effectLst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Core Knowledge &amp; Understanding  + Controlled </a:t>
                      </a: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Assessment (NEA)</a:t>
                      </a: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Mechanical Components and Devices 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Metal &amp; their Properties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Jewellery Project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Controlled </a:t>
                      </a: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Assessments (NEA) </a:t>
                      </a:r>
                      <a:r>
                        <a:rPr kumimoji="0" lang="en-GB" sz="800" b="0" i="0" u="sng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starts from June 1st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none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Written mock exam</a:t>
                      </a: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098392"/>
                  </a:ext>
                </a:extLst>
              </a:tr>
              <a:tr h="16405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Food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AQA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GCSE Food Preparation and Nutrition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Non Examination Assessment (NEA)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Written Exam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Food, Nutrition and Health: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Eat well guide / nutrition: protein, carbs, fats and oils , vitamins and minerals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safety: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Buying and storage / bacteria / preparation and cooking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choice: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Dietary requirements / sensory evaluation / nutritional needs / nutritional analysis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Science: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Functional and Chemical properties of food / heat transference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choices: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International cuisines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Provenance: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Sustainability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Written mock exam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Practical mock exam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223406"/>
                  </a:ext>
                </a:extLst>
              </a:tr>
              <a:tr h="12836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Art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,Helvetica,sans-serif,serif,EmojiFont"/>
                        </a:rPr>
                        <a:t>OCR</a:t>
                      </a:r>
                    </a:p>
                    <a:p>
                      <a:endParaRPr lang="en-GB" sz="800" b="0" i="0" dirty="0">
                        <a:solidFill>
                          <a:srgbClr val="000000"/>
                        </a:solidFill>
                        <a:effectLst/>
                        <a:latin typeface="Calibri,Helvetica,sans-serif,serif,EmojiFont"/>
                      </a:endParaRPr>
                    </a:p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,Helvetica,sans-serif,serif,EmojiFont"/>
                        </a:rPr>
                        <a:t>GCSE Art and Design - Fine Art</a:t>
                      </a:r>
                    </a:p>
                    <a:p>
                      <a:endParaRPr lang="en-GB" sz="800" b="0" i="0" dirty="0">
                        <a:solidFill>
                          <a:srgbClr val="000000"/>
                        </a:solidFill>
                        <a:effectLst/>
                        <a:latin typeface="Calibri,Helvetica,sans-serif,serif,EmojiFont"/>
                      </a:endParaRPr>
                    </a:p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J171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60% Portfolio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1-4)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40% Externally Set Task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(Project 5)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Natural Forms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Urban Landscape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Possible third project / possible continuation of Project 1 and 2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981683"/>
                  </a:ext>
                </a:extLst>
              </a:tr>
              <a:tr h="135995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Textiles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OCR</a:t>
                      </a:r>
                      <a:r>
                        <a:rPr lang="en-GB" sz="8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GCSE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 and Design - Textile Design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J174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60% Portfolio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1-3)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40% Externally Set Task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4)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Natural World: 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‘Butterflies and Moths’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My Landscape: </a:t>
                      </a: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‘Rural vs Urban’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‘Independent Choice – Last years Externally Set Task questions’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6883417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544" y="6288504"/>
            <a:ext cx="482130" cy="563991"/>
          </a:xfrm>
          <a:prstGeom prst="ellipse">
            <a:avLst/>
          </a:prstGeom>
        </p:spPr>
      </p:pic>
      <p:pic>
        <p:nvPicPr>
          <p:cNvPr id="10" name="Picture 6" descr="Image result for icon buttons school subjects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5" t="22637" r="41317" b="55331"/>
          <a:stretch/>
        </p:blipFill>
        <p:spPr bwMode="auto">
          <a:xfrm>
            <a:off x="75565" y="2100577"/>
            <a:ext cx="391343" cy="446553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649" y="5114003"/>
            <a:ext cx="315919" cy="342328"/>
          </a:xfrm>
          <a:prstGeom prst="ellipse">
            <a:avLst/>
          </a:prstGeom>
          <a:ln w="76200">
            <a:solidFill>
              <a:schemeClr val="bg1"/>
            </a:solidFill>
          </a:ln>
        </p:spPr>
      </p:pic>
      <p:pic>
        <p:nvPicPr>
          <p:cNvPr id="12" name="Picture 12" descr="Image result for food icon button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" y="3803933"/>
            <a:ext cx="315919" cy="360489"/>
          </a:xfrm>
          <a:prstGeom prst="ellipse">
            <a:avLst/>
          </a:prstGeom>
          <a:noFill/>
          <a:ln w="762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698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8020"/>
            <a:ext cx="8734425" cy="35242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altLang="en-US" sz="25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ADT KS4 Course </a:t>
            </a:r>
            <a:r>
              <a:rPr lang="en-GB" altLang="en-US" sz="2500" b="1" u="sng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Structure </a:t>
            </a:r>
            <a:r>
              <a:rPr lang="en-GB" altLang="en-US" sz="2500" b="1" u="sng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2018-19: </a:t>
            </a:r>
            <a:r>
              <a:rPr lang="en-GB" altLang="en-US" sz="25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Year 11 </a:t>
            </a:r>
            <a: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/>
            </a:r>
            <a:b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</a:br>
            <a:endParaRPr lang="en-US" altLang="en-US" dirty="0">
              <a:solidFill>
                <a:schemeClr val="tx2">
                  <a:lumMod val="75000"/>
                  <a:lumOff val="25000"/>
                </a:schemeClr>
              </a:solidFill>
              <a:latin typeface="+mn-lt"/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846412"/>
              </p:ext>
            </p:extLst>
          </p:nvPr>
        </p:nvGraphicFramePr>
        <p:xfrm>
          <a:off x="8502" y="356252"/>
          <a:ext cx="12192001" cy="6508812"/>
        </p:xfrm>
        <a:graphic>
          <a:graphicData uri="http://schemas.openxmlformats.org/drawingml/2006/table">
            <a:tbl>
              <a:tblPr/>
              <a:tblGrid>
                <a:gridCol w="552561">
                  <a:extLst>
                    <a:ext uri="{9D8B030D-6E8A-4147-A177-3AD203B41FA5}">
                      <a16:colId xmlns:a16="http://schemas.microsoft.com/office/drawing/2014/main" val="1690217454"/>
                    </a:ext>
                  </a:extLst>
                </a:gridCol>
                <a:gridCol w="662090">
                  <a:extLst>
                    <a:ext uri="{9D8B030D-6E8A-4147-A177-3AD203B41FA5}">
                      <a16:colId xmlns:a16="http://schemas.microsoft.com/office/drawing/2014/main" val="380520922"/>
                    </a:ext>
                  </a:extLst>
                </a:gridCol>
                <a:gridCol w="696036">
                  <a:extLst>
                    <a:ext uri="{9D8B030D-6E8A-4147-A177-3AD203B41FA5}">
                      <a16:colId xmlns:a16="http://schemas.microsoft.com/office/drawing/2014/main" val="530232649"/>
                    </a:ext>
                  </a:extLst>
                </a:gridCol>
                <a:gridCol w="2107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66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54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473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21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219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4271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Subject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Board, Spec and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Code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Grading and Weighting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1 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2 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 3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9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½ Term</a:t>
                      </a:r>
                      <a:endParaRPr kumimoji="0" lang="en-US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94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RM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WJEC</a:t>
                      </a: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/>
                      </a:endParaRP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GCSE</a:t>
                      </a:r>
                    </a:p>
                    <a:p>
                      <a:pPr marL="0" marR="0" lvl="0" indent="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Design &amp; </a:t>
                      </a: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/>
                        </a:rPr>
                        <a:t>Technology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Non Examination Assessment (NEA)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Written Exam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kern="1200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Controlled </a:t>
                      </a:r>
                      <a:r>
                        <a:rPr kumimoji="0" lang="en-GB" sz="800" b="0" i="0" u="sng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Assessment (NEA)</a:t>
                      </a:r>
                      <a:endParaRPr kumimoji="0" lang="en-US" kern="1200" normalizeH="0" dirty="0">
                        <a:ln>
                          <a:noFill/>
                        </a:ln>
                        <a:effectLst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sng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Ongoing </a:t>
                      </a:r>
                      <a:r>
                        <a:rPr kumimoji="0" lang="en-GB" alt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CA (NEA)</a:t>
                      </a: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  project of student  </a:t>
                      </a:r>
                      <a:r>
                        <a:rPr kumimoji="0" lang="en-GB" alt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choice</a:t>
                      </a:r>
                      <a:endParaRPr kumimoji="0" lang="en-GB" altLang="en-US" sz="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+mn-cs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Manufacturing Skills and Knowledge</a:t>
                      </a: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Technical </a:t>
                      </a:r>
                      <a:r>
                        <a:rPr kumimoji="0" lang="en-GB" alt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+mn-cs"/>
                        </a:rPr>
                        <a:t>Principals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Written mock exam</a:t>
                      </a: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+mn-cs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r>
                        <a:rPr lang="en-GB" sz="800" b="0" i="0" u="sng" strike="noStrike" kern="120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Controlled </a:t>
                      </a:r>
                      <a:r>
                        <a:rPr lang="en-GB" sz="800" b="0" i="0" u="sng" strike="noStrike" kern="1200" noProof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Assessment (NEA)</a:t>
                      </a:r>
                      <a:endParaRPr lang="en-US" sz="800" b="0" i="0" u="none" strike="noStrike" kern="120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endParaRPr lang="en-GB" sz="800" b="0" i="0" u="none" strike="noStrike" kern="120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None/>
                        <a:tabLst/>
                        <a:defRPr/>
                      </a:pP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latin typeface="Calibri"/>
                        </a:rPr>
                        <a:t>Ongoing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 (NEA)</a:t>
                      </a: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 project of student 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choice</a:t>
                      </a:r>
                      <a:endParaRPr lang="en-GB" sz="800" b="0" i="0" u="none" strike="noStrike" kern="120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None/>
                        <a:tabLst/>
                        <a:defRPr/>
                      </a:pP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latin typeface="Calibri"/>
                        </a:rPr>
                        <a:t>Manufacturing Skills and Knowledge</a:t>
                      </a: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None/>
                        <a:tabLst/>
                        <a:defRPr/>
                      </a:pP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Technical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Principals</a:t>
                      </a:r>
                      <a:endParaRPr lang="en-GB" sz="800" b="0" i="0" u="none" strike="noStrike" kern="120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r>
                        <a:rPr kumimoji="0" lang="en-GB" sz="800" b="0" i="0" u="sng" strike="noStrike" cap="none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Preparation and sitting of written exam in </a:t>
                      </a: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June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endParaRPr kumimoji="0" lang="en-GB" sz="800" b="0" i="0" u="sng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Exam preparation is fed into practical projects. Throughout the course, students will average 1 hour of learning directly required for their written exam. However, during this period of intense preparation in Y11, pupils will increase this average to 3 hours per week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  <a:defRPr/>
                      </a:pP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767524"/>
                  </a:ext>
                </a:extLst>
              </a:tr>
              <a:tr h="14504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Food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AQA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GCSE Food Preparation and Nutrition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Non Examination Assessment (NEA)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50% Written Exam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NEA 1: Food Investigation (15% of total 50</a:t>
                      </a:r>
                      <a:r>
                        <a:rPr kumimoji="0" lang="en-GB" altLang="en-US" sz="800" b="0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% NEA </a:t>
                      </a:r>
                      <a:r>
                        <a:rPr kumimoji="0" lang="en-GB" altLang="en-US" sz="800" b="0" i="0" u="sng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grade)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Students understanding of working characteristics, functional and chemical properties of ingredients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(10 hour task during class time) Written or electronic report – 1’000-2’000 words including photographic evidence of investigations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Written mock exam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800" b="0" u="sng" kern="120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NEA 2 : Food preparation assessment (35% 0f total</a:t>
                      </a:r>
                      <a:r>
                        <a:rPr lang="en-GB" altLang="en-US" sz="800" b="0" u="sng" kern="1200" baseline="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 50% NEA grade)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800" b="0" kern="1200" baseline="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Students knowledge, skills, and understanding in relation to the planning, preparation, cooking, presentation of food, and the application of nutrition related to the task. Students will prepare, cook and present a final menu of three dishes within 3 hours with advance planning.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800" b="0" kern="120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 (20 hr  task during class time)</a:t>
                      </a:r>
                      <a:r>
                        <a:rPr lang="en-GB" altLang="en-US" sz="800" b="0" kern="1200" baseline="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 </a:t>
                      </a:r>
                      <a:r>
                        <a:rPr lang="en-GB" altLang="en-US" sz="800" b="0" kern="120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Written or electronic portfolio including photographic evidence of three final dishes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Preparation and sitting of written exam in June: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Demonstrating theoretical knowledge of food preparation and nutrition, which is taught over the course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226459"/>
                  </a:ext>
                </a:extLst>
              </a:tr>
              <a:tr h="143167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Art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,Helvetica,sans-serif,serif,EmojiFont"/>
                        </a:rPr>
                        <a:t>OCR</a:t>
                      </a:r>
                    </a:p>
                    <a:p>
                      <a:endParaRPr lang="en-GB" sz="800" b="0" i="0" dirty="0">
                        <a:solidFill>
                          <a:srgbClr val="000000"/>
                        </a:solidFill>
                        <a:effectLst/>
                        <a:latin typeface="Calibri,Helvetica,sans-serif,serif,EmojiFont"/>
                      </a:endParaRPr>
                    </a:p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,Helvetica,sans-serif,serif,EmojiFont"/>
                        </a:rPr>
                        <a:t>GCSE Art and Design - Fine Art</a:t>
                      </a:r>
                    </a:p>
                    <a:p>
                      <a:endParaRPr lang="en-GB" sz="800" b="0" i="0" dirty="0">
                        <a:solidFill>
                          <a:srgbClr val="000000"/>
                        </a:solidFill>
                        <a:effectLst/>
                        <a:latin typeface="Calibri,Helvetica,sans-serif,serif,EmojiFont"/>
                      </a:endParaRPr>
                    </a:p>
                    <a:p>
                      <a:r>
                        <a:rPr lang="en-GB" sz="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J171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60% Portfolio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1-4)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40% Externally Set Task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5)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Project 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+mn-cs"/>
                        </a:rPr>
                        <a:t>‘Independent Choice – Last years Externally Set Task questions’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 5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2: Externally Set Task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‘Exam’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800" b="0" kern="120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January</a:t>
                      </a:r>
                      <a:r>
                        <a:rPr lang="en-GB" altLang="en-US" sz="800" b="0" kern="1200" baseline="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 release paper. Five themes. One to be explored by each student. Exam condition prep-time (explore, develop, and refine response) ending in 10 hour exam (final piece for project)</a:t>
                      </a:r>
                      <a:endParaRPr lang="en-GB" altLang="en-US" sz="800" b="0" kern="1200" dirty="0">
                        <a:solidFill>
                          <a:schemeClr val="tx1"/>
                        </a:solidFill>
                        <a:latin typeface="+mn-lt"/>
                        <a:ea typeface="ＭＳ Ｐゴシック" pitchFamily="34" charset="-128"/>
                        <a:cs typeface="+mn-cs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Refining Coursework (Assignments 1-4)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Looking back at NS to improve work, and the final push achieve those highest grades!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Presentation (Assignments 1-5)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Mounting and organising work into portfolios and an exhibition ready for the examiner!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39702"/>
                  </a:ext>
                </a:extLst>
              </a:tr>
              <a:tr h="14862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Textiles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OCR</a:t>
                      </a:r>
                      <a:r>
                        <a:rPr lang="en-GB" sz="8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GCSE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 and Design - Textile Design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lang="en-GB" sz="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J174</a:t>
                      </a: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1-9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60% Portfolio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1-3)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40% Externally Set Task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(Project 4) 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Project 3 (Continuation)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+mn-cs"/>
                        </a:rPr>
                        <a:t>Covering Component 1: Portfolio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+mn-cs"/>
                        </a:rPr>
                        <a:t>‘Independent Choice – Last years Externally Set Task questions’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Project  4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Covering Component 2: Externally Set Task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‘Exam’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800" b="0" kern="120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January</a:t>
                      </a:r>
                      <a:r>
                        <a:rPr lang="en-GB" altLang="en-US" sz="800" b="0" kern="1200" baseline="0" dirty="0">
                          <a:solidFill>
                            <a:schemeClr val="tx1"/>
                          </a:solidFill>
                          <a:latin typeface="+mn-lt"/>
                          <a:ea typeface="ＭＳ Ｐゴシック" pitchFamily="34" charset="-128"/>
                          <a:cs typeface="+mn-cs"/>
                        </a:rPr>
                        <a:t> release paper. Five themes. One to be explored by each student. Exam condition prep-time (explore, develop, and refine response) ending in 10 hour exam (final piece for project)</a:t>
                      </a:r>
                      <a:endParaRPr lang="en-GB" altLang="en-US" sz="800" b="0" kern="1200" dirty="0">
                        <a:solidFill>
                          <a:schemeClr val="tx1"/>
                        </a:solidFill>
                        <a:latin typeface="+mn-lt"/>
                        <a:ea typeface="ＭＳ Ｐゴシック" pitchFamily="34" charset="-128"/>
                        <a:cs typeface="+mn-cs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Refining portfolios (Projects 1-3)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Looking back at NS to improve work, and the final push achieve those highest grades!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Presentation (Projects 1-4)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Mounting and organising work into portfolios and an exhibition ready for the examiner!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4462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586" y="6192252"/>
            <a:ext cx="482130" cy="563991"/>
          </a:xfrm>
          <a:prstGeom prst="ellipse">
            <a:avLst/>
          </a:prstGeom>
        </p:spPr>
      </p:pic>
      <p:pic>
        <p:nvPicPr>
          <p:cNvPr id="5" name="Picture 6" descr="Image result for icon buttons school subjects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5" t="22637" r="41317" b="55331"/>
          <a:stretch/>
        </p:blipFill>
        <p:spPr bwMode="auto">
          <a:xfrm>
            <a:off x="75565" y="1838871"/>
            <a:ext cx="391343" cy="446553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Image result for food icon button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91" y="3429936"/>
            <a:ext cx="315919" cy="360489"/>
          </a:xfrm>
          <a:prstGeom prst="ellipse">
            <a:avLst/>
          </a:prstGeom>
          <a:noFill/>
          <a:ln w="762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3691" y="4890131"/>
            <a:ext cx="315919" cy="342328"/>
          </a:xfrm>
          <a:prstGeom prst="ellipse">
            <a:avLst/>
          </a:prstGeom>
          <a:ln w="762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8800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920</Words>
  <Application>Microsoft Office PowerPoint</Application>
  <PresentationFormat>Widescreen</PresentationFormat>
  <Paragraphs>225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ＭＳ Ｐゴシック</vt:lpstr>
      <vt:lpstr>Arial</vt:lpstr>
      <vt:lpstr>Calibri</vt:lpstr>
      <vt:lpstr>Calibri Light</vt:lpstr>
      <vt:lpstr>Calibri,Helvetica,sans-serif,serif,EmojiFont</vt:lpstr>
      <vt:lpstr>Wingdings</vt:lpstr>
      <vt:lpstr>Office Theme</vt:lpstr>
      <vt:lpstr>ADT KS4 Course Structure 2018-19: Year 10 </vt:lpstr>
      <vt:lpstr>ADT KS4 Course Structure 2018-19: Year 11  </vt:lpstr>
    </vt:vector>
  </TitlesOfParts>
  <Company>Limehurst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McGillan</dc:creator>
  <cp:lastModifiedBy>S McGillan</cp:lastModifiedBy>
  <cp:revision>101</cp:revision>
  <dcterms:created xsi:type="dcterms:W3CDTF">2017-10-04T09:15:18Z</dcterms:created>
  <dcterms:modified xsi:type="dcterms:W3CDTF">2018-09-17T15:45:36Z</dcterms:modified>
</cp:coreProperties>
</file>